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5"/>
  </p:notesMasterIdLst>
  <p:handoutMasterIdLst>
    <p:handoutMasterId r:id="rId16"/>
  </p:handoutMasterIdLst>
  <p:sldIdLst>
    <p:sldId id="277" r:id="rId2"/>
    <p:sldId id="289" r:id="rId3"/>
    <p:sldId id="290" r:id="rId4"/>
    <p:sldId id="285" r:id="rId5"/>
    <p:sldId id="286" r:id="rId6"/>
    <p:sldId id="287" r:id="rId7"/>
    <p:sldId id="288" r:id="rId8"/>
    <p:sldId id="278" r:id="rId9"/>
    <p:sldId id="280" r:id="rId10"/>
    <p:sldId id="283" r:id="rId11"/>
    <p:sldId id="281" r:id="rId12"/>
    <p:sldId id="282" r:id="rId13"/>
    <p:sldId id="284" r:id="rId14"/>
  </p:sldIdLst>
  <p:sldSz cx="12192000" cy="6858000"/>
  <p:notesSz cx="6884988" cy="10018713"/>
  <p:embeddedFontLst>
    <p:embeddedFont>
      <p:font typeface="Wingdings 3" panose="05040102010807070707" pitchFamily="18" charset="2"/>
      <p:regular r:id="rId17"/>
    </p:embeddedFont>
    <p:embeddedFont>
      <p:font typeface="Ericsson Capital TT" panose="02000503000000020004" pitchFamily="2" charset="0"/>
      <p:regular r:id="rId1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7"/>
            <p14:sldId id="289"/>
            <p14:sldId id="290"/>
            <p14:sldId id="285"/>
            <p14:sldId id="286"/>
            <p14:sldId id="287"/>
            <p14:sldId id="288"/>
            <p14:sldId id="278"/>
            <p14:sldId id="280"/>
            <p14:sldId id="283"/>
            <p14:sldId id="281"/>
            <p14:sldId id="282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4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1158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A05A-BCD6-4172-BBF7-7CEE228ACBF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5882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Summary of offline discussion on UL control channels</a:t>
            </a:r>
            <a:endParaRPr lang="en-US" sz="6000" dirty="0">
              <a:latin typeface="+mn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4842" y="573206"/>
            <a:ext cx="28114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R1-1613721</a:t>
            </a:r>
          </a:p>
          <a:p>
            <a:r>
              <a:rPr lang="en-US" dirty="0"/>
              <a:t>7.1.4.2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870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Multiplexing of RS and UCI?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One-symbol short PUCCH, same numerology as data </a:t>
            </a:r>
            <a:r>
              <a:rPr lang="en-US" sz="2000" dirty="0">
                <a:sym typeface="Wingdings 3" panose="05040102010807070707" pitchFamily="18" charset="2"/>
              </a:rPr>
              <a:t> FDM between RS and UCI</a:t>
            </a:r>
          </a:p>
          <a:p>
            <a:endParaRPr lang="en-US" sz="2000" dirty="0"/>
          </a:p>
          <a:p>
            <a:r>
              <a:rPr lang="en-US" sz="2000" dirty="0"/>
              <a:t>Two-symbol short PUCCH , same numerology as data </a:t>
            </a:r>
            <a:r>
              <a:rPr lang="en-US" sz="2000" dirty="0">
                <a:sym typeface="Wingdings 3" panose="05040102010807070707" pitchFamily="18" charset="2"/>
              </a:rPr>
              <a:t> TDM between RS and UCI</a:t>
            </a:r>
          </a:p>
          <a:p>
            <a:endParaRPr lang="en-US" sz="2000" dirty="0"/>
          </a:p>
          <a:p>
            <a:r>
              <a:rPr lang="en-US" sz="2000" dirty="0"/>
              <a:t>Two-symbol short PUCCH, higher </a:t>
            </a:r>
            <a:r>
              <a:rPr lang="en-US" sz="2000" dirty="0" err="1"/>
              <a:t>scs</a:t>
            </a:r>
            <a:r>
              <a:rPr lang="en-US" sz="2000" dirty="0"/>
              <a:t> than data  </a:t>
            </a:r>
            <a:r>
              <a:rPr lang="en-US" sz="2000" dirty="0">
                <a:sym typeface="Wingdings 3" panose="05040102010807070707" pitchFamily="18" charset="2"/>
              </a:rPr>
              <a:t> FDM between RS and UCI</a:t>
            </a:r>
          </a:p>
          <a:p>
            <a:pPr lvl="1"/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PUCCH</a:t>
            </a:r>
          </a:p>
        </p:txBody>
      </p:sp>
    </p:spTree>
    <p:extLst>
      <p:ext uri="{BB962C8B-B14F-4D97-AF65-F5344CB8AC3E}">
        <p14:creationId xmlns:p14="http://schemas.microsoft.com/office/powerpoint/2010/main" val="238999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31269" y="1749920"/>
            <a:ext cx="2340256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 symbol</a:t>
            </a:r>
          </a:p>
          <a:p>
            <a:r>
              <a:rPr lang="en-US" sz="1400" dirty="0"/>
              <a:t>Same numerology for data and control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318376" y="1774965"/>
            <a:ext cx="2340256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 symbols</a:t>
            </a:r>
          </a:p>
          <a:p>
            <a:r>
              <a:rPr lang="en-US" sz="1400" dirty="0"/>
              <a:t>Same numerology for data and control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205483" y="1774964"/>
            <a:ext cx="2589896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 symbols</a:t>
            </a:r>
          </a:p>
          <a:p>
            <a:r>
              <a:rPr lang="en-US" sz="1400" dirty="0"/>
              <a:t>Twice the subcarrier spacing for control compared to data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2228401" y="4790530"/>
            <a:ext cx="480117" cy="8990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2228401" y="4790529"/>
            <a:ext cx="480117" cy="899095"/>
            <a:chOff x="2646947" y="4074694"/>
            <a:chExt cx="5197642" cy="978569"/>
          </a:xfrm>
        </p:grpSpPr>
        <p:cxnSp>
          <p:nvCxnSpPr>
            <p:cNvPr id="63" name="Straight Connector 62"/>
            <p:cNvCxnSpPr>
              <a:cxnSpLocks/>
            </p:cNvCxnSpPr>
            <p:nvPr/>
          </p:nvCxnSpPr>
          <p:spPr bwMode="auto">
            <a:xfrm>
              <a:off x="2646947" y="4074694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2646947" y="5053263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5" name="Straight Connector 64"/>
          <p:cNvCxnSpPr>
            <a:cxnSpLocks/>
          </p:cNvCxnSpPr>
          <p:nvPr/>
        </p:nvCxnSpPr>
        <p:spPr bwMode="auto">
          <a:xfrm flipV="1">
            <a:off x="1268170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>
            <a:cxnSpLocks/>
          </p:cNvCxnSpPr>
          <p:nvPr/>
        </p:nvCxnSpPr>
        <p:spPr bwMode="auto">
          <a:xfrm flipV="1">
            <a:off x="1748288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cxnSpLocks/>
          </p:cNvCxnSpPr>
          <p:nvPr/>
        </p:nvCxnSpPr>
        <p:spPr bwMode="auto">
          <a:xfrm flipV="1">
            <a:off x="2228406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>
            <a:cxnSpLocks/>
          </p:cNvCxnSpPr>
          <p:nvPr/>
        </p:nvCxnSpPr>
        <p:spPr bwMode="auto">
          <a:xfrm flipV="1">
            <a:off x="788052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2228406" y="4924266"/>
            <a:ext cx="480112" cy="15965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2228406" y="5420855"/>
            <a:ext cx="480112" cy="15965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2228406" y="5172560"/>
            <a:ext cx="480112" cy="15965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10783" y="428563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UCI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188630" y="475890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DM-RS</a:t>
            </a:r>
          </a:p>
        </p:txBody>
      </p:sp>
      <p:cxnSp>
        <p:nvCxnSpPr>
          <p:cNvPr id="74" name="Straight Arrow Connector 73"/>
          <p:cNvCxnSpPr>
            <a:cxnSpLocks/>
            <a:stCxn id="72" idx="1"/>
          </p:cNvCxnSpPr>
          <p:nvPr/>
        </p:nvCxnSpPr>
        <p:spPr bwMode="auto">
          <a:xfrm flipH="1">
            <a:off x="2482973" y="4485690"/>
            <a:ext cx="727810" cy="35149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75" name="Straight Arrow Connector 74"/>
          <p:cNvCxnSpPr>
            <a:cxnSpLocks/>
            <a:stCxn id="73" idx="1"/>
          </p:cNvCxnSpPr>
          <p:nvPr/>
        </p:nvCxnSpPr>
        <p:spPr bwMode="auto">
          <a:xfrm flipH="1">
            <a:off x="2577318" y="4958957"/>
            <a:ext cx="611312" cy="30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76" name="Straight Connector 75"/>
          <p:cNvCxnSpPr/>
          <p:nvPr/>
        </p:nvCxnSpPr>
        <p:spPr bwMode="auto">
          <a:xfrm>
            <a:off x="438555" y="2992341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>
            <a:off x="438555" y="6588718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/>
          <p:nvPr/>
        </p:nvCxnSpPr>
        <p:spPr bwMode="auto">
          <a:xfrm flipV="1">
            <a:off x="2708518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Rectangle 78"/>
          <p:cNvSpPr/>
          <p:nvPr/>
        </p:nvSpPr>
        <p:spPr bwMode="auto">
          <a:xfrm>
            <a:off x="5617656" y="4790826"/>
            <a:ext cx="494630" cy="899094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6097774" y="4790530"/>
            <a:ext cx="480117" cy="8990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6097774" y="4790529"/>
            <a:ext cx="480117" cy="899095"/>
            <a:chOff x="2646947" y="4074694"/>
            <a:chExt cx="5197642" cy="978569"/>
          </a:xfrm>
        </p:grpSpPr>
        <p:cxnSp>
          <p:nvCxnSpPr>
            <p:cNvPr id="82" name="Straight Connector 81"/>
            <p:cNvCxnSpPr>
              <a:cxnSpLocks/>
            </p:cNvCxnSpPr>
            <p:nvPr/>
          </p:nvCxnSpPr>
          <p:spPr bwMode="auto">
            <a:xfrm>
              <a:off x="2646947" y="4074694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2646947" y="5053263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84" name="Straight Connector 83"/>
          <p:cNvCxnSpPr>
            <a:cxnSpLocks/>
          </p:cNvCxnSpPr>
          <p:nvPr/>
        </p:nvCxnSpPr>
        <p:spPr bwMode="auto">
          <a:xfrm flipV="1">
            <a:off x="5137543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Straight Connector 84"/>
          <p:cNvCxnSpPr>
            <a:cxnSpLocks/>
          </p:cNvCxnSpPr>
          <p:nvPr/>
        </p:nvCxnSpPr>
        <p:spPr bwMode="auto">
          <a:xfrm flipV="1">
            <a:off x="5617661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/>
          <p:cNvCxnSpPr>
            <a:cxnSpLocks/>
          </p:cNvCxnSpPr>
          <p:nvPr/>
        </p:nvCxnSpPr>
        <p:spPr bwMode="auto">
          <a:xfrm flipV="1">
            <a:off x="6097779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>
            <a:cxnSpLocks/>
          </p:cNvCxnSpPr>
          <p:nvPr/>
        </p:nvCxnSpPr>
        <p:spPr bwMode="auto">
          <a:xfrm flipV="1">
            <a:off x="4657425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7080156" y="428563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UCI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058003" y="475890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DM-RS</a:t>
            </a:r>
          </a:p>
        </p:txBody>
      </p:sp>
      <p:cxnSp>
        <p:nvCxnSpPr>
          <p:cNvPr id="90" name="Straight Arrow Connector 89"/>
          <p:cNvCxnSpPr>
            <a:cxnSpLocks/>
            <a:stCxn id="88" idx="1"/>
          </p:cNvCxnSpPr>
          <p:nvPr/>
        </p:nvCxnSpPr>
        <p:spPr bwMode="auto">
          <a:xfrm flipH="1">
            <a:off x="6352346" y="4485690"/>
            <a:ext cx="727810" cy="35149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91" name="Straight Arrow Connector 90"/>
          <p:cNvCxnSpPr>
            <a:cxnSpLocks/>
            <a:stCxn id="89" idx="1"/>
          </p:cNvCxnSpPr>
          <p:nvPr/>
        </p:nvCxnSpPr>
        <p:spPr bwMode="auto">
          <a:xfrm flipH="1">
            <a:off x="5926660" y="4958957"/>
            <a:ext cx="1131343" cy="15689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92" name="Straight Connector 91"/>
          <p:cNvCxnSpPr/>
          <p:nvPr/>
        </p:nvCxnSpPr>
        <p:spPr bwMode="auto">
          <a:xfrm>
            <a:off x="4307928" y="2992341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4307928" y="6588718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/>
          <p:cNvCxnSpPr/>
          <p:nvPr/>
        </p:nvCxnSpPr>
        <p:spPr bwMode="auto">
          <a:xfrm flipV="1">
            <a:off x="6577891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5" name="Rectangle 94"/>
          <p:cNvSpPr/>
          <p:nvPr/>
        </p:nvSpPr>
        <p:spPr bwMode="auto">
          <a:xfrm>
            <a:off x="10211588" y="4770796"/>
            <a:ext cx="235677" cy="9188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9967148" y="4790529"/>
            <a:ext cx="480117" cy="899095"/>
            <a:chOff x="2646947" y="4074694"/>
            <a:chExt cx="5197642" cy="978569"/>
          </a:xfrm>
        </p:grpSpPr>
        <p:cxnSp>
          <p:nvCxnSpPr>
            <p:cNvPr id="97" name="Straight Connector 96"/>
            <p:cNvCxnSpPr>
              <a:cxnSpLocks/>
            </p:cNvCxnSpPr>
            <p:nvPr/>
          </p:nvCxnSpPr>
          <p:spPr bwMode="auto">
            <a:xfrm>
              <a:off x="2646947" y="4074694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>
              <a:off x="2646947" y="5053263"/>
              <a:ext cx="519764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99" name="Straight Connector 98"/>
          <p:cNvCxnSpPr>
            <a:cxnSpLocks/>
          </p:cNvCxnSpPr>
          <p:nvPr/>
        </p:nvCxnSpPr>
        <p:spPr bwMode="auto">
          <a:xfrm flipV="1">
            <a:off x="9006917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>
            <a:cxnSpLocks/>
          </p:cNvCxnSpPr>
          <p:nvPr/>
        </p:nvCxnSpPr>
        <p:spPr bwMode="auto">
          <a:xfrm flipV="1">
            <a:off x="9487035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>
            <a:cxnSpLocks/>
          </p:cNvCxnSpPr>
          <p:nvPr/>
        </p:nvCxnSpPr>
        <p:spPr bwMode="auto">
          <a:xfrm flipV="1">
            <a:off x="9967153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>
            <a:cxnSpLocks/>
          </p:cNvCxnSpPr>
          <p:nvPr/>
        </p:nvCxnSpPr>
        <p:spPr bwMode="auto">
          <a:xfrm flipV="1">
            <a:off x="8526799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Rectangle 102"/>
          <p:cNvSpPr/>
          <p:nvPr/>
        </p:nvSpPr>
        <p:spPr bwMode="auto">
          <a:xfrm>
            <a:off x="9967152" y="4790529"/>
            <a:ext cx="233081" cy="899096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949530" y="428563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UCI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0927377" y="475890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DM-RS</a:t>
            </a:r>
          </a:p>
        </p:txBody>
      </p:sp>
      <p:cxnSp>
        <p:nvCxnSpPr>
          <p:cNvPr id="106" name="Straight Arrow Connector 105"/>
          <p:cNvCxnSpPr>
            <a:cxnSpLocks/>
            <a:stCxn id="104" idx="1"/>
          </p:cNvCxnSpPr>
          <p:nvPr/>
        </p:nvCxnSpPr>
        <p:spPr bwMode="auto">
          <a:xfrm flipH="1">
            <a:off x="10316065" y="4485690"/>
            <a:ext cx="633465" cy="44134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107" name="Straight Arrow Connector 106"/>
          <p:cNvCxnSpPr>
            <a:cxnSpLocks/>
            <a:stCxn id="105" idx="1"/>
          </p:cNvCxnSpPr>
          <p:nvPr/>
        </p:nvCxnSpPr>
        <p:spPr bwMode="auto">
          <a:xfrm flipH="1">
            <a:off x="10153546" y="4958957"/>
            <a:ext cx="773831" cy="10478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108" name="Straight Connector 107"/>
          <p:cNvCxnSpPr/>
          <p:nvPr/>
        </p:nvCxnSpPr>
        <p:spPr bwMode="auto">
          <a:xfrm>
            <a:off x="8177302" y="2992341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Connector 108"/>
          <p:cNvCxnSpPr/>
          <p:nvPr/>
        </p:nvCxnSpPr>
        <p:spPr bwMode="auto">
          <a:xfrm>
            <a:off x="8177302" y="6588718"/>
            <a:ext cx="226996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/>
          <p:nvPr/>
        </p:nvCxnSpPr>
        <p:spPr bwMode="auto">
          <a:xfrm flipV="1">
            <a:off x="10447265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1" name="Straight Connector 110"/>
          <p:cNvCxnSpPr>
            <a:cxnSpLocks/>
          </p:cNvCxnSpPr>
          <p:nvPr/>
        </p:nvCxnSpPr>
        <p:spPr bwMode="auto">
          <a:xfrm flipV="1">
            <a:off x="10200235" y="2992341"/>
            <a:ext cx="0" cy="35963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58448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Possible to get status of all hybrid-ARQ processes?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4" y="239714"/>
            <a:ext cx="10557047" cy="1085371"/>
          </a:xfrm>
        </p:spPr>
        <p:txBody>
          <a:bodyPr/>
          <a:lstStyle/>
          <a:p>
            <a:r>
              <a:rPr lang="en-US" dirty="0"/>
              <a:t>Hybrid-ARQ 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1343822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Localized vs distributed mapping for short PUCCH?</a:t>
            </a:r>
          </a:p>
          <a:p>
            <a:r>
              <a:rPr lang="en-US" dirty="0"/>
              <a:t>RS structure for long PUCCH format?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55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00FF00"/>
                </a:highlight>
              </a:rPr>
              <a:t>Offline agreement</a:t>
            </a:r>
            <a:r>
              <a:rPr lang="en-US" dirty="0"/>
              <a:t>: In order to support TDM of short PUCCH from different UEs in the same slot, a mechanism to tell the UE in which symbol(s) in a slot to transmit the short PUCCH on is supported at least above 6 GHz (exact mechanism FFS)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450567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66" y="2593075"/>
            <a:ext cx="10959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The following slides were used to trigger the offline discussion and do not contain any agreements or conclusions</a:t>
            </a:r>
          </a:p>
        </p:txBody>
      </p:sp>
    </p:spTree>
    <p:extLst>
      <p:ext uri="{BB962C8B-B14F-4D97-AF65-F5344CB8AC3E}">
        <p14:creationId xmlns:p14="http://schemas.microsoft.com/office/powerpoint/2010/main" val="4079671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r>
              <a:rPr lang="en-US" sz="2000" dirty="0"/>
              <a:t>Possibility for UL control early in the slot? Possible motivations:</a:t>
            </a:r>
          </a:p>
          <a:p>
            <a:pPr lvl="1"/>
            <a:r>
              <a:rPr lang="en-US" sz="1800" dirty="0"/>
              <a:t>Uplink ACK/sounding in slot n can be used to schedule in the DL in slot n+1 (or possibly slot n)</a:t>
            </a:r>
          </a:p>
          <a:p>
            <a:pPr lvl="1"/>
            <a:r>
              <a:rPr lang="en-US" sz="1800" dirty="0"/>
              <a:t>ACK related to slot n can be transmitted in slot n+1 (gives the UE slightly more processing time than ACK transmission in slot n, could also give more </a:t>
            </a:r>
            <a:r>
              <a:rPr lang="en-US" sz="1800" dirty="0" err="1"/>
              <a:t>gNB</a:t>
            </a:r>
            <a:r>
              <a:rPr lang="en-US" sz="1800" dirty="0"/>
              <a:t> processing as retransmissions occur in slot n+2)</a:t>
            </a:r>
          </a:p>
          <a:p>
            <a:pPr lvl="1"/>
            <a:r>
              <a:rPr lang="en-US" sz="1800" dirty="0"/>
              <a:t>Could allow for ACK in unlicensed spectrum (no need for additional LBT prior to UL transmission)</a:t>
            </a:r>
          </a:p>
          <a:p>
            <a:pPr lvl="1"/>
            <a:r>
              <a:rPr lang="en-US" sz="1800" dirty="0"/>
              <a:t>May help retuning</a:t>
            </a:r>
          </a:p>
          <a:p>
            <a:r>
              <a:rPr lang="en-US" sz="2000" dirty="0"/>
              <a:t>The above might be for certain frequencies or use cases only</a:t>
            </a:r>
          </a:p>
          <a:p>
            <a:endParaRPr lang="en-US" sz="2000" dirty="0"/>
          </a:p>
          <a:p>
            <a:r>
              <a:rPr lang="en-US" sz="2000" dirty="0"/>
              <a:t>Note: this is in addition to the current assumption of short PUCCH at the end of the slot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1119403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Possibility for short and long PUCCH in the same slot from the same UE?</a:t>
            </a:r>
          </a:p>
          <a:p>
            <a:pPr lvl="1"/>
            <a:r>
              <a:rPr lang="en-US" dirty="0"/>
              <a:t>Small payload (e.g. ACK) on short PUCCH and large payload (e.g. CSI on long PUCCH)</a:t>
            </a:r>
          </a:p>
          <a:p>
            <a:pPr lvl="1"/>
            <a:r>
              <a:rPr lang="en-US" dirty="0"/>
              <a:t>For FDD, periodic CSI on long PUCCH and fast ACK on short PUCCH</a:t>
            </a:r>
          </a:p>
          <a:p>
            <a:pPr lvl="1"/>
            <a:r>
              <a:rPr lang="en-US" dirty="0"/>
              <a:t>Are there large power variations between long and short PUCCH that may cause problems?</a:t>
            </a:r>
          </a:p>
          <a:p>
            <a:r>
              <a:rPr lang="en-US" dirty="0"/>
              <a:t>Possibility to support configuration </a:t>
            </a:r>
            <a:r>
              <a:rPr lang="en-US" dirty="0" err="1"/>
              <a:t>og</a:t>
            </a:r>
            <a:r>
              <a:rPr lang="en-US" dirty="0"/>
              <a:t> both long and short PUCCH in a UE (but not necessarily simultaneous transmission)?</a:t>
            </a:r>
          </a:p>
          <a:p>
            <a:pPr lvl="1"/>
            <a:endParaRPr lang="en-US" dirty="0"/>
          </a:p>
          <a:p>
            <a:r>
              <a:rPr lang="en-US" dirty="0"/>
              <a:t>Note: some interest, continue offline discussions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775415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799999"/>
            <a:ext cx="11135785" cy="4460123"/>
          </a:xfrm>
        </p:spPr>
        <p:txBody>
          <a:bodyPr>
            <a:normAutofit/>
          </a:bodyPr>
          <a:lstStyle/>
          <a:p>
            <a:r>
              <a:rPr lang="en-US" dirty="0"/>
              <a:t>Location of short UCI? Always last symbol or also second last symbol?</a:t>
            </a:r>
          </a:p>
          <a:p>
            <a:pPr lvl="1"/>
            <a:r>
              <a:rPr lang="en-US" dirty="0"/>
              <a:t>Useful for RF beamforming at the </a:t>
            </a:r>
            <a:r>
              <a:rPr lang="en-US" dirty="0" err="1"/>
              <a:t>gNB</a:t>
            </a:r>
            <a:r>
              <a:rPr lang="en-US" dirty="0"/>
              <a:t> receiver</a:t>
            </a:r>
          </a:p>
          <a:p>
            <a:pPr lvl="1"/>
            <a:r>
              <a:rPr lang="en-US" dirty="0"/>
              <a:t>Possibly also useful for UCI capacity</a:t>
            </a:r>
          </a:p>
          <a:p>
            <a:pPr lvl="1"/>
            <a:r>
              <a:rPr lang="en-US" dirty="0"/>
              <a:t>Could give more </a:t>
            </a:r>
            <a:r>
              <a:rPr lang="en-US" dirty="0" err="1"/>
              <a:t>gNB</a:t>
            </a:r>
            <a:r>
              <a:rPr lang="en-US" dirty="0"/>
              <a:t> processing time to schedule retransmissions if ACK is on second last symbol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512401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1055688" y="3080824"/>
            <a:ext cx="10465752" cy="25706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following slides are background slides used to kick-off the discussion</a:t>
            </a:r>
          </a:p>
        </p:txBody>
      </p:sp>
    </p:spTree>
    <p:extLst>
      <p:ext uri="{BB962C8B-B14F-4D97-AF65-F5344CB8AC3E}">
        <p14:creationId xmlns:p14="http://schemas.microsoft.com/office/powerpoint/2010/main" val="1603577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Different designs for </a:t>
            </a:r>
            <a:r>
              <a:rPr lang="en-US" sz="2000"/>
              <a:t>the short PUCCH </a:t>
            </a:r>
            <a:r>
              <a:rPr lang="en-US" sz="2000" dirty="0"/>
              <a:t>(type A – D) were discussed but with no conclusion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Type A: One OFDM symbol, FDM between UCI and RS</a:t>
            </a:r>
          </a:p>
          <a:p>
            <a:r>
              <a:rPr lang="en-US" sz="2000" dirty="0"/>
              <a:t>Type B: TDM of two (possibly split) symbols</a:t>
            </a:r>
          </a:p>
          <a:p>
            <a:pPr lvl="1"/>
            <a:r>
              <a:rPr lang="en-US" sz="1800" dirty="0"/>
              <a:t>RS located in first symbol</a:t>
            </a:r>
          </a:p>
          <a:p>
            <a:pPr lvl="1"/>
            <a:r>
              <a:rPr lang="en-US" sz="1800" dirty="0"/>
              <a:t>ACK/NAK in second symbol</a:t>
            </a:r>
          </a:p>
          <a:p>
            <a:r>
              <a:rPr lang="en-US" sz="2000" dirty="0"/>
              <a:t>Type C</a:t>
            </a:r>
          </a:p>
          <a:p>
            <a:pPr lvl="1"/>
            <a:r>
              <a:rPr lang="en-US" sz="1800" dirty="0"/>
              <a:t>As type B but with possibility for </a:t>
            </a:r>
            <a:r>
              <a:rPr lang="en-US" sz="1800" dirty="0" err="1"/>
              <a:t>aditional</a:t>
            </a:r>
            <a:r>
              <a:rPr lang="en-US" sz="1800" dirty="0"/>
              <a:t> UCI </a:t>
            </a:r>
            <a:r>
              <a:rPr lang="en-US" sz="1800" dirty="0" err="1"/>
              <a:t>FDM:ed</a:t>
            </a:r>
            <a:r>
              <a:rPr lang="en-US" sz="1800" dirty="0"/>
              <a:t> in first or second symbol of type B</a:t>
            </a:r>
          </a:p>
          <a:p>
            <a:r>
              <a:rPr lang="en-US" sz="2000" dirty="0"/>
              <a:t>Type D: one OFDM symbol, sequence space design for small payloads (~1-2 bits)</a:t>
            </a:r>
          </a:p>
          <a:p>
            <a:pPr lvl="1"/>
            <a:r>
              <a:rPr lang="en-US" sz="1800" dirty="0"/>
              <a:t>Orthogonal modulation without RS, different </a:t>
            </a:r>
            <a:r>
              <a:rPr lang="en-US" sz="1800" dirty="0" err="1"/>
              <a:t>seqeucnes</a:t>
            </a:r>
            <a:r>
              <a:rPr lang="en-US" sz="1800" dirty="0"/>
              <a:t> for different messages</a:t>
            </a:r>
          </a:p>
          <a:p>
            <a:pPr lvl="2"/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82041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Can we unify the different types? </a:t>
            </a:r>
          </a:p>
          <a:p>
            <a:endParaRPr lang="en-US" sz="2000" dirty="0"/>
          </a:p>
          <a:p>
            <a:r>
              <a:rPr lang="en-US" sz="2000" dirty="0"/>
              <a:t>NR supports at least 1 symbol and 2 symbols formats for the short PUCCH format. </a:t>
            </a:r>
          </a:p>
          <a:p>
            <a:r>
              <a:rPr lang="en-US" sz="2000" dirty="0"/>
              <a:t>Network can configure if the short PUCCH format uses the same numerology as data or scaled numerology.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PUCCH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5213321" y="4993838"/>
            <a:ext cx="259576" cy="1316323"/>
          </a:xfrm>
          <a:prstGeom prst="rect">
            <a:avLst/>
          </a:prstGeom>
          <a:pattFill prst="wdDnDiag">
            <a:fgClr>
              <a:schemeClr val="bg2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736029" y="4993838"/>
            <a:ext cx="259576" cy="1316323"/>
          </a:xfrm>
          <a:prstGeom prst="rect">
            <a:avLst/>
          </a:prstGeom>
          <a:pattFill prst="wdUpDiag">
            <a:fgClr>
              <a:schemeClr val="bg2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 bwMode="auto">
          <a:xfrm flipV="1">
            <a:off x="2216871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cxnSpLocks/>
          </p:cNvCxnSpPr>
          <p:nvPr/>
        </p:nvCxnSpPr>
        <p:spPr bwMode="auto">
          <a:xfrm flipV="1">
            <a:off x="2476450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>
            <a:cxnSpLocks/>
          </p:cNvCxnSpPr>
          <p:nvPr/>
        </p:nvCxnSpPr>
        <p:spPr bwMode="auto">
          <a:xfrm flipV="1">
            <a:off x="2736029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>
            <a:cxnSpLocks/>
          </p:cNvCxnSpPr>
          <p:nvPr/>
        </p:nvCxnSpPr>
        <p:spPr bwMode="auto">
          <a:xfrm flipV="1">
            <a:off x="1957292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>
            <a:off x="1768334" y="4679797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>
            <a:off x="1768334" y="6624201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flipV="1">
            <a:off x="2995604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32"/>
          <p:cNvSpPr/>
          <p:nvPr/>
        </p:nvSpPr>
        <p:spPr bwMode="auto">
          <a:xfrm>
            <a:off x="5470505" y="4993838"/>
            <a:ext cx="259576" cy="1316323"/>
          </a:xfrm>
          <a:prstGeom prst="rect">
            <a:avLst/>
          </a:prstGeom>
          <a:pattFill prst="wdUpDiag">
            <a:fgClr>
              <a:schemeClr val="bg2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 bwMode="auto">
          <a:xfrm flipV="1">
            <a:off x="4951347" y="4679798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>
            <a:cxnSpLocks/>
          </p:cNvCxnSpPr>
          <p:nvPr/>
        </p:nvCxnSpPr>
        <p:spPr bwMode="auto">
          <a:xfrm flipV="1">
            <a:off x="5210926" y="4679798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>
            <a:cxnSpLocks/>
          </p:cNvCxnSpPr>
          <p:nvPr/>
        </p:nvCxnSpPr>
        <p:spPr bwMode="auto">
          <a:xfrm flipV="1">
            <a:off x="5470505" y="4679798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>
            <a:cxnSpLocks/>
          </p:cNvCxnSpPr>
          <p:nvPr/>
        </p:nvCxnSpPr>
        <p:spPr bwMode="auto">
          <a:xfrm flipV="1">
            <a:off x="4691768" y="4679798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4502810" y="4679798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502810" y="6624202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flipV="1">
            <a:off x="5730080" y="4679798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>
            <a:cxnSpLocks/>
          </p:cNvCxnSpPr>
          <p:nvPr/>
        </p:nvCxnSpPr>
        <p:spPr bwMode="auto">
          <a:xfrm flipV="1">
            <a:off x="7807675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>
            <a:cxnSpLocks/>
          </p:cNvCxnSpPr>
          <p:nvPr/>
        </p:nvCxnSpPr>
        <p:spPr bwMode="auto">
          <a:xfrm flipV="1">
            <a:off x="8067253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cxnSpLocks/>
          </p:cNvCxnSpPr>
          <p:nvPr/>
        </p:nvCxnSpPr>
        <p:spPr bwMode="auto">
          <a:xfrm flipV="1">
            <a:off x="8326832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cxnSpLocks/>
          </p:cNvCxnSpPr>
          <p:nvPr/>
        </p:nvCxnSpPr>
        <p:spPr bwMode="auto">
          <a:xfrm flipV="1">
            <a:off x="7548096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359138" y="4679797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>
            <a:off x="7359138" y="6624201"/>
            <a:ext cx="122727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flipV="1">
            <a:off x="8586408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>
            <a:cxnSpLocks/>
          </p:cNvCxnSpPr>
          <p:nvPr/>
        </p:nvCxnSpPr>
        <p:spPr bwMode="auto">
          <a:xfrm flipV="1">
            <a:off x="8452850" y="4679797"/>
            <a:ext cx="0" cy="19444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Rectangle 48"/>
          <p:cNvSpPr/>
          <p:nvPr/>
        </p:nvSpPr>
        <p:spPr bwMode="auto">
          <a:xfrm>
            <a:off x="8452850" y="4993838"/>
            <a:ext cx="133558" cy="1316323"/>
          </a:xfrm>
          <a:prstGeom prst="rect">
            <a:avLst/>
          </a:prstGeom>
          <a:pattFill prst="wdUpDiag">
            <a:fgClr>
              <a:schemeClr val="bg2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326832" y="4993838"/>
            <a:ext cx="133558" cy="1316323"/>
          </a:xfrm>
          <a:prstGeom prst="rect">
            <a:avLst/>
          </a:prstGeom>
          <a:pattFill prst="wdDnDiag">
            <a:fgClr>
              <a:schemeClr val="bg2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584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3425</TotalTime>
  <Words>613</Words>
  <Application>Microsoft Office PowerPoint</Application>
  <PresentationFormat>Widescreen</PresentationFormat>
  <Paragraphs>80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Wingdings 3</vt:lpstr>
      <vt:lpstr>Ericsson Capital TT</vt:lpstr>
      <vt:lpstr>PresentationTemplate2011</vt:lpstr>
      <vt:lpstr>Summary of offline discussion on UL control channels</vt:lpstr>
      <vt:lpstr>Summary</vt:lpstr>
      <vt:lpstr>PowerPoint Presentation</vt:lpstr>
      <vt:lpstr>Discussion</vt:lpstr>
      <vt:lpstr>Discussion</vt:lpstr>
      <vt:lpstr>Discussion</vt:lpstr>
      <vt:lpstr>PowerPoint Presentation</vt:lpstr>
      <vt:lpstr>Background</vt:lpstr>
      <vt:lpstr>Short PUCCH</vt:lpstr>
      <vt:lpstr>Short PUCCH</vt:lpstr>
      <vt:lpstr>Examples</vt:lpstr>
      <vt:lpstr>Hybrid-ARQ acknowledgements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L1/L2 Control Channels</dc:title>
  <dc:creator>Stefan Parkvall</dc:creator>
  <cp:keywords/>
  <dc:description>Rev PA1</dc:description>
  <cp:lastModifiedBy>Stefan Parkvall</cp:lastModifiedBy>
  <cp:revision>43</cp:revision>
  <dcterms:created xsi:type="dcterms:W3CDTF">2016-11-13T18:16:56Z</dcterms:created>
  <dcterms:modified xsi:type="dcterms:W3CDTF">2016-11-18T03:04:54Z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2016-11-13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