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7" r:id="rId2"/>
    <p:sldId id="265" r:id="rId3"/>
    <p:sldId id="268" r:id="rId4"/>
    <p:sldId id="267" r:id="rId5"/>
    <p:sldId id="262" r:id="rId6"/>
  </p:sldIdLst>
  <p:sldSz cx="9144000" cy="6858000" type="screen4x3"/>
  <p:notesSz cx="6858000" cy="9144000"/>
  <p:defaultTextStyle>
    <a:defPPr>
      <a:defRPr lang="de-DE"/>
    </a:defPPr>
    <a:lvl1pPr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5pPr>
    <a:lvl6pPr marL="2286000" algn="l" defTabSz="914400" rtl="0" eaLnBrk="1" latinLnBrk="0" hangingPunct="1">
      <a:defRPr kern="1200">
        <a:solidFill>
          <a:schemeClr val="tx1"/>
        </a:solidFill>
        <a:latin typeface="Trebuchet MS" panose="020B0603020202020204" pitchFamily="34" charset="0"/>
        <a:ea typeface="+mn-ea"/>
        <a:cs typeface="+mn-cs"/>
      </a:defRPr>
    </a:lvl6pPr>
    <a:lvl7pPr marL="2743200" algn="l" defTabSz="914400" rtl="0" eaLnBrk="1" latinLnBrk="0" hangingPunct="1">
      <a:defRPr kern="1200">
        <a:solidFill>
          <a:schemeClr val="tx1"/>
        </a:solidFill>
        <a:latin typeface="Trebuchet MS" panose="020B0603020202020204" pitchFamily="34" charset="0"/>
        <a:ea typeface="+mn-ea"/>
        <a:cs typeface="+mn-cs"/>
      </a:defRPr>
    </a:lvl7pPr>
    <a:lvl8pPr marL="3200400" algn="l" defTabSz="914400" rtl="0" eaLnBrk="1" latinLnBrk="0" hangingPunct="1">
      <a:defRPr kern="1200">
        <a:solidFill>
          <a:schemeClr val="tx1"/>
        </a:solidFill>
        <a:latin typeface="Trebuchet MS" panose="020B0603020202020204" pitchFamily="34" charset="0"/>
        <a:ea typeface="+mn-ea"/>
        <a:cs typeface="+mn-cs"/>
      </a:defRPr>
    </a:lvl8pPr>
    <a:lvl9pPr marL="3657600" algn="l" defTabSz="914400" rtl="0" eaLnBrk="1" latinLnBrk="0" hangingPunct="1">
      <a:defRPr kern="1200">
        <a:solidFill>
          <a:schemeClr val="tx1"/>
        </a:solidFill>
        <a:latin typeface="Trebuchet MS" panose="020B0603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0" d="100"/>
          <a:sy n="90" d="100"/>
        </p:scale>
        <p:origin x="1152"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0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0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929033C0-D8F2-40C2-9F90-2ADCA444B53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865B04E4-7648-4462-8E50-FA44FD242B9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DD0F80C2-C95E-4A51-B191-73FC698608F5}" type="slidenum">
              <a:rPr lang="de-DE" altLang="en-US"/>
              <a:pPr>
                <a:defRPr/>
              </a:pPr>
              <a:t>‹#›</a:t>
            </a:fld>
            <a:endParaRPr lang="de-DE" altLang="en-US"/>
          </a:p>
        </p:txBody>
      </p:sp>
    </p:spTree>
    <p:extLst>
      <p:ext uri="{BB962C8B-B14F-4D97-AF65-F5344CB8AC3E}">
        <p14:creationId xmlns:p14="http://schemas.microsoft.com/office/powerpoint/2010/main" val="40534195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9D9D2612-0963-4921-9179-CC4ABDF95EBE}" type="slidenum">
              <a:rPr lang="de-DE" altLang="en-US"/>
              <a:pPr>
                <a:defRPr/>
              </a:pPr>
              <a:t>‹#›</a:t>
            </a:fld>
            <a:endParaRPr lang="de-DE" altLang="en-US"/>
          </a:p>
        </p:txBody>
      </p:sp>
    </p:spTree>
    <p:extLst>
      <p:ext uri="{BB962C8B-B14F-4D97-AF65-F5344CB8AC3E}">
        <p14:creationId xmlns:p14="http://schemas.microsoft.com/office/powerpoint/2010/main" val="501624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5EC26ACB-8E98-4DC0-86A2-E85640B9A9A7}" type="slidenum">
              <a:rPr lang="de-DE" altLang="en-US"/>
              <a:pPr>
                <a:defRPr/>
              </a:pPr>
              <a:t>‹#›</a:t>
            </a:fld>
            <a:endParaRPr lang="de-DE" altLang="en-US"/>
          </a:p>
        </p:txBody>
      </p:sp>
    </p:spTree>
    <p:extLst>
      <p:ext uri="{BB962C8B-B14F-4D97-AF65-F5344CB8AC3E}">
        <p14:creationId xmlns:p14="http://schemas.microsoft.com/office/powerpoint/2010/main" val="8589665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1 Blue - title slid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625" y="49213"/>
            <a:ext cx="2513013"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42"/>
          <p:cNvSpPr>
            <a:spLocks noGrp="1"/>
          </p:cNvSpPr>
          <p:nvPr>
            <p:ph type="body" sz="quarter" idx="11"/>
          </p:nvPr>
        </p:nvSpPr>
        <p:spPr>
          <a:xfrm>
            <a:off x="367200" y="1200000"/>
            <a:ext cx="8359200" cy="2640000"/>
          </a:xfrm>
          <a:prstGeom prst="rect">
            <a:avLst/>
          </a:prstGeom>
        </p:spPr>
        <p:txBody>
          <a:bodyPr lIns="0" tIns="0" rIns="0" bIns="0"/>
          <a:lstStyle>
            <a:lvl1pPr marL="0" indent="0">
              <a:spcBef>
                <a:spcPts val="0"/>
              </a:spcBef>
              <a:spcAft>
                <a:spcPts val="600"/>
              </a:spcAft>
              <a:buNone/>
              <a:defRPr sz="6600" baseline="0">
                <a:solidFill>
                  <a:schemeClr val="bg1"/>
                </a:solidFill>
                <a:latin typeface="Nokia Pure Headline Ultra Light" panose="020B0204020202020204" pitchFamily="34" charset="0"/>
              </a:defRPr>
            </a:lvl1pPr>
          </a:lstStyle>
          <a:p>
            <a:pPr lvl="0"/>
            <a:r>
              <a:rPr lang="en-US"/>
              <a:t>Click to edit Master text styles</a:t>
            </a:r>
          </a:p>
        </p:txBody>
      </p:sp>
      <p:sp>
        <p:nvSpPr>
          <p:cNvPr id="7" name="Text Placeholder 3"/>
          <p:cNvSpPr>
            <a:spLocks noGrp="1"/>
          </p:cNvSpPr>
          <p:nvPr>
            <p:ph type="body" sz="quarter" idx="12"/>
          </p:nvPr>
        </p:nvSpPr>
        <p:spPr>
          <a:xfrm>
            <a:off x="417600" y="4080000"/>
            <a:ext cx="8308800" cy="2102400"/>
          </a:xfrm>
          <a:prstGeom prst="rect">
            <a:avLst/>
          </a:prstGeom>
        </p:spPr>
        <p:txBody>
          <a:bodyPr lIns="0" tIns="0" rIns="0" bIns="0"/>
          <a:lstStyle>
            <a:lvl1pPr marL="230400" indent="-230400">
              <a:spcBef>
                <a:spcPts val="0"/>
              </a:spcBef>
              <a:spcAft>
                <a:spcPts val="600"/>
              </a:spcAft>
              <a:defRPr sz="1600">
                <a:solidFill>
                  <a:schemeClr val="bg1"/>
                </a:solidFill>
                <a:latin typeface="+mn-lt"/>
              </a:defRPr>
            </a:lvl1pPr>
            <a:lvl2pPr marL="460800" indent="-230400">
              <a:spcBef>
                <a:spcPts val="0"/>
              </a:spcBef>
              <a:spcAft>
                <a:spcPts val="600"/>
              </a:spcAft>
              <a:defRPr sz="1400">
                <a:solidFill>
                  <a:schemeClr val="bg1"/>
                </a:solidFill>
                <a:latin typeface="+mn-lt"/>
              </a:defRPr>
            </a:lvl2pPr>
            <a:lvl3pPr marL="691200">
              <a:spcBef>
                <a:spcPts val="0"/>
              </a:spcBef>
              <a:spcAft>
                <a:spcPts val="600"/>
              </a:spcAft>
              <a:defRPr sz="1200">
                <a:solidFill>
                  <a:schemeClr val="bg1"/>
                </a:solidFill>
                <a:latin typeface="+mn-lt"/>
              </a:defRPr>
            </a:lvl3pPr>
            <a:lvl4pPr marL="921600">
              <a:spcBef>
                <a:spcPts val="0"/>
              </a:spcBef>
              <a:spcAft>
                <a:spcPts val="600"/>
              </a:spcAft>
              <a:defRPr sz="1000">
                <a:solidFill>
                  <a:schemeClr val="bg1"/>
                </a:solidFill>
                <a:latin typeface="+mn-lt"/>
              </a:defRPr>
            </a:lvl4pPr>
            <a:lvl5pPr marL="1152000" indent="-228600">
              <a:spcBef>
                <a:spcPts val="0"/>
              </a:spcBef>
              <a:spcAft>
                <a:spcPts val="600"/>
              </a:spcAft>
              <a:buFont typeface="Arial" panose="020B0604020202020204" pitchFamily="34" charset="0"/>
              <a:buChar char="•"/>
              <a:defRPr sz="900">
                <a:solidFill>
                  <a:schemeClr val="bg1"/>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bg1"/>
                </a:solidFill>
              </a:defRPr>
            </a:lvl6pPr>
            <a:lvl7pPr marL="1612800">
              <a:spcBef>
                <a:spcPts val="0"/>
              </a:spcBef>
              <a:spcAft>
                <a:spcPts val="600"/>
              </a:spcAft>
              <a:defRPr sz="700">
                <a:solidFill>
                  <a:schemeClr val="bg1"/>
                </a:solidFill>
              </a:defRPr>
            </a:lvl7pPr>
            <a:lvl8pPr marL="1843200">
              <a:spcBef>
                <a:spcPts val="0"/>
              </a:spcBef>
              <a:spcAft>
                <a:spcPts val="600"/>
              </a:spcAft>
              <a:defRPr sz="600">
                <a:solidFill>
                  <a:schemeClr val="bg1"/>
                </a:solidFill>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p:txBody>
      </p:sp>
      <p:sp>
        <p:nvSpPr>
          <p:cNvPr id="5" name="Footer Placeholder 27"/>
          <p:cNvSpPr>
            <a:spLocks noGrp="1"/>
          </p:cNvSpPr>
          <p:nvPr>
            <p:ph type="ftr" sz="quarter" idx="13"/>
          </p:nvPr>
        </p:nvSpPr>
        <p:spPr>
          <a:xfrm>
            <a:off x="2692400" y="6423025"/>
            <a:ext cx="2581275" cy="161925"/>
          </a:xfrm>
        </p:spPr>
        <p:txBody>
          <a:bodyPr lIns="0" tIns="0" rIns="0" bIns="0" rtlCol="0" anchor="b"/>
          <a:lstStyle>
            <a:lvl1pPr algn="l">
              <a:defRPr sz="800">
                <a:solidFill>
                  <a:schemeClr val="bg1"/>
                </a:solidFill>
                <a:latin typeface="Nokia Pure Text" panose="020B0503020202020204" pitchFamily="34" charset="0"/>
                <a:ea typeface="Nokia Pure Text" panose="020B0503020202020204" pitchFamily="34" charset="0"/>
                <a:cs typeface="Arial" panose="020B0604020202020204" pitchFamily="34" charset="0"/>
              </a:defRPr>
            </a:lvl1pPr>
          </a:lstStyle>
          <a:p>
            <a:pPr>
              <a:defRPr/>
            </a:pPr>
            <a:r>
              <a:rPr lang="en-US"/>
              <a:t>&lt;Change information classification in footer&gt;</a:t>
            </a:r>
            <a:endParaRPr lang="en-US" dirty="0"/>
          </a:p>
        </p:txBody>
      </p:sp>
    </p:spTree>
    <p:extLst>
      <p:ext uri="{BB962C8B-B14F-4D97-AF65-F5344CB8AC3E}">
        <p14:creationId xmlns:p14="http://schemas.microsoft.com/office/powerpoint/2010/main" val="21243873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417513" y="1452034"/>
            <a:ext cx="8229600" cy="4409017"/>
          </a:xfrm>
          <a:prstGeom prst="rect">
            <a:avLst/>
          </a:prstGeom>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372333"/>
            <a:ext cx="8229600"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717054"/>
            <a:ext cx="8227649" cy="402167"/>
          </a:xfrm>
          <a:prstGeom prst="rect">
            <a:avLst/>
          </a:prstGeo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3717657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F8196219-BAD1-4ED4-89E7-4AD2F47149F6}" type="slidenum">
              <a:rPr lang="de-DE" altLang="en-US"/>
              <a:pPr>
                <a:defRPr/>
              </a:pPr>
              <a:t>‹#›</a:t>
            </a:fld>
            <a:endParaRPr lang="de-DE" altLang="en-US"/>
          </a:p>
        </p:txBody>
      </p:sp>
    </p:spTree>
    <p:extLst>
      <p:ext uri="{BB962C8B-B14F-4D97-AF65-F5344CB8AC3E}">
        <p14:creationId xmlns:p14="http://schemas.microsoft.com/office/powerpoint/2010/main" val="2464107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C4E0AD2C-9C86-4CDF-9972-92E07FA900A4}" type="slidenum">
              <a:rPr lang="de-DE" altLang="en-US"/>
              <a:pPr>
                <a:defRPr/>
              </a:pPr>
              <a:t>‹#›</a:t>
            </a:fld>
            <a:endParaRPr lang="de-DE" altLang="en-US"/>
          </a:p>
        </p:txBody>
      </p:sp>
    </p:spTree>
    <p:extLst>
      <p:ext uri="{BB962C8B-B14F-4D97-AF65-F5344CB8AC3E}">
        <p14:creationId xmlns:p14="http://schemas.microsoft.com/office/powerpoint/2010/main" val="1835705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10644E82-2800-4EBA-B531-8237609057D8}" type="slidenum">
              <a:rPr lang="de-DE" altLang="en-US"/>
              <a:pPr>
                <a:defRPr/>
              </a:pPr>
              <a:t>‹#›</a:t>
            </a:fld>
            <a:endParaRPr lang="de-DE" altLang="en-US"/>
          </a:p>
        </p:txBody>
      </p:sp>
    </p:spTree>
    <p:extLst>
      <p:ext uri="{BB962C8B-B14F-4D97-AF65-F5344CB8AC3E}">
        <p14:creationId xmlns:p14="http://schemas.microsoft.com/office/powerpoint/2010/main" val="407919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de-DE"/>
          </a:p>
        </p:txBody>
      </p:sp>
      <p:sp>
        <p:nvSpPr>
          <p:cNvPr id="8" name="Rectangle 5"/>
          <p:cNvSpPr>
            <a:spLocks noGrp="1" noChangeArrowheads="1"/>
          </p:cNvSpPr>
          <p:nvPr>
            <p:ph type="ftr" sz="quarter" idx="11"/>
          </p:nvPr>
        </p:nvSpPr>
        <p:spPr>
          <a:ln/>
        </p:spPr>
        <p:txBody>
          <a:bodyPr/>
          <a:lstStyle>
            <a:lvl1pPr>
              <a:defRPr/>
            </a:lvl1pPr>
          </a:lstStyle>
          <a:p>
            <a:pPr>
              <a:defRPr/>
            </a:pPr>
            <a:endParaRPr lang="de-DE"/>
          </a:p>
        </p:txBody>
      </p:sp>
      <p:sp>
        <p:nvSpPr>
          <p:cNvPr id="9" name="Rectangle 6"/>
          <p:cNvSpPr>
            <a:spLocks noGrp="1" noChangeArrowheads="1"/>
          </p:cNvSpPr>
          <p:nvPr>
            <p:ph type="sldNum" sz="quarter" idx="12"/>
          </p:nvPr>
        </p:nvSpPr>
        <p:spPr>
          <a:ln/>
        </p:spPr>
        <p:txBody>
          <a:bodyPr/>
          <a:lstStyle>
            <a:lvl1pPr>
              <a:defRPr/>
            </a:lvl1pPr>
          </a:lstStyle>
          <a:p>
            <a:pPr>
              <a:defRPr/>
            </a:pPr>
            <a:fld id="{1BBBF19E-8C11-44F6-B332-B8562DFF3698}" type="slidenum">
              <a:rPr lang="de-DE" altLang="en-US"/>
              <a:pPr>
                <a:defRPr/>
              </a:pPr>
              <a:t>‹#›</a:t>
            </a:fld>
            <a:endParaRPr lang="de-DE" altLang="en-US"/>
          </a:p>
        </p:txBody>
      </p:sp>
    </p:spTree>
    <p:extLst>
      <p:ext uri="{BB962C8B-B14F-4D97-AF65-F5344CB8AC3E}">
        <p14:creationId xmlns:p14="http://schemas.microsoft.com/office/powerpoint/2010/main" val="2187477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de-DE"/>
          </a:p>
        </p:txBody>
      </p:sp>
      <p:sp>
        <p:nvSpPr>
          <p:cNvPr id="4" name="Rectangle 5"/>
          <p:cNvSpPr>
            <a:spLocks noGrp="1" noChangeArrowheads="1"/>
          </p:cNvSpPr>
          <p:nvPr>
            <p:ph type="ftr" sz="quarter" idx="11"/>
          </p:nvPr>
        </p:nvSpPr>
        <p:spPr>
          <a:ln/>
        </p:spPr>
        <p:txBody>
          <a:bodyPr/>
          <a:lstStyle>
            <a:lvl1pPr>
              <a:defRPr/>
            </a:lvl1pPr>
          </a:lstStyle>
          <a:p>
            <a:pPr>
              <a:defRPr/>
            </a:pPr>
            <a:endParaRPr lang="de-DE"/>
          </a:p>
        </p:txBody>
      </p:sp>
      <p:sp>
        <p:nvSpPr>
          <p:cNvPr id="5" name="Rectangle 6"/>
          <p:cNvSpPr>
            <a:spLocks noGrp="1" noChangeArrowheads="1"/>
          </p:cNvSpPr>
          <p:nvPr>
            <p:ph type="sldNum" sz="quarter" idx="12"/>
          </p:nvPr>
        </p:nvSpPr>
        <p:spPr>
          <a:ln/>
        </p:spPr>
        <p:txBody>
          <a:bodyPr/>
          <a:lstStyle>
            <a:lvl1pPr>
              <a:defRPr/>
            </a:lvl1pPr>
          </a:lstStyle>
          <a:p>
            <a:pPr>
              <a:defRPr/>
            </a:pPr>
            <a:fld id="{C5C43E3D-7FC9-492B-AEEA-D8481DDD8AD9}" type="slidenum">
              <a:rPr lang="de-DE" altLang="en-US"/>
              <a:pPr>
                <a:defRPr/>
              </a:pPr>
              <a:t>‹#›</a:t>
            </a:fld>
            <a:endParaRPr lang="de-DE" altLang="en-US"/>
          </a:p>
        </p:txBody>
      </p:sp>
    </p:spTree>
    <p:extLst>
      <p:ext uri="{BB962C8B-B14F-4D97-AF65-F5344CB8AC3E}">
        <p14:creationId xmlns:p14="http://schemas.microsoft.com/office/powerpoint/2010/main" val="1731167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de-DE"/>
          </a:p>
        </p:txBody>
      </p:sp>
      <p:sp>
        <p:nvSpPr>
          <p:cNvPr id="3" name="Rectangle 5"/>
          <p:cNvSpPr>
            <a:spLocks noGrp="1" noChangeArrowheads="1"/>
          </p:cNvSpPr>
          <p:nvPr>
            <p:ph type="ftr" sz="quarter" idx="11"/>
          </p:nvPr>
        </p:nvSpPr>
        <p:spPr>
          <a:ln/>
        </p:spPr>
        <p:txBody>
          <a:bodyPr/>
          <a:lstStyle>
            <a:lvl1pPr>
              <a:defRPr/>
            </a:lvl1pPr>
          </a:lstStyle>
          <a:p>
            <a:pPr>
              <a:defRPr/>
            </a:pPr>
            <a:endParaRPr lang="de-DE"/>
          </a:p>
        </p:txBody>
      </p:sp>
      <p:sp>
        <p:nvSpPr>
          <p:cNvPr id="4" name="Rectangle 6"/>
          <p:cNvSpPr>
            <a:spLocks noGrp="1" noChangeArrowheads="1"/>
          </p:cNvSpPr>
          <p:nvPr>
            <p:ph type="sldNum" sz="quarter" idx="12"/>
          </p:nvPr>
        </p:nvSpPr>
        <p:spPr>
          <a:ln/>
        </p:spPr>
        <p:txBody>
          <a:bodyPr/>
          <a:lstStyle>
            <a:lvl1pPr>
              <a:defRPr/>
            </a:lvl1pPr>
          </a:lstStyle>
          <a:p>
            <a:pPr>
              <a:defRPr/>
            </a:pPr>
            <a:fld id="{E55AA149-999C-492F-873A-73CD84977197}" type="slidenum">
              <a:rPr lang="de-DE" altLang="en-US"/>
              <a:pPr>
                <a:defRPr/>
              </a:pPr>
              <a:t>‹#›</a:t>
            </a:fld>
            <a:endParaRPr lang="de-DE" altLang="en-US"/>
          </a:p>
        </p:txBody>
      </p:sp>
    </p:spTree>
    <p:extLst>
      <p:ext uri="{BB962C8B-B14F-4D97-AF65-F5344CB8AC3E}">
        <p14:creationId xmlns:p14="http://schemas.microsoft.com/office/powerpoint/2010/main" val="31870773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67FABC76-A329-459D-AFC6-976F356086B0}" type="slidenum">
              <a:rPr lang="de-DE" altLang="en-US"/>
              <a:pPr>
                <a:defRPr/>
              </a:pPr>
              <a:t>‹#›</a:t>
            </a:fld>
            <a:endParaRPr lang="de-DE" altLang="en-US"/>
          </a:p>
        </p:txBody>
      </p:sp>
    </p:spTree>
    <p:extLst>
      <p:ext uri="{BB962C8B-B14F-4D97-AF65-F5344CB8AC3E}">
        <p14:creationId xmlns:p14="http://schemas.microsoft.com/office/powerpoint/2010/main" val="2656288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3EBC6886-3C32-4003-A4F3-F6A516EC568A}" type="slidenum">
              <a:rPr lang="de-DE" altLang="en-US"/>
              <a:pPr>
                <a:defRPr/>
              </a:pPr>
              <a:t>‹#›</a:t>
            </a:fld>
            <a:endParaRPr lang="de-DE" altLang="en-US"/>
          </a:p>
        </p:txBody>
      </p:sp>
    </p:spTree>
    <p:extLst>
      <p:ext uri="{BB962C8B-B14F-4D97-AF65-F5344CB8AC3E}">
        <p14:creationId xmlns:p14="http://schemas.microsoft.com/office/powerpoint/2010/main" val="2654311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de-DE" altLang="en-US"/>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de-DE"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de-DE"/>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de-DE"/>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A8D87C03-E926-4AC1-9A35-E461EBCFBAF8}" type="slidenum">
              <a:rPr lang="de-DE" altLang="en-US"/>
              <a:pPr>
                <a:defRPr/>
              </a:pPr>
              <a:t>‹#›</a:t>
            </a:fld>
            <a:endParaRPr lang="de-DE" altLang="en-US"/>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Placeholder 5"/>
          <p:cNvSpPr>
            <a:spLocks noGrp="1"/>
          </p:cNvSpPr>
          <p:nvPr>
            <p:ph type="body" sz="quarter" idx="11"/>
          </p:nvPr>
        </p:nvSpPr>
        <p:spPr>
          <a:xfrm>
            <a:off x="366713" y="2286000"/>
            <a:ext cx="8359775" cy="2057400"/>
          </a:xfrm>
        </p:spPr>
        <p:txBody>
          <a:bodyPr/>
          <a:lstStyle/>
          <a:p>
            <a:pPr eaLnBrk="1" hangingPunct="1">
              <a:spcBef>
                <a:spcPct val="0"/>
              </a:spcBef>
            </a:pPr>
            <a:r>
              <a:rPr lang="en-US" altLang="en-US">
                <a:solidFill>
                  <a:schemeClr val="tx1"/>
                </a:solidFill>
                <a:latin typeface="Nokia Pure Headline Ultra Light" panose="020B0204040602060303" pitchFamily="34" charset="0"/>
              </a:rPr>
              <a:t>Way Forward on Two-Step RACH Procedure</a:t>
            </a:r>
          </a:p>
        </p:txBody>
      </p:sp>
      <p:sp>
        <p:nvSpPr>
          <p:cNvPr id="6147" name="Text Placeholder 6"/>
          <p:cNvSpPr>
            <a:spLocks noGrp="1"/>
          </p:cNvSpPr>
          <p:nvPr>
            <p:ph type="body" sz="quarter" idx="12"/>
          </p:nvPr>
        </p:nvSpPr>
        <p:spPr>
          <a:xfrm>
            <a:off x="417513" y="4953000"/>
            <a:ext cx="8308975" cy="1228725"/>
          </a:xfrm>
        </p:spPr>
        <p:txBody>
          <a:bodyPr/>
          <a:lstStyle/>
          <a:p>
            <a:pPr marL="230188" indent="-230188" eaLnBrk="1" hangingPunct="1">
              <a:spcBef>
                <a:spcPct val="0"/>
              </a:spcBef>
              <a:buFontTx/>
              <a:buNone/>
            </a:pPr>
            <a:r>
              <a:rPr lang="en-US" altLang="en-US" dirty="0">
                <a:solidFill>
                  <a:schemeClr val="tx1"/>
                </a:solidFill>
              </a:rPr>
              <a:t>Nokia, ASB, </a:t>
            </a:r>
            <a:r>
              <a:rPr lang="en-US" altLang="en-US" dirty="0" err="1">
                <a:solidFill>
                  <a:schemeClr val="tx1"/>
                </a:solidFill>
              </a:rPr>
              <a:t>Mediatek</a:t>
            </a:r>
            <a:r>
              <a:rPr lang="en-US" altLang="en-US" dirty="0">
                <a:solidFill>
                  <a:schemeClr val="tx1"/>
                </a:solidFill>
              </a:rPr>
              <a:t>, Ericson</a:t>
            </a:r>
          </a:p>
        </p:txBody>
      </p:sp>
      <p:sp>
        <p:nvSpPr>
          <p:cNvPr id="6148" name="Rectangle 3"/>
          <p:cNvSpPr>
            <a:spLocks noChangeArrowheads="1"/>
          </p:cNvSpPr>
          <p:nvPr/>
        </p:nvSpPr>
        <p:spPr bwMode="auto">
          <a:xfrm>
            <a:off x="304800" y="396875"/>
            <a:ext cx="84216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r>
              <a:rPr lang="en-GB"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3GPP TSG RAN WG1 #87			                                                   R1-</a:t>
            </a:r>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1613685</a:t>
            </a:r>
            <a:endParaRPr lang="en-US" altLang="zh-CN"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endParaRPr>
          </a:p>
          <a:p>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Reno, Nevada, USA, 14</a:t>
            </a:r>
            <a:r>
              <a:rPr lang="en-US" altLang="ko-KR" sz="1600" b="1" baseline="30000"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th</a:t>
            </a:r>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 – 18</a:t>
            </a:r>
            <a:r>
              <a:rPr lang="en-US" altLang="ko-KR" sz="1600" b="1" baseline="30000"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th</a:t>
            </a:r>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 November 2016</a:t>
            </a:r>
          </a:p>
          <a:p>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Agenda item: 7.1.2.5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17513" y="1066800"/>
            <a:ext cx="8229600" cy="5334000"/>
          </a:xfrm>
          <a:extLst/>
        </p:spPr>
        <p:txBody>
          <a:bodyPr/>
          <a:lstStyle/>
          <a:p>
            <a:pPr marL="0" indent="0" eaLnBrk="1" hangingPunct="1">
              <a:spcBef>
                <a:spcPts val="0"/>
              </a:spcBef>
              <a:spcAft>
                <a:spcPts val="0"/>
              </a:spcAft>
              <a:buFontTx/>
              <a:buNone/>
              <a:defRPr/>
            </a:pPr>
            <a:r>
              <a:rPr lang="en-US" b="1" u="sng" dirty="0">
                <a:highlight>
                  <a:srgbClr val="00FF00"/>
                </a:highlight>
                <a:latin typeface="Times" panose="02020603050405020304" pitchFamily="18" charset="0"/>
                <a:ea typeface="MS Mincho" panose="02020609040205080304" pitchFamily="49" charset="-128"/>
                <a:cs typeface="Times New Roman" panose="02020603050405020304" pitchFamily="18" charset="0"/>
              </a:rPr>
              <a:t>Agreements:</a:t>
            </a:r>
            <a:endParaRPr lang="en-US"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US" sz="2400" dirty="0">
                <a:latin typeface="Times" panose="02020603050405020304" pitchFamily="18" charset="0"/>
                <a:ea typeface="MS Mincho" panose="02020609040205080304" pitchFamily="49" charset="-128"/>
                <a:cs typeface="Times New Roman" panose="02020603050405020304" pitchFamily="18" charset="0"/>
              </a:rPr>
              <a:t>RAN1 is studying and some companies see potential benefits of a simplified RACH procedure consisting of two main steps (Msg1 and Msg2) for UEs</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US" sz="2400" dirty="0">
                <a:latin typeface="Times" panose="02020603050405020304" pitchFamily="18" charset="0"/>
                <a:ea typeface="MS Mincho" panose="02020609040205080304" pitchFamily="49" charset="-128"/>
                <a:cs typeface="Times New Roman" panose="02020603050405020304" pitchFamily="18" charset="0"/>
              </a:rPr>
              <a:t>RAN1 has discussed the following: </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a:latin typeface="Times" panose="02020603050405020304" pitchFamily="18" charset="0"/>
                <a:ea typeface="MS Mincho" panose="02020609040205080304" pitchFamily="49" charset="-128"/>
                <a:cs typeface="Times New Roman" panose="02020603050405020304" pitchFamily="18" charset="0"/>
              </a:rPr>
              <a:t>The use of a UE identity in </a:t>
            </a:r>
            <a:r>
              <a:rPr lang="en-US" sz="2000" dirty="0" err="1">
                <a:latin typeface="Times" panose="02020603050405020304" pitchFamily="18" charset="0"/>
                <a:ea typeface="MS Mincho" panose="02020609040205080304" pitchFamily="49" charset="-128"/>
                <a:cs typeface="Times New Roman" panose="02020603050405020304" pitchFamily="18" charset="0"/>
              </a:rPr>
              <a:t>Msg</a:t>
            </a:r>
            <a:r>
              <a:rPr lang="en-US" sz="2000" dirty="0">
                <a:latin typeface="Times" panose="02020603050405020304" pitchFamily="18" charset="0"/>
                <a:ea typeface="MS Mincho" panose="02020609040205080304" pitchFamily="49" charset="-128"/>
                <a:cs typeface="Times New Roman" panose="02020603050405020304" pitchFamily="18" charset="0"/>
              </a:rPr>
              <a:t> 1</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err="1">
                <a:latin typeface="Times" panose="02020603050405020304" pitchFamily="18" charset="0"/>
                <a:ea typeface="MS Mincho" panose="02020609040205080304" pitchFamily="49" charset="-128"/>
                <a:cs typeface="Times New Roman" panose="02020603050405020304" pitchFamily="18" charset="0"/>
              </a:rPr>
              <a:t>Msg</a:t>
            </a:r>
            <a:r>
              <a:rPr lang="en-US" sz="2000" dirty="0">
                <a:latin typeface="Times" panose="02020603050405020304" pitchFamily="18" charset="0"/>
                <a:ea typeface="MS Mincho" panose="02020609040205080304" pitchFamily="49" charset="-128"/>
                <a:cs typeface="Times New Roman" panose="02020603050405020304" pitchFamily="18" charset="0"/>
              </a:rPr>
              <a:t> 2: RA response that is addressed to the UE identity in </a:t>
            </a:r>
            <a:r>
              <a:rPr lang="en-US" sz="2000" dirty="0" err="1">
                <a:latin typeface="Times" panose="02020603050405020304" pitchFamily="18" charset="0"/>
                <a:ea typeface="MS Mincho" panose="02020609040205080304" pitchFamily="49" charset="-128"/>
                <a:cs typeface="Times New Roman" panose="02020603050405020304" pitchFamily="18" charset="0"/>
              </a:rPr>
              <a:t>Msg</a:t>
            </a:r>
            <a:r>
              <a:rPr lang="en-US" sz="2000" dirty="0">
                <a:latin typeface="Times" panose="02020603050405020304" pitchFamily="18" charset="0"/>
                <a:ea typeface="MS Mincho" panose="02020609040205080304" pitchFamily="49" charset="-128"/>
                <a:cs typeface="Times New Roman" panose="02020603050405020304" pitchFamily="18" charset="0"/>
              </a:rPr>
              <a:t> 1</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a:latin typeface="Times" panose="02020603050405020304" pitchFamily="18" charset="0"/>
                <a:ea typeface="MS Mincho" panose="02020609040205080304" pitchFamily="49" charset="-128"/>
                <a:cs typeface="Times New Roman" panose="02020603050405020304" pitchFamily="18" charset="0"/>
              </a:rPr>
              <a:t>FFS on the definition and choice of the UE identity</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a:latin typeface="Times" panose="02020603050405020304" pitchFamily="18" charset="0"/>
                <a:ea typeface="MS Mincho" panose="02020609040205080304" pitchFamily="49" charset="-128"/>
                <a:cs typeface="Times New Roman" panose="02020603050405020304" pitchFamily="18" charset="0"/>
              </a:rPr>
              <a:t>FFS on the applicability scenarios of simplified RACH procedure </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US" sz="2400" dirty="0">
                <a:latin typeface="Times" panose="02020603050405020304" pitchFamily="18" charset="0"/>
                <a:ea typeface="MS Mincho" panose="02020609040205080304" pitchFamily="49" charset="-128"/>
                <a:cs typeface="Times New Roman" panose="02020603050405020304" pitchFamily="18" charset="0"/>
              </a:rPr>
              <a:t>RAN1 to send LS to RAN2</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GB" sz="2400" dirty="0">
                <a:latin typeface="Times" panose="02020603050405020304" pitchFamily="18" charset="0"/>
                <a:ea typeface="MS Mincho" panose="02020609040205080304" pitchFamily="49" charset="-128"/>
                <a:cs typeface="Times New Roman" panose="02020603050405020304" pitchFamily="18" charset="0"/>
              </a:rPr>
              <a:t>RAN1 is aware that RAN2 is also studying the RACH procedure and RAN1 would like to inform RAN2 to take the above into considerations and would like to request any feedback on UE identities and associated procedure and also ask the corresponding applicable scenarios</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eaLnBrk="1" hangingPunct="1">
              <a:defRPr/>
            </a:pPr>
            <a:endParaRPr lang="en-US" dirty="0"/>
          </a:p>
        </p:txBody>
      </p:sp>
      <p:sp>
        <p:nvSpPr>
          <p:cNvPr id="7171" name="Title 3"/>
          <p:cNvSpPr>
            <a:spLocks noGrp="1"/>
          </p:cNvSpPr>
          <p:nvPr>
            <p:ph type="title"/>
          </p:nvPr>
        </p:nvSpPr>
        <p:spPr>
          <a:xfrm>
            <a:off x="417513" y="373063"/>
            <a:ext cx="8229600" cy="414337"/>
          </a:xfrm>
        </p:spPr>
        <p:txBody>
          <a:bodyPr/>
          <a:lstStyle/>
          <a:p>
            <a:pPr eaLnBrk="1" hangingPunct="1"/>
            <a:r>
              <a:rPr lang="en-US" altLang="en-US"/>
              <a:t>Background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6"/>
          <p:cNvSpPr>
            <a:spLocks noGrp="1"/>
          </p:cNvSpPr>
          <p:nvPr>
            <p:ph idx="1"/>
          </p:nvPr>
        </p:nvSpPr>
        <p:spPr>
          <a:xfrm>
            <a:off x="417513" y="1452563"/>
            <a:ext cx="8229600" cy="5253037"/>
          </a:xfrm>
        </p:spPr>
        <p:txBody>
          <a:bodyPr/>
          <a:lstStyle/>
          <a:p>
            <a:pPr eaLnBrk="1" hangingPunct="1"/>
            <a:r>
              <a:rPr lang="en-US" altLang="en-US" sz="2400" dirty="0"/>
              <a:t>2-step RACH procedure includes Msg.1(UL) and Msg.2(DL)</a:t>
            </a:r>
          </a:p>
          <a:p>
            <a:pPr lvl="1" eaLnBrk="1" hangingPunct="1"/>
            <a:r>
              <a:rPr lang="en-US" altLang="en-US" sz="2400" dirty="0"/>
              <a:t>Msg.1 may include a RACH preamble and/or a data signal.</a:t>
            </a:r>
          </a:p>
          <a:p>
            <a:pPr lvl="2" eaLnBrk="1" hangingPunct="1"/>
            <a:r>
              <a:rPr lang="en-US" altLang="en-US" sz="1800" dirty="0"/>
              <a:t>FFS: Msg.1 consists only of data signal</a:t>
            </a:r>
          </a:p>
          <a:p>
            <a:pPr lvl="2" eaLnBrk="1" hangingPunct="1"/>
            <a:r>
              <a:rPr lang="en-US" altLang="en-US" sz="1800" dirty="0"/>
              <a:t>FFS: Msg.1 consist only of preamble</a:t>
            </a:r>
          </a:p>
          <a:p>
            <a:pPr lvl="1" eaLnBrk="1" hangingPunct="1"/>
            <a:r>
              <a:rPr lang="en-US" sz="2400" dirty="0">
                <a:ea typeface="Calibri" panose="020F0502020204030204" pitchFamily="34" charset="0"/>
              </a:rPr>
              <a:t>The data signal, if present, is sent in a different time and/or frequency resource than that of preamble.</a:t>
            </a:r>
          </a:p>
          <a:p>
            <a:pPr lvl="1" eaLnBrk="1" hangingPunct="1"/>
            <a:r>
              <a:rPr lang="en-US" altLang="en-US" sz="2400" dirty="0"/>
              <a:t>Support at least single beam operation</a:t>
            </a:r>
          </a:p>
          <a:p>
            <a:pPr lvl="1" eaLnBrk="1" hangingPunct="1"/>
            <a:r>
              <a:rPr lang="en-US" altLang="en-US" sz="2400" dirty="0"/>
              <a:t>Study overhead of 2-Step RACH procedure in multi-beam operation</a:t>
            </a:r>
          </a:p>
          <a:p>
            <a:pPr lvl="1" eaLnBrk="1" hangingPunct="1"/>
            <a:endParaRPr lang="en-US" altLang="en-US" sz="1100" dirty="0"/>
          </a:p>
        </p:txBody>
      </p:sp>
      <p:sp>
        <p:nvSpPr>
          <p:cNvPr id="8195" name="Title 5"/>
          <p:cNvSpPr>
            <a:spLocks noGrp="1"/>
          </p:cNvSpPr>
          <p:nvPr>
            <p:ph type="title"/>
          </p:nvPr>
        </p:nvSpPr>
        <p:spPr>
          <a:xfrm>
            <a:off x="417513" y="373063"/>
            <a:ext cx="8229600" cy="414337"/>
          </a:xfrm>
        </p:spPr>
        <p:txBody>
          <a:bodyPr/>
          <a:lstStyle/>
          <a:p>
            <a:pPr eaLnBrk="1" hangingPunct="1"/>
            <a:r>
              <a:rPr lang="en-US" altLang="en-US"/>
              <a:t>Way Forward</a:t>
            </a:r>
          </a:p>
        </p:txBody>
      </p:sp>
    </p:spTree>
    <p:extLst>
      <p:ext uri="{BB962C8B-B14F-4D97-AF65-F5344CB8AC3E}">
        <p14:creationId xmlns:p14="http://schemas.microsoft.com/office/powerpoint/2010/main" val="3539445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6"/>
          <p:cNvSpPr>
            <a:spLocks noGrp="1"/>
          </p:cNvSpPr>
          <p:nvPr>
            <p:ph idx="1"/>
          </p:nvPr>
        </p:nvSpPr>
        <p:spPr>
          <a:xfrm>
            <a:off x="417513" y="1452563"/>
            <a:ext cx="8229600" cy="5253037"/>
          </a:xfrm>
        </p:spPr>
        <p:txBody>
          <a:bodyPr/>
          <a:lstStyle/>
          <a:p>
            <a:pPr lvl="1" eaLnBrk="1" hangingPunct="1"/>
            <a:r>
              <a:rPr lang="en-US" altLang="en-US" sz="1800" dirty="0"/>
              <a:t>Msg.1 preamble, if present, is at least used for:</a:t>
            </a:r>
          </a:p>
          <a:p>
            <a:pPr lvl="2" eaLnBrk="1" hangingPunct="1"/>
            <a:r>
              <a:rPr lang="en-US" altLang="en-US" sz="1600" dirty="0"/>
              <a:t>UE activity detection</a:t>
            </a:r>
          </a:p>
          <a:p>
            <a:pPr lvl="2" eaLnBrk="1" hangingPunct="1"/>
            <a:r>
              <a:rPr lang="en-US" altLang="en-US" sz="1600" dirty="0"/>
              <a:t>UL timing alignment detection in case UL sync. is not established or lost. </a:t>
            </a:r>
          </a:p>
          <a:p>
            <a:pPr lvl="2" eaLnBrk="1" hangingPunct="1"/>
            <a:r>
              <a:rPr lang="en-US" altLang="en-US" sz="1600" dirty="0"/>
              <a:t>FFS: Resources indication of Msg.1 data</a:t>
            </a:r>
          </a:p>
          <a:p>
            <a:pPr lvl="2" eaLnBrk="1" hangingPunct="1"/>
            <a:r>
              <a:rPr lang="en-US" altLang="en-US" sz="1600" dirty="0"/>
              <a:t>FFS: Reference signal for the data signal.</a:t>
            </a:r>
          </a:p>
          <a:p>
            <a:pPr lvl="2" eaLnBrk="1" hangingPunct="1"/>
            <a:r>
              <a:rPr lang="en-US" altLang="en-US" sz="1600" dirty="0"/>
              <a:t>FFS: Beam recovery</a:t>
            </a:r>
          </a:p>
          <a:p>
            <a:pPr lvl="2" eaLnBrk="1" hangingPunct="1"/>
            <a:r>
              <a:rPr lang="en-US" altLang="en-US" sz="1600" dirty="0"/>
              <a:t>FFS: UE identification</a:t>
            </a:r>
          </a:p>
          <a:p>
            <a:pPr lvl="2" eaLnBrk="1" hangingPunct="1"/>
            <a:r>
              <a:rPr lang="en-US" altLang="en-US" sz="1600" dirty="0"/>
              <a:t>Other uses not precluded</a:t>
            </a:r>
            <a:r>
              <a:rPr lang="en-US" altLang="en-US" sz="1800" dirty="0"/>
              <a:t>.</a:t>
            </a:r>
            <a:r>
              <a:rPr lang="en-US" altLang="en-US" sz="2000" dirty="0"/>
              <a:t> </a:t>
            </a:r>
          </a:p>
          <a:p>
            <a:pPr lvl="1" eaLnBrk="1" hangingPunct="1"/>
            <a:r>
              <a:rPr lang="en-US" altLang="en-US" sz="1600" dirty="0"/>
              <a:t>Content of Msg. 1 data signal, if present, is determined by RAN2</a:t>
            </a:r>
          </a:p>
          <a:p>
            <a:pPr lvl="1" eaLnBrk="1" hangingPunct="1"/>
            <a:endParaRPr lang="en-US" altLang="en-US" sz="1500" dirty="0"/>
          </a:p>
        </p:txBody>
      </p:sp>
      <p:sp>
        <p:nvSpPr>
          <p:cNvPr id="8195" name="Title 5"/>
          <p:cNvSpPr>
            <a:spLocks noGrp="1"/>
          </p:cNvSpPr>
          <p:nvPr>
            <p:ph type="title"/>
          </p:nvPr>
        </p:nvSpPr>
        <p:spPr>
          <a:xfrm>
            <a:off x="417513" y="373063"/>
            <a:ext cx="8229600" cy="414337"/>
          </a:xfrm>
        </p:spPr>
        <p:txBody>
          <a:bodyPr/>
          <a:lstStyle/>
          <a:p>
            <a:pPr eaLnBrk="1" hangingPunct="1"/>
            <a:r>
              <a:rPr lang="en-US" altLang="en-US" dirty="0"/>
              <a:t>Way Forward</a:t>
            </a:r>
          </a:p>
        </p:txBody>
      </p:sp>
    </p:spTree>
    <p:extLst>
      <p:ext uri="{BB962C8B-B14F-4D97-AF65-F5344CB8AC3E}">
        <p14:creationId xmlns:p14="http://schemas.microsoft.com/office/powerpoint/2010/main" val="2427058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6"/>
          <p:cNvSpPr>
            <a:spLocks noGrp="1"/>
          </p:cNvSpPr>
          <p:nvPr>
            <p:ph idx="1"/>
          </p:nvPr>
        </p:nvSpPr>
        <p:spPr>
          <a:xfrm>
            <a:off x="417513" y="1452563"/>
            <a:ext cx="8229600" cy="4408487"/>
          </a:xfrm>
        </p:spPr>
        <p:txBody>
          <a:bodyPr/>
          <a:lstStyle/>
          <a:p>
            <a:pPr lvl="1" eaLnBrk="1" hangingPunct="1"/>
            <a:r>
              <a:rPr lang="en-US" altLang="en-US" dirty="0"/>
              <a:t>Msg.2 is the random access response/Contention resolution message.  Msg.2 carries:</a:t>
            </a:r>
          </a:p>
          <a:p>
            <a:pPr lvl="2" eaLnBrk="1" hangingPunct="1"/>
            <a:r>
              <a:rPr lang="en-US" altLang="en-US" dirty="0"/>
              <a:t>Content of Msg.2 needed for the RACH procedure would be decided by RAN2.</a:t>
            </a:r>
          </a:p>
          <a:p>
            <a:pPr lvl="2" eaLnBrk="1" hangingPunct="1"/>
            <a:r>
              <a:rPr lang="en-US" altLang="en-US" dirty="0"/>
              <a:t>Layer 1 related information could include:</a:t>
            </a:r>
          </a:p>
          <a:p>
            <a:pPr lvl="3" eaLnBrk="1" hangingPunct="1"/>
            <a:r>
              <a:rPr lang="en-US" altLang="en-US" dirty="0"/>
              <a:t>FFS: TA</a:t>
            </a:r>
          </a:p>
          <a:p>
            <a:pPr lvl="3" eaLnBrk="1" hangingPunct="1"/>
            <a:r>
              <a:rPr lang="en-US" altLang="en-US" dirty="0"/>
              <a:t>FFS: UL grant</a:t>
            </a:r>
          </a:p>
          <a:p>
            <a:pPr lvl="3" eaLnBrk="1" hangingPunct="1"/>
            <a:r>
              <a:rPr lang="en-US" altLang="en-US" dirty="0"/>
              <a:t>Other information not precluded.</a:t>
            </a:r>
          </a:p>
        </p:txBody>
      </p:sp>
      <p:sp>
        <p:nvSpPr>
          <p:cNvPr id="10243" name="Title 5"/>
          <p:cNvSpPr>
            <a:spLocks noGrp="1"/>
          </p:cNvSpPr>
          <p:nvPr>
            <p:ph type="title"/>
          </p:nvPr>
        </p:nvSpPr>
        <p:spPr>
          <a:xfrm>
            <a:off x="417513" y="373063"/>
            <a:ext cx="8229600" cy="414337"/>
          </a:xfrm>
        </p:spPr>
        <p:txBody>
          <a:bodyPr/>
          <a:lstStyle/>
          <a:p>
            <a:pPr eaLnBrk="1" hangingPunct="1"/>
            <a:r>
              <a:rPr lang="en-US" altLang="en-US"/>
              <a:t>Way Forward</a:t>
            </a:r>
          </a:p>
        </p:txBody>
      </p:sp>
    </p:spTree>
  </p:cSld>
  <p:clrMapOvr>
    <a:masterClrMapping/>
  </p:clrMapOvr>
</p:sld>
</file>

<file path=ppt/theme/theme1.xml><?xml version="1.0" encoding="utf-8"?>
<a:theme xmlns:a="http://schemas.openxmlformats.org/drawingml/2006/main" name="blank">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1508</TotalTime>
  <Words>343</Words>
  <Application>Microsoft Office PowerPoint</Application>
  <PresentationFormat>On-screen Show (4:3)</PresentationFormat>
  <Paragraphs>40</Paragraphs>
  <Slides>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vt:i4>
      </vt:variant>
    </vt:vector>
  </HeadingPairs>
  <TitlesOfParts>
    <vt:vector size="16" baseType="lpstr">
      <vt:lpstr>Batang</vt:lpstr>
      <vt:lpstr>맑은 고딕</vt:lpstr>
      <vt:lpstr>MS Mincho</vt:lpstr>
      <vt:lpstr>Arial</vt:lpstr>
      <vt:lpstr>Calibri</vt:lpstr>
      <vt:lpstr>Nokia Pure Headline Ultra Light</vt:lpstr>
      <vt:lpstr>Nokia Pure Text</vt:lpstr>
      <vt:lpstr>Times</vt:lpstr>
      <vt:lpstr>Times New Roman</vt:lpstr>
      <vt:lpstr>Trebuchet MS</vt:lpstr>
      <vt:lpstr>blank</vt:lpstr>
      <vt:lpstr>PowerPoint Presentation</vt:lpstr>
      <vt:lpstr>Background</vt:lpstr>
      <vt:lpstr>Way Forward</vt:lpstr>
      <vt:lpstr>Way Forward</vt:lpstr>
      <vt:lpstr>Way Forward</vt:lpstr>
    </vt:vector>
  </TitlesOfParts>
  <Company>Alcatel-Lucent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enfarag</dc:creator>
  <cp:lastModifiedBy>Farag, Emad (Nokia - US)</cp:lastModifiedBy>
  <cp:revision>30</cp:revision>
  <dcterms:created xsi:type="dcterms:W3CDTF">2016-10-09T15:33:21Z</dcterms:created>
  <dcterms:modified xsi:type="dcterms:W3CDTF">2016-11-18T00:36:21Z</dcterms:modified>
</cp:coreProperties>
</file>