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1" r:id="rId1"/>
  </p:sldMasterIdLst>
  <p:notesMasterIdLst>
    <p:notesMasterId r:id="rId7"/>
  </p:notesMasterIdLst>
  <p:handoutMasterIdLst>
    <p:handoutMasterId r:id="rId8"/>
  </p:handoutMasterIdLst>
  <p:sldIdLst>
    <p:sldId id="275" r:id="rId2"/>
    <p:sldId id="277" r:id="rId3"/>
    <p:sldId id="283" r:id="rId4"/>
    <p:sldId id="285" r:id="rId5"/>
    <p:sldId id="286" r:id="rId6"/>
  </p:sldIdLst>
  <p:sldSz cx="9144000" cy="6858000" type="screen4x3"/>
  <p:notesSz cx="6858000" cy="9144000"/>
  <p:defaultTextStyle>
    <a:defPPr>
      <a:defRPr lang="ko-KR"/>
    </a:defPPr>
    <a:lvl1pPr marL="0" algn="l" defTabSz="91430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3" algn="l" defTabSz="91430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07" algn="l" defTabSz="91430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60" algn="l" defTabSz="91430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13" algn="l" defTabSz="91430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66" algn="l" defTabSz="91430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20" algn="l" defTabSz="91430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74" algn="l" defTabSz="91430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27" algn="l" defTabSz="91430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D2CA32DC-9941-43B1-99C1-34222B605232}">
          <p14:sldIdLst>
            <p14:sldId id="275"/>
            <p14:sldId id="277"/>
            <p14:sldId id="283"/>
            <p14:sldId id="285"/>
            <p14:sldId id="286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527">
          <p15:clr>
            <a:srgbClr val="A4A3A4"/>
          </p15:clr>
        </p15:guide>
        <p15:guide id="2" orient="horz" pos="618">
          <p15:clr>
            <a:srgbClr val="A4A3A4"/>
          </p15:clr>
        </p15:guide>
        <p15:guide id="3" orient="horz" pos="1026">
          <p15:clr>
            <a:srgbClr val="A4A3A4"/>
          </p15:clr>
        </p15:guide>
        <p15:guide id="4" orient="horz" pos="1117">
          <p15:clr>
            <a:srgbClr val="A4A3A4"/>
          </p15:clr>
        </p15:guide>
        <p15:guide id="5" orient="horz" pos="4110">
          <p15:clr>
            <a:srgbClr val="A4A3A4"/>
          </p15:clr>
        </p15:guide>
        <p15:guide id="6" pos="136">
          <p15:clr>
            <a:srgbClr val="A4A3A4"/>
          </p15:clr>
        </p15:guide>
        <p15:guide id="7" pos="204">
          <p15:clr>
            <a:srgbClr val="A4A3A4"/>
          </p15:clr>
        </p15:guide>
        <p15:guide id="8" pos="2971">
          <p15:clr>
            <a:srgbClr val="A4A3A4"/>
          </p15:clr>
        </p15:guide>
        <p15:guide id="9" pos="30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98E"/>
    <a:srgbClr val="216DDD"/>
    <a:srgbClr val="4169E1"/>
    <a:srgbClr val="0096C8"/>
    <a:srgbClr val="32C8FA"/>
    <a:srgbClr val="FF0066"/>
    <a:srgbClr val="33C8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22" autoAdjust="0"/>
    <p:restoredTop sz="94305" autoAdjust="0"/>
  </p:normalViewPr>
  <p:slideViewPr>
    <p:cSldViewPr>
      <p:cViewPr varScale="1">
        <p:scale>
          <a:sx n="111" d="100"/>
          <a:sy n="111" d="100"/>
        </p:scale>
        <p:origin x="-1806" y="-78"/>
      </p:cViewPr>
      <p:guideLst>
        <p:guide orient="horz" pos="527"/>
        <p:guide orient="horz" pos="618"/>
        <p:guide orient="horz" pos="1026"/>
        <p:guide orient="horz" pos="1117"/>
        <p:guide orient="horz" pos="4110"/>
        <p:guide pos="136"/>
        <p:guide pos="204"/>
        <p:guide pos="2971"/>
        <p:guide pos="301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58" d="100"/>
          <a:sy n="58" d="100"/>
        </p:scale>
        <p:origin x="1026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086C85-3A35-4EC3-986B-206FF13870EC}" type="datetimeFigureOut">
              <a:rPr lang="ko-KR" altLang="en-US" smtClean="0"/>
              <a:pPr/>
              <a:t>2016-11-18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D4A0A4-15EF-487C-8EEF-2DDBED4C225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27096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161B4A-5949-4DD0-B7B6-1660E7F54017}" type="datetimeFigureOut">
              <a:rPr lang="ko-KR" altLang="en-US" smtClean="0"/>
              <a:pPr/>
              <a:t>2016-11-18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DA7803-1C58-4498-AFD4-74A766366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0001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07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53" algn="l" defTabSz="914307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07" algn="l" defTabSz="914307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60" algn="l" defTabSz="914307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13" algn="l" defTabSz="914307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66" algn="l" defTabSz="914307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20" algn="l" defTabSz="914307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74" algn="l" defTabSz="914307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27" algn="l" defTabSz="914307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A7803-1C58-4498-AFD4-74A766366295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2601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A7803-1C58-4498-AFD4-74A766366295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4259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922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84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728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945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284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8310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572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4907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468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4103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243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latinLnBrk="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 latinLnBrk="0"/>
              <a:t>2016/11/18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latinLnBrk="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latinLnBrk="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 latinLnBrk="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467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WF on </a:t>
            </a:r>
            <a:r>
              <a:rPr lang="en-US" altLang="ko-KR" dirty="0"/>
              <a:t>Evaluation </a:t>
            </a:r>
            <a:r>
              <a:rPr lang="en-US" altLang="ko-KR" dirty="0" smtClean="0"/>
              <a:t>Assumptions</a:t>
            </a:r>
            <a:br>
              <a:rPr lang="en-US" altLang="ko-KR" dirty="0" smtClean="0"/>
            </a:br>
            <a:r>
              <a:rPr lang="en-US" altLang="zh-CN" dirty="0"/>
              <a:t>for </a:t>
            </a:r>
            <a:r>
              <a:rPr lang="en-US" altLang="ko-KR" dirty="0"/>
              <a:t>Advanced Receivers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based on Network Coordination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Samsung, Ericsson, Nokia</a:t>
            </a:r>
            <a:r>
              <a:rPr lang="en-US" altLang="zh-CN" dirty="0" smtClean="0">
                <a:solidFill>
                  <a:schemeClr val="tx1"/>
                </a:solidFill>
              </a:rPr>
              <a:t>, Huawei </a:t>
            </a:r>
            <a:r>
              <a:rPr lang="en-US" altLang="zh-CN" dirty="0" smtClean="0">
                <a:solidFill>
                  <a:schemeClr val="tx1"/>
                </a:solidFill>
              </a:rPr>
              <a:t>Intel, </a:t>
            </a:r>
            <a:r>
              <a:rPr lang="en-US" altLang="ko-KR" dirty="0" err="1">
                <a:solidFill>
                  <a:schemeClr val="tx1"/>
                </a:solidFill>
              </a:rPr>
              <a:t>MediaTek</a:t>
            </a:r>
            <a:r>
              <a:rPr lang="en-US" altLang="ko-KR" dirty="0" smtClean="0">
                <a:solidFill>
                  <a:schemeClr val="tx1"/>
                </a:solidFill>
              </a:rPr>
              <a:t>,</a:t>
            </a:r>
            <a:r>
              <a:rPr lang="en-US" altLang="zh-CN" dirty="0">
                <a:solidFill>
                  <a:schemeClr val="tx1"/>
                </a:solidFill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</a:rPr>
              <a:t>ZTE, Orange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CeWiT</a:t>
            </a:r>
            <a:r>
              <a:rPr lang="en-US" altLang="zh-CN" dirty="0" smtClean="0">
                <a:solidFill>
                  <a:schemeClr val="tx1"/>
                </a:solidFill>
              </a:rPr>
              <a:t>, IITH</a:t>
            </a:r>
            <a:r>
              <a:rPr lang="en-US" altLang="zh-CN" dirty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IITM, </a:t>
            </a:r>
            <a:r>
              <a:rPr lang="en-US" altLang="zh-CN" dirty="0" err="1">
                <a:solidFill>
                  <a:schemeClr val="tx1"/>
                </a:solidFill>
              </a:rPr>
              <a:t>Tejas</a:t>
            </a:r>
            <a:r>
              <a:rPr lang="en-US" altLang="zh-CN" dirty="0">
                <a:solidFill>
                  <a:schemeClr val="tx1"/>
                </a:solidFill>
              </a:rPr>
              <a:t> Networks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…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 latinLnBrk="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260648"/>
            <a:ext cx="8928992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 fontAlgn="base" latinLnBrk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1600" b="1" dirty="0" smtClean="0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3GPP TSG RAN WG1 Meeting #87	                    	</a:t>
            </a:r>
            <a:r>
              <a:rPr lang="en-US" altLang="zh-CN" sz="1600" b="1" dirty="0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R1-1613681</a:t>
            </a:r>
            <a:endParaRPr lang="en-US" altLang="zh-CN" sz="1050" dirty="0" smtClean="0" bmk="OLE_LINK125">
              <a:solidFill>
                <a:prstClr val="black"/>
              </a:solidFill>
              <a:latin typeface="Arial" pitchFamily="34" charset="0"/>
              <a:cs typeface="宋体" pitchFamily="2" charset="-122"/>
            </a:endParaRPr>
          </a:p>
          <a:p>
            <a:pPr defTabSz="914400" eaLnBrk="0" fontAlgn="base" latinLnBrk="0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1600" b="1" dirty="0" smtClean="0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Reno, Nevada 14th </a:t>
            </a:r>
            <a:r>
              <a:rPr lang="en-US" altLang="zh-CN" sz="1600" b="1" dirty="0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altLang="zh-CN" sz="1600" b="1" dirty="0" smtClean="0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18th November </a:t>
            </a:r>
            <a:r>
              <a:rPr lang="en-US" altLang="zh-CN" sz="1600" b="1" dirty="0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2016</a:t>
            </a:r>
          </a:p>
          <a:p>
            <a:pPr defTabSz="914400" eaLnBrk="0" fontAlgn="base" latinLnBrk="0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endParaRPr lang="en-US" altLang="zh-CN" sz="1600" b="1" dirty="0" smtClean="0" bmk="OLE_LINK125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914400" eaLnBrk="0" fontAlgn="base" latinLnBrk="0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1600" b="1" dirty="0" smtClean="0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Agenda Item:		  	 7.1.3.1</a:t>
            </a:r>
            <a:endParaRPr lang="zh-CN" altLang="zh-CN" sz="1600" b="1" dirty="0" smtClean="0" bmk="OLE_LINK125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914400" eaLnBrk="0" fontAlgn="base" latinLnBrk="0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endParaRPr lang="en-US" altLang="zh-CN" sz="2800" dirty="0" smtClean="0">
              <a:solidFill>
                <a:prstClr val="black"/>
              </a:solidFill>
              <a:latin typeface="Arial" pitchFamily="34" charset="0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725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ko-KR" sz="2000" dirty="0" smtClean="0"/>
              <a:t>For system-level simulations for advanced receivers based on network coordination, adopt </a:t>
            </a:r>
            <a:r>
              <a:rPr lang="en-US" altLang="ko-KR" sz="2000" dirty="0"/>
              <a:t>the highlight rows of </a:t>
            </a:r>
            <a:r>
              <a:rPr lang="en-US" altLang="ko-KR" sz="2000" dirty="0" smtClean="0"/>
              <a:t>R1-1613681, while non-highlighted parts follow TR 38.802.</a:t>
            </a:r>
          </a:p>
          <a:p>
            <a:pPr marL="457200" lvl="1" indent="0">
              <a:buNone/>
            </a:pPr>
            <a:endParaRPr lang="en-US" altLang="ko-KR" sz="1800" dirty="0" smtClean="0"/>
          </a:p>
          <a:p>
            <a:r>
              <a:rPr lang="en-US" altLang="ko-KR" sz="2000" dirty="0" smtClean="0"/>
              <a:t>For system-level simulations</a:t>
            </a:r>
            <a:r>
              <a:rPr lang="en-US" altLang="ko-KR" sz="2000" dirty="0" smtClean="0"/>
              <a:t>, rural scenario is also </a:t>
            </a:r>
            <a:r>
              <a:rPr lang="en-US" altLang="ko-KR" sz="2000" dirty="0" smtClean="0"/>
              <a:t>encouraged </a:t>
            </a:r>
            <a:r>
              <a:rPr lang="en-US" altLang="ko-KR" sz="2000" dirty="0"/>
              <a:t>to be evaluated in </a:t>
            </a:r>
            <a:r>
              <a:rPr lang="en-US" altLang="ko-KR" sz="2000" dirty="0" smtClean="0"/>
              <a:t>NR study </a:t>
            </a:r>
            <a:r>
              <a:rPr lang="en-US" altLang="ko-KR" sz="2000" dirty="0" smtClean="0"/>
              <a:t>item.</a:t>
            </a:r>
            <a:endParaRPr lang="en-US" altLang="ko-KR" sz="2000" dirty="0"/>
          </a:p>
          <a:p>
            <a:endParaRPr lang="en-US" altLang="ko-KR" sz="2000" dirty="0" smtClean="0"/>
          </a:p>
        </p:txBody>
      </p:sp>
    </p:spTree>
    <p:extLst>
      <p:ext uri="{BB962C8B-B14F-4D97-AF65-F5344CB8AC3E}">
        <p14:creationId xmlns:p14="http://schemas.microsoft.com/office/powerpoint/2010/main" val="192973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600" dirty="0" smtClean="0"/>
              <a:t>Proposed SLS </a:t>
            </a:r>
            <a:r>
              <a:rPr lang="en-US" altLang="ko-KR" sz="3600" dirty="0"/>
              <a:t>Simulation Assumptions </a:t>
            </a:r>
            <a:r>
              <a:rPr lang="en-US" altLang="ko-KR" sz="3600" dirty="0" smtClean="0"/>
              <a:t>(1/3)</a:t>
            </a:r>
            <a:endParaRPr lang="ko-KR" altLang="en-US" sz="3600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556512"/>
              </p:ext>
            </p:extLst>
          </p:nvPr>
        </p:nvGraphicFramePr>
        <p:xfrm>
          <a:off x="687512" y="1124744"/>
          <a:ext cx="7768975" cy="567580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70236"/>
                <a:gridCol w="2132913"/>
                <a:gridCol w="2132913"/>
                <a:gridCol w="2132913"/>
              </a:tblGrid>
              <a:tr h="32406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</a:rPr>
                        <a:t>Parameters</a:t>
                      </a:r>
                      <a:endParaRPr lang="ko-KR" sz="12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</a:rPr>
                        <a:t>Urban Macro</a:t>
                      </a:r>
                      <a:endParaRPr lang="ko-KR" sz="12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</a:rPr>
                        <a:t>Dense urban (Single or Dual layer)</a:t>
                      </a:r>
                      <a:endParaRPr lang="ko-KR" sz="12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smtClean="0">
                          <a:effectLst/>
                        </a:rPr>
                        <a:t>Indoor hotspot</a:t>
                      </a:r>
                      <a:endParaRPr lang="ko-KR" altLang="ko-KR" sz="1200" b="1" smtClean="0">
                        <a:effectLst/>
                        <a:latin typeface="Times New Roman"/>
                        <a:ea typeface="+mn-ea"/>
                      </a:endParaRPr>
                    </a:p>
                  </a:txBody>
                  <a:tcPr marL="66359" marR="6635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8736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Carrier frequency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4GHz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Macro layer: 4GHz</a:t>
                      </a:r>
                      <a:endParaRPr lang="ko-KR" sz="1200" dirty="0">
                        <a:effectLst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Small cell layer: 4GHz (co-channel)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dirty="0" smtClean="0">
                          <a:effectLst/>
                        </a:rPr>
                        <a:t>4GHz, 30GHz</a:t>
                      </a:r>
                      <a:endParaRPr lang="ko-KR" altLang="ko-KR" sz="1200" dirty="0" smtClean="0">
                        <a:effectLst/>
                        <a:latin typeface="Times New Roman"/>
                        <a:ea typeface="+mn-ea"/>
                      </a:endParaRPr>
                    </a:p>
                  </a:txBody>
                  <a:tcPr marL="66359" marR="66359" marT="0" marB="0" anchor="ctr">
                    <a:solidFill>
                      <a:srgbClr val="FFFF00"/>
                    </a:solidFill>
                  </a:tcPr>
                </a:tc>
              </a:tr>
              <a:tr h="18781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Subcarrier spacing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15kHz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</a:tr>
              <a:tr h="18781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System Bandwidth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20MHz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</a:tr>
              <a:tr h="113421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Layout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Hexagonal grid, 3 sectors per site, 19 macro sites (optional: 7 macro sites, similar to that in SCE SI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Macro Layer: Hexagonal grid, 3 sectors per site, 19 macro sites (optional: 7 macro sites, similar to that in SCE SI)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Small cell layer: small cells uniformly random dropping within  macro geographical area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effectLst/>
                        </a:rPr>
                        <a:t>Indoor floor: 12 BSs per</a:t>
                      </a:r>
                      <a:r>
                        <a:rPr lang="en-US" altLang="ko-KR" sz="1200" baseline="0" dirty="0" smtClean="0">
                          <a:effectLst/>
                        </a:rPr>
                        <a:t> 120m x </a:t>
                      </a:r>
                      <a:r>
                        <a:rPr lang="en-US" altLang="ko-KR" sz="1200" baseline="0" dirty="0" smtClean="0">
                          <a:effectLst/>
                        </a:rPr>
                        <a:t>50m</a:t>
                      </a:r>
                      <a:endParaRPr lang="en-US" altLang="ko-KR" sz="1200" baseline="0" dirty="0" smtClean="0">
                        <a:effectLst/>
                      </a:endParaRPr>
                    </a:p>
                  </a:txBody>
                  <a:tcPr marL="66359" marR="66359" marT="0" marB="0" anchor="ctr"/>
                </a:tc>
              </a:tr>
              <a:tr h="179648">
                <a:tc row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ISD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500m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Macro layer: 200m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dirty="0" smtClean="0">
                          <a:effectLst/>
                        </a:rPr>
                        <a:t>20m</a:t>
                      </a:r>
                      <a:endParaRPr lang="ko-KR" altLang="ko-KR" sz="1200" dirty="0" smtClean="0">
                        <a:effectLst/>
                        <a:latin typeface="Times New Roman"/>
                        <a:ea typeface="+mn-ea"/>
                      </a:endParaRPr>
                    </a:p>
                  </a:txBody>
                  <a:tcPr marL="66359" marR="66359" marT="0" marB="0" anchor="ctr"/>
                </a:tc>
              </a:tr>
              <a:tr h="18781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Small cell layer: Randomly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/>
                      </a:endParaRPr>
                    </a:p>
                  </a:txBody>
                  <a:tcPr marL="66359" marR="66359" marT="0" marB="0" anchor="ctr"/>
                </a:tc>
              </a:tr>
              <a:tr h="32406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Number of Small Cell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-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3,9 (Optional)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aseline="0" dirty="0" smtClean="0">
                          <a:effectLst/>
                        </a:rPr>
                        <a:t>Candidate TRP numbers: 3,6,12</a:t>
                      </a:r>
                      <a:endParaRPr lang="ko-KR" altLang="ko-KR" sz="1200" dirty="0" smtClean="0">
                        <a:effectLst/>
                        <a:latin typeface="Times New Roman"/>
                        <a:ea typeface="+mn-ea"/>
                      </a:endParaRPr>
                    </a:p>
                  </a:txBody>
                  <a:tcPr marL="66359" marR="66359" marT="0" marB="0" anchor="ctr"/>
                </a:tc>
              </a:tr>
              <a:tr h="32406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Small cell TP dropping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According to TR 38.802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</a:tr>
              <a:tr h="35113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Minimum distances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</a:rPr>
                        <a:t>35m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35m for macro cells and 5m for micro cells</a:t>
                      </a:r>
                      <a:endParaRPr lang="ko-KR" altLang="ko-KR" sz="12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+mn-ea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ko-KR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-</a:t>
                      </a:r>
                      <a:endParaRPr lang="ko-KR" altLang="ko-KR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+mn-ea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</a:tr>
              <a:tr h="60481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Channel model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3D </a:t>
                      </a:r>
                      <a:r>
                        <a:rPr lang="en-GB" sz="1200" dirty="0" err="1" smtClean="0">
                          <a:effectLst/>
                        </a:rPr>
                        <a:t>UMa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3D </a:t>
                      </a:r>
                      <a:r>
                        <a:rPr lang="en-US" sz="1200" dirty="0" err="1" smtClean="0">
                          <a:effectLst/>
                        </a:rPr>
                        <a:t>UMa</a:t>
                      </a:r>
                      <a:r>
                        <a:rPr lang="en-US" sz="1200" dirty="0" smtClean="0">
                          <a:effectLst/>
                        </a:rPr>
                        <a:t> (Macro layer) and 3D </a:t>
                      </a:r>
                      <a:r>
                        <a:rPr lang="en-US" sz="1200" dirty="0" err="1" smtClean="0">
                          <a:effectLst/>
                        </a:rPr>
                        <a:t>UMi</a:t>
                      </a:r>
                      <a:r>
                        <a:rPr lang="en-US" sz="1200" dirty="0" smtClean="0">
                          <a:effectLst/>
                        </a:rPr>
                        <a:t> (Micro layer)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dirty="0" smtClean="0">
                          <a:effectLst/>
                        </a:rPr>
                        <a:t>ITU </a:t>
                      </a:r>
                      <a:r>
                        <a:rPr lang="en-GB" altLang="ko-KR" sz="1200" dirty="0" err="1" smtClean="0">
                          <a:effectLst/>
                        </a:rPr>
                        <a:t>InH</a:t>
                      </a:r>
                      <a:endParaRPr lang="ko-KR" altLang="ko-KR" sz="1200" dirty="0" smtClean="0">
                        <a:effectLst/>
                        <a:latin typeface="Times New Roman"/>
                        <a:ea typeface="+mn-ea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</a:tr>
              <a:tr h="25064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TP Tx power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49dBm/20MHz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44dBm/20MHz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dirty="0" smtClean="0">
                          <a:effectLst/>
                        </a:rPr>
                        <a:t>24dBm/20MHz</a:t>
                      </a:r>
                      <a:endParaRPr lang="ko-KR" altLang="ko-KR" sz="1200" dirty="0" smtClean="0">
                        <a:effectLst/>
                        <a:latin typeface="Times New Roman"/>
                        <a:ea typeface="+mn-ea"/>
                      </a:endParaRPr>
                    </a:p>
                  </a:txBody>
                  <a:tcPr marL="66359" marR="66359" marT="0" marB="0" anchor="ctr"/>
                </a:tc>
              </a:tr>
              <a:tr h="42533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TP antenna configuration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(</a:t>
                      </a:r>
                      <a:r>
                        <a:rPr lang="en-GB" sz="1200" dirty="0" err="1">
                          <a:effectLst/>
                        </a:rPr>
                        <a:t>M,N,P,Mg,Ng</a:t>
                      </a:r>
                      <a:r>
                        <a:rPr lang="en-GB" sz="1200" dirty="0">
                          <a:effectLst/>
                        </a:rPr>
                        <a:t>) = (</a:t>
                      </a:r>
                      <a:r>
                        <a:rPr lang="en-GB" sz="1200" dirty="0" smtClean="0">
                          <a:effectLst/>
                        </a:rPr>
                        <a:t>8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</a:rPr>
                        <a:t>,8,2</a:t>
                      </a:r>
                      <a:r>
                        <a:rPr lang="en-GB" sz="1200" dirty="0" smtClean="0">
                          <a:effectLst/>
                        </a:rPr>
                        <a:t>,1,1</a:t>
                      </a:r>
                      <a:r>
                        <a:rPr lang="en-GB" sz="1200" dirty="0">
                          <a:effectLst/>
                        </a:rPr>
                        <a:t>)</a:t>
                      </a:r>
                      <a:endParaRPr lang="ko-KR" sz="1200" dirty="0">
                        <a:effectLst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(</a:t>
                      </a:r>
                      <a:r>
                        <a:rPr lang="en-GB" sz="1200" dirty="0" err="1">
                          <a:effectLst/>
                        </a:rPr>
                        <a:t>dH,dV</a:t>
                      </a:r>
                      <a:r>
                        <a:rPr lang="en-GB" sz="1200" dirty="0">
                          <a:effectLst/>
                        </a:rPr>
                        <a:t>) = (0.5, 0.8)λ.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(</a:t>
                      </a:r>
                      <a:r>
                        <a:rPr lang="en-GB" sz="1200" dirty="0" err="1">
                          <a:effectLst/>
                        </a:rPr>
                        <a:t>M,N,P,Mg,Ng</a:t>
                      </a:r>
                      <a:r>
                        <a:rPr lang="en-GB" sz="1200" dirty="0">
                          <a:effectLst/>
                        </a:rPr>
                        <a:t>) = (8,8,2,1,1)</a:t>
                      </a:r>
                      <a:endParaRPr lang="ko-KR" sz="1200" dirty="0">
                        <a:effectLst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(</a:t>
                      </a:r>
                      <a:r>
                        <a:rPr lang="en-GB" sz="1200" dirty="0" err="1">
                          <a:effectLst/>
                        </a:rPr>
                        <a:t>dH,dV</a:t>
                      </a:r>
                      <a:r>
                        <a:rPr lang="en-GB" sz="1200" dirty="0">
                          <a:effectLst/>
                        </a:rPr>
                        <a:t>) = (0.5, 0.8)λ.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ko-KR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(4,4,2,1,1)</a:t>
                      </a:r>
                      <a:r>
                        <a:rPr lang="en-GB" altLang="ko-KR" sz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for 4GHz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/>
                      </a:r>
                      <a:br>
                        <a:rPr lang="en-US" altLang="ko-KR" sz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</a:b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(4,8,2,1,1) for 30GHz</a:t>
                      </a:r>
                      <a:endParaRPr lang="en-GB" altLang="ko-KR" sz="12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66359" marR="66359" marT="0" marB="0" anchor="ctr"/>
                </a:tc>
              </a:tr>
              <a:tr h="18781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TP antenna pattern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According to </a:t>
                      </a:r>
                      <a:r>
                        <a:rPr lang="en-GB" sz="1200" dirty="0" smtClean="0">
                          <a:effectLst/>
                        </a:rPr>
                        <a:t>TR 36.873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696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600" dirty="0" smtClean="0"/>
              <a:t>Proposed SLS </a:t>
            </a:r>
            <a:r>
              <a:rPr lang="en-US" altLang="ko-KR" sz="3600" dirty="0"/>
              <a:t>Simulation Assumptions </a:t>
            </a:r>
            <a:r>
              <a:rPr lang="en-US" altLang="ko-KR" sz="3600" dirty="0" smtClean="0"/>
              <a:t>(2/3)</a:t>
            </a:r>
            <a:endParaRPr lang="ko-KR" altLang="en-US" sz="3600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6724253"/>
              </p:ext>
            </p:extLst>
          </p:nvPr>
        </p:nvGraphicFramePr>
        <p:xfrm>
          <a:off x="691456" y="1340768"/>
          <a:ext cx="7768975" cy="51320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70236"/>
                <a:gridCol w="2132913"/>
                <a:gridCol w="2132913"/>
                <a:gridCol w="2132913"/>
              </a:tblGrid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+mj-lt"/>
                        </a:rPr>
                        <a:t>Parameters</a:t>
                      </a:r>
                      <a:endParaRPr lang="ko-KR" sz="1200" b="1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6359" marR="6635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+mj-lt"/>
                        </a:rPr>
                        <a:t>Urban Macro</a:t>
                      </a:r>
                      <a:endParaRPr lang="ko-KR" sz="1200" b="1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6359" marR="6635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+mj-lt"/>
                        </a:rPr>
                        <a:t>Dense urban (Single or Dual layer)</a:t>
                      </a:r>
                      <a:endParaRPr lang="ko-KR" sz="1200" b="1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6359" marR="6635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 smtClean="0">
                          <a:effectLst/>
                        </a:rPr>
                        <a:t>Indoor hotspot</a:t>
                      </a:r>
                      <a:endParaRPr lang="ko-KR" altLang="ko-KR" sz="1200" b="1" dirty="0" smtClean="0">
                        <a:effectLst/>
                        <a:latin typeface="Times New Roman"/>
                        <a:ea typeface="+mn-ea"/>
                      </a:endParaRPr>
                    </a:p>
                  </a:txBody>
                  <a:tcPr marL="66359" marR="6635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TP antenna height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  <a:latin typeface="+mj-lt"/>
                          <a:ea typeface="맑은 고딕"/>
                        </a:rPr>
                        <a:t>25m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dirty="0" smtClean="0">
                          <a:effectLst/>
                          <a:latin typeface="+mj-lt"/>
                          <a:ea typeface="맑은 고딕"/>
                        </a:rPr>
                        <a:t>25m for macro cells and 10m for micro cells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3m</a:t>
                      </a:r>
                      <a:endParaRPr lang="ko-KR" altLang="ko-KR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UE antenna configuration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Cross </a:t>
                      </a:r>
                      <a:r>
                        <a:rPr lang="en-GB" sz="1200" dirty="0" smtClean="0">
                          <a:effectLst/>
                          <a:latin typeface="+mj-lt"/>
                          <a:ea typeface="맑은 고딕"/>
                        </a:rPr>
                        <a:t>Pol (-45/45 degree)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UE antenna pattern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Omnidirectional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26079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ea typeface="맑은 고딕"/>
                        </a:rPr>
                        <a:t>UE antenna height</a:t>
                      </a:r>
                      <a:endParaRPr lang="ko-KR" sz="120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  <a:latin typeface="+mj-lt"/>
                          <a:ea typeface="맑은 고딕"/>
                        </a:rPr>
                        <a:t>follow 38.802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ea typeface="맑은 고딕"/>
                        </a:rPr>
                        <a:t>UE antenna gain</a:t>
                      </a:r>
                      <a:endParaRPr lang="ko-KR" sz="120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0 </a:t>
                      </a:r>
                      <a:r>
                        <a:rPr lang="en-GB" sz="1200" dirty="0" err="1">
                          <a:effectLst/>
                          <a:latin typeface="+mj-lt"/>
                          <a:ea typeface="맑은 고딕"/>
                        </a:rPr>
                        <a:t>dBi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ea typeface="맑은 고딕"/>
                        </a:rPr>
                        <a:t>UE receiver noise figure</a:t>
                      </a:r>
                      <a:endParaRPr lang="ko-KR" sz="120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9 dB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ea typeface="맑은 고딕"/>
                        </a:rPr>
                        <a:t>UE Dropping</a:t>
                      </a:r>
                      <a:endParaRPr lang="ko-KR" sz="120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indoor UE 80%, outdoor UE 20%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indoor UE 100%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ea typeface="맑은 고딕"/>
                        </a:rPr>
                        <a:t>UE speed</a:t>
                      </a:r>
                      <a:endParaRPr lang="ko-KR" sz="120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  <a:latin typeface="+mj-lt"/>
                          <a:ea typeface="맑은 고딕"/>
                        </a:rPr>
                        <a:t>3km/h, 30km/h (follow 38.802)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+mj-lt"/>
                          <a:ea typeface="맑은 고딕"/>
                        </a:rPr>
                        <a:t>3km/h</a:t>
                      </a:r>
                      <a:r>
                        <a:rPr lang="en-US" altLang="ko-KR" sz="1200" baseline="0" dirty="0" smtClean="0">
                          <a:effectLst/>
                          <a:latin typeface="+mj-lt"/>
                          <a:ea typeface="맑은 고딕"/>
                        </a:rPr>
                        <a:t> (follow 38.802)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맑은 고딕"/>
                        </a:rPr>
                        <a:t>UE receiver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</a:rPr>
                        <a:t>   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</a:rPr>
                        <a:t>Baseline for calibration purpose 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</a:rPr>
                        <a:t>: MMSE-IRC</a:t>
                      </a:r>
                    </a:p>
                    <a:p>
                      <a:pPr algn="ctr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</a:rPr>
                        <a:t>    Advanced receiver : 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advanced receivers can be provided by each company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</a:rPr>
                        <a:t>    </a:t>
                      </a:r>
                      <a:endParaRPr lang="en-US" altLang="ko-KR" sz="12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altLang="ko-KR" sz="12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ea typeface="맑은 고딕"/>
                        </a:rPr>
                        <a:t>Association of UE to TP</a:t>
                      </a:r>
                      <a:endParaRPr lang="ko-KR" sz="120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Baseline: RSRP for intra-frequency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맑은 고딕"/>
                        </a:rPr>
                        <a:t>Transmission scheme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closed-loop rank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 and 2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SU-MIMO with rank adaptation, open-loop rank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 and 2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SU-MIMO with rank adaptation (optional), other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ranks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are not precluded. MU-MIMO are not precluded</a:t>
                      </a:r>
                      <a:endParaRPr lang="ko-KR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endParaRPr lang="ko-KR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Coordination cluster size for ideal backhaul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Provided by each company</a:t>
                      </a:r>
                      <a:endParaRPr lang="ko-KR" altLang="ko-KR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altLang="ko-KR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Coordinated TP measurement set size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Provided by each company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Feedback assumption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strike="noStrike" dirty="0" smtClean="0">
                          <a:effectLst/>
                          <a:latin typeface="+mj-lt"/>
                          <a:ea typeface="맑은 고딕"/>
                        </a:rPr>
                        <a:t>Non-ideal</a:t>
                      </a:r>
                      <a:r>
                        <a:rPr lang="en-GB" sz="1200" strike="noStrike" baseline="0" dirty="0">
                          <a:effectLst/>
                          <a:latin typeface="+mj-lt"/>
                          <a:ea typeface="맑은 고딕"/>
                        </a:rPr>
                        <a:t> </a:t>
                      </a:r>
                      <a:r>
                        <a:rPr lang="en-GB" sz="1200" strike="noStrike" dirty="0" smtClean="0">
                          <a:effectLst/>
                          <a:latin typeface="+mj-lt"/>
                          <a:ea typeface="맑은 고딕"/>
                        </a:rPr>
                        <a:t>CSI-RS/IMR</a:t>
                      </a:r>
                      <a:r>
                        <a:rPr lang="en-GB" sz="1200" dirty="0" smtClean="0">
                          <a:effectLst/>
                          <a:latin typeface="+mj-lt"/>
                          <a:ea typeface="맑은 고딕"/>
                        </a:rPr>
                        <a:t> </a:t>
                      </a: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channel/interference </a:t>
                      </a:r>
                      <a:r>
                        <a:rPr lang="en-GB" sz="1200" dirty="0" smtClean="0">
                          <a:effectLst/>
                          <a:latin typeface="+mj-lt"/>
                          <a:ea typeface="맑은 고딕"/>
                        </a:rPr>
                        <a:t>estimation (# of CSI ports = 32)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8016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600" dirty="0" smtClean="0"/>
              <a:t>Proposed SLS </a:t>
            </a:r>
            <a:r>
              <a:rPr lang="en-US" altLang="ko-KR" sz="3600" dirty="0"/>
              <a:t>Simulation Assumptions </a:t>
            </a:r>
            <a:r>
              <a:rPr lang="en-US" altLang="ko-KR" sz="3600" dirty="0" smtClean="0"/>
              <a:t>(3/3)</a:t>
            </a:r>
            <a:endParaRPr lang="ko-KR" altLang="en-US" sz="3600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8289068"/>
              </p:ext>
            </p:extLst>
          </p:nvPr>
        </p:nvGraphicFramePr>
        <p:xfrm>
          <a:off x="691456" y="1600200"/>
          <a:ext cx="7768975" cy="270583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70236"/>
                <a:gridCol w="2132913"/>
                <a:gridCol w="2132913"/>
                <a:gridCol w="2132913"/>
              </a:tblGrid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</a:rPr>
                        <a:t>Parameters</a:t>
                      </a:r>
                      <a:endParaRPr lang="ko-KR" sz="12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</a:rPr>
                        <a:t>Urban Macro</a:t>
                      </a:r>
                      <a:endParaRPr lang="ko-KR" sz="12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</a:rPr>
                        <a:t>Dense urban (Single or Dual layer)</a:t>
                      </a:r>
                      <a:endParaRPr lang="ko-KR" sz="12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 smtClean="0">
                          <a:effectLst/>
                        </a:rPr>
                        <a:t>Indoor hotspot</a:t>
                      </a:r>
                      <a:endParaRPr lang="ko-KR" altLang="ko-KR" sz="1200" b="1" dirty="0" smtClean="0">
                        <a:effectLst/>
                        <a:latin typeface="Times New Roman"/>
                        <a:ea typeface="+mn-ea"/>
                      </a:endParaRPr>
                    </a:p>
                  </a:txBody>
                  <a:tcPr marL="66359" marR="6635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Traffic model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맑은 고딕"/>
                        </a:rPr>
                        <a:t>Non full buffer FTP traffic model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맑은 고딕"/>
                        </a:rPr>
                        <a:t>1/3, 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맑은 고딕"/>
                        </a:rPr>
                        <a:t>S = 0.1Mbytes (optional) or 0.5Mbytes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Traffic load (Resource utilization)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  <a:latin typeface="+mj-lt"/>
                          <a:ea typeface="맑은 고딕"/>
                        </a:rPr>
                        <a:t>20</a:t>
                      </a: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%, 40%, 60%, Optional 80%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RS modelling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Realistic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Channel estimation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Realistic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맑은 고딕"/>
                        </a:rPr>
                        <a:t>Overhead modelling</a:t>
                      </a:r>
                      <a:endParaRPr lang="ko-KR" sz="1200" dirty="0">
                        <a:effectLst/>
                        <a:latin typeface="+mn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맑은 고딕"/>
                        </a:rPr>
                        <a:t>Realistic</a:t>
                      </a:r>
                      <a:endParaRPr lang="ko-KR" sz="1200" dirty="0">
                        <a:effectLst/>
                        <a:latin typeface="+mn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200" dirty="0">
                        <a:effectLst/>
                        <a:latin typeface="+mn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맑은 고딕"/>
                        </a:rPr>
                        <a:t>Handover margin</a:t>
                      </a:r>
                      <a:endParaRPr lang="ko-KR" sz="1200" dirty="0">
                        <a:effectLst/>
                        <a:latin typeface="+mn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맑은 고딕"/>
                        </a:rPr>
                        <a:t>3dB</a:t>
                      </a:r>
                      <a:endParaRPr lang="ko-KR" sz="1200" dirty="0">
                        <a:effectLst/>
                        <a:latin typeface="+mn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200" dirty="0">
                        <a:effectLst/>
                        <a:latin typeface="+mn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맑은 고딕"/>
                        </a:rPr>
                        <a:t>Backhaul link delay</a:t>
                      </a:r>
                      <a:endParaRPr lang="ko-KR" sz="1200" dirty="0">
                        <a:effectLst/>
                        <a:latin typeface="+mn-lt"/>
                        <a:ea typeface="맑은 고딕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effectLst/>
                          <a:latin typeface="+mn-lt"/>
                          <a:ea typeface="맑은 고딕"/>
                        </a:rPr>
                        <a:t>0ms, 2ms (optional), 5ms, </a:t>
                      </a:r>
                      <a:r>
                        <a:rPr lang="en-GB" sz="1200" dirty="0" smtClean="0">
                          <a:effectLst/>
                          <a:latin typeface="+mn-lt"/>
                          <a:ea typeface="맑은 고딕"/>
                        </a:rPr>
                        <a:t>50ms (optional). </a:t>
                      </a:r>
                      <a:r>
                        <a:rPr lang="en-GB" altLang="ko-KR" sz="1200" dirty="0" smtClean="0">
                          <a:effectLst/>
                          <a:latin typeface="+mn-lt"/>
                          <a:ea typeface="+mn-ea"/>
                        </a:rPr>
                        <a:t>Other values are not precluded.</a:t>
                      </a:r>
                      <a:r>
                        <a:rPr lang="en-GB" altLang="ko-KR" sz="1200" baseline="0" dirty="0" smtClean="0">
                          <a:effectLst/>
                          <a:latin typeface="+mn-lt"/>
                          <a:ea typeface="+mn-ea"/>
                        </a:rPr>
                        <a:t> Report by each company</a:t>
                      </a:r>
                      <a:endParaRPr lang="ko-KR" sz="1200" dirty="0">
                        <a:effectLst/>
                        <a:latin typeface="+mn-lt"/>
                        <a:ea typeface="맑은 고딕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200" dirty="0">
                        <a:effectLst/>
                        <a:latin typeface="+mn-lt"/>
                        <a:ea typeface="맑은 고딕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맑은 고딕"/>
                        </a:rPr>
                        <a:t>Coordination assumptions</a:t>
                      </a:r>
                      <a:endParaRPr lang="ko-KR" sz="1200" dirty="0">
                        <a:effectLst/>
                        <a:latin typeface="+mn-lt"/>
                        <a:ea typeface="맑은 고딕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맑은 고딕"/>
                        </a:rPr>
                        <a:t>Complexity of coordination / information exchange shall be taken into account</a:t>
                      </a:r>
                      <a:endParaRPr lang="ko-KR" sz="1200" dirty="0">
                        <a:effectLst/>
                        <a:latin typeface="+mn-lt"/>
                        <a:ea typeface="맑은 고딕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ko-KR" sz="1200" dirty="0">
                        <a:effectLst/>
                        <a:latin typeface="+mn-lt"/>
                        <a:ea typeface="맑은 고딕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412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580</Words>
  <Application>Microsoft Office PowerPoint</Application>
  <PresentationFormat>화면 슬라이드 쇼(4:3)</PresentationFormat>
  <Paragraphs>122</Paragraphs>
  <Slides>5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主题</vt:lpstr>
      <vt:lpstr>WF on Evaluation Assumptions for Advanced Receivers  based on Network Coordination</vt:lpstr>
      <vt:lpstr>Proposals</vt:lpstr>
      <vt:lpstr>Proposed SLS Simulation Assumptions (1/3)</vt:lpstr>
      <vt:lpstr>Proposed SLS Simulation Assumptions (2/3)</vt:lpstr>
      <vt:lpstr>Proposed SLS Simulation Assumptions (3/3)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2016-11-14T18:26:20Z</dcterms:created>
  <dcterms:modified xsi:type="dcterms:W3CDTF">2016-11-18T02:58:58Z</dcterms:modified>
</cp:coreProperties>
</file>