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7" r:id="rId2"/>
    <p:sldId id="267" r:id="rId3"/>
    <p:sldId id="268" r:id="rId4"/>
    <p:sldId id="269" r:id="rId5"/>
    <p:sldId id="265" r:id="rId6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408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524D2E-20EA-4EE9-85CF-9D9F8B23EBC4}" type="datetimeFigureOut">
              <a:rPr lang="sv-SE" smtClean="0"/>
              <a:pPr/>
              <a:t>2016-11-17</a:t>
            </a:fld>
            <a:endParaRPr lang="sv-S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v-S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B0C05C-C81D-49D9-A229-F7F927827BE5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967854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B0C05C-C81D-49D9-A229-F7F927827BE5}" type="slidenum">
              <a:rPr lang="sv-SE" smtClean="0"/>
              <a:pPr/>
              <a:t>4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713206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2016-11-17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2016-11-17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2016-11-17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2016-11-17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2016-11-17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2016-11-17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2016-11-17</a:t>
            </a:fld>
            <a:endParaRPr lang="sv-S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2016-11-17</a:t>
            </a:fld>
            <a:endParaRPr lang="sv-S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2016-11-17</a:t>
            </a:fld>
            <a:endParaRPr lang="sv-S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2016-11-17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2016-11-17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976CA3-CDFB-4BFA-B50F-CEF87F343C83}" type="datetimeFigureOut">
              <a:rPr lang="sv-SE" smtClean="0"/>
              <a:pPr/>
              <a:t>2016-11-17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タイトル 1"/>
          <p:cNvSpPr>
            <a:spLocks noGrp="1"/>
          </p:cNvSpPr>
          <p:nvPr/>
        </p:nvSpPr>
        <p:spPr bwMode="auto">
          <a:xfrm>
            <a:off x="539750" y="2644775"/>
            <a:ext cx="80645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altLang="ja-JP" sz="4400" dirty="0">
                <a:latin typeface="Calibri" pitchFamily="34" charset="0"/>
              </a:rPr>
              <a:t>Way Forward </a:t>
            </a:r>
            <a:r>
              <a:rPr lang="en-US" altLang="ja-JP" sz="4400" dirty="0" smtClean="0">
                <a:latin typeface="Calibri" pitchFamily="34" charset="0"/>
              </a:rPr>
              <a:t>– </a:t>
            </a:r>
            <a:r>
              <a:rPr lang="en-US" sz="4400" dirty="0"/>
              <a:t>WF on </a:t>
            </a:r>
            <a:r>
              <a:rPr lang="en-US" sz="4400" dirty="0" smtClean="0"/>
              <a:t>UL PRG </a:t>
            </a:r>
            <a:r>
              <a:rPr lang="en-US" sz="4400" dirty="0"/>
              <a:t>size</a:t>
            </a:r>
            <a:endParaRPr lang="ja-JP" altLang="en-US" sz="4400" dirty="0">
              <a:latin typeface="Calibri" pitchFamily="34" charset="0"/>
            </a:endParaRPr>
          </a:p>
        </p:txBody>
      </p:sp>
      <p:sp>
        <p:nvSpPr>
          <p:cNvPr id="2051" name="サブタイトル 2"/>
          <p:cNvSpPr>
            <a:spLocks noGrp="1"/>
          </p:cNvSpPr>
          <p:nvPr/>
        </p:nvSpPr>
        <p:spPr bwMode="auto">
          <a:xfrm>
            <a:off x="1042988" y="4976813"/>
            <a:ext cx="7100887" cy="140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Font typeface="Arial" charset="0"/>
              <a:buNone/>
            </a:pPr>
            <a:r>
              <a:rPr lang="en-US" altLang="ko-KR" sz="2400" dirty="0"/>
              <a:t>Qualcomm</a:t>
            </a:r>
            <a:r>
              <a:rPr lang="en-US" altLang="ko-KR" sz="2400"/>
              <a:t>, </a:t>
            </a:r>
            <a:r>
              <a:rPr lang="en-US" altLang="ko-KR" sz="2400" smtClean="0"/>
              <a:t>Interdigital</a:t>
            </a:r>
            <a:endParaRPr lang="ja-JP" altLang="en-US" sz="2400" dirty="0"/>
          </a:p>
        </p:txBody>
      </p:sp>
      <p:sp>
        <p:nvSpPr>
          <p:cNvPr id="2052" name="テキスト ボックス 3"/>
          <p:cNvSpPr txBox="1">
            <a:spLocks noChangeArrowheads="1"/>
          </p:cNvSpPr>
          <p:nvPr/>
        </p:nvSpPr>
        <p:spPr bwMode="auto">
          <a:xfrm>
            <a:off x="6837116" y="703263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v-SE" sz="2400" dirty="0" smtClean="0"/>
              <a:t>R1-</a:t>
            </a:r>
            <a:r>
              <a:rPr lang="en-US" sz="2400" dirty="0"/>
              <a:t>1613676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2053" name="テキスト ボックス 4"/>
          <p:cNvSpPr txBox="1">
            <a:spLocks noChangeArrowheads="1"/>
          </p:cNvSpPr>
          <p:nvPr/>
        </p:nvSpPr>
        <p:spPr bwMode="auto">
          <a:xfrm>
            <a:off x="323850" y="703263"/>
            <a:ext cx="497033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latin typeface="Calibri" pitchFamily="34" charset="0"/>
              </a:rPr>
              <a:t>3GPP TSG RAN WG1 #</a:t>
            </a:r>
            <a:r>
              <a:rPr lang="en-US" altLang="ja-JP" sz="2400" dirty="0" smtClean="0">
                <a:latin typeface="Calibri" pitchFamily="34" charset="0"/>
              </a:rPr>
              <a:t>87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ko-KR" sz="2400" dirty="0" smtClean="0">
                <a:latin typeface="Calibri" pitchFamily="34" charset="0"/>
              </a:rPr>
              <a:t>Reno, USA, 14</a:t>
            </a:r>
            <a:r>
              <a:rPr lang="en-US" altLang="ko-KR" sz="2400" baseline="30000" dirty="0" smtClean="0">
                <a:latin typeface="Calibri" pitchFamily="34" charset="0"/>
              </a:rPr>
              <a:t>th</a:t>
            </a:r>
            <a:r>
              <a:rPr lang="en-US" altLang="ko-KR" sz="2400" dirty="0" smtClean="0">
                <a:latin typeface="Calibri" pitchFamily="34" charset="0"/>
              </a:rPr>
              <a:t> </a:t>
            </a:r>
            <a:r>
              <a:rPr lang="en-US" altLang="ko-KR" sz="2400" dirty="0">
                <a:latin typeface="Calibri" pitchFamily="34" charset="0"/>
              </a:rPr>
              <a:t>– </a:t>
            </a:r>
            <a:r>
              <a:rPr lang="en-US" altLang="ko-KR" sz="2400" dirty="0" smtClean="0">
                <a:latin typeface="Calibri" pitchFamily="34" charset="0"/>
              </a:rPr>
              <a:t>18</a:t>
            </a:r>
            <a:r>
              <a:rPr lang="en-US" altLang="ko-KR" sz="2400" baseline="30000" dirty="0" smtClean="0">
                <a:latin typeface="Calibri" pitchFamily="34" charset="0"/>
              </a:rPr>
              <a:t>th</a:t>
            </a:r>
            <a:r>
              <a:rPr lang="en-US" altLang="ko-KR" sz="2400" dirty="0" smtClean="0">
                <a:latin typeface="Calibri" pitchFamily="34" charset="0"/>
              </a:rPr>
              <a:t> November </a:t>
            </a:r>
            <a:r>
              <a:rPr lang="en-US" altLang="ko-KR" sz="2400" dirty="0">
                <a:latin typeface="Calibri" pitchFamily="34" charset="0"/>
              </a:rPr>
              <a:t>2016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>
                <a:latin typeface="Calibri" pitchFamily="34" charset="0"/>
              </a:rPr>
              <a:t>Agenda item </a:t>
            </a:r>
            <a:r>
              <a:rPr lang="en-GB" sz="2400" dirty="0" smtClean="0"/>
              <a:t>7.1.3.1</a:t>
            </a:r>
            <a:endParaRPr lang="ja-JP" altLang="en-US" sz="24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Background – Previous Agreement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525963"/>
          </a:xfrm>
        </p:spPr>
        <p:txBody>
          <a:bodyPr>
            <a:normAutofit/>
          </a:bodyPr>
          <a:lstStyle/>
          <a:p>
            <a:r>
              <a:rPr lang="en-US" sz="2800" dirty="0" smtClean="0"/>
              <a:t>In RAN #86bis, an agreement was made [1] to study the PRG size for NR</a:t>
            </a:r>
          </a:p>
          <a:p>
            <a:r>
              <a:rPr lang="en-US" sz="2800" b="1" u="sng" dirty="0" smtClean="0"/>
              <a:t>Agreements</a:t>
            </a:r>
            <a:r>
              <a:rPr lang="en-US" sz="2800" b="1" u="sng" dirty="0"/>
              <a:t>:</a:t>
            </a:r>
            <a:endParaRPr lang="en-US" sz="2800" dirty="0"/>
          </a:p>
          <a:p>
            <a:pPr lvl="1"/>
            <a:r>
              <a:rPr lang="en-US" altLang="ko-KR" sz="2400" dirty="0"/>
              <a:t>For both UL and DL</a:t>
            </a:r>
            <a:r>
              <a:rPr lang="en-US" sz="2400" dirty="0" smtClean="0"/>
              <a:t>, </a:t>
            </a:r>
            <a:r>
              <a:rPr lang="en-US" sz="2400" dirty="0"/>
              <a:t>study PRB bundling with configurable PRG sizes, at least including following aspects</a:t>
            </a:r>
          </a:p>
          <a:p>
            <a:pPr lvl="2"/>
            <a:r>
              <a:rPr lang="en-US" dirty="0"/>
              <a:t>The size of PRG may or may not be fixed</a:t>
            </a:r>
          </a:p>
          <a:p>
            <a:pPr lvl="2"/>
            <a:r>
              <a:rPr lang="en-US" dirty="0"/>
              <a:t>The size of PRG may or may not be system bandwidth dependent </a:t>
            </a:r>
          </a:p>
          <a:p>
            <a:pPr lvl="2"/>
            <a:r>
              <a:rPr lang="en-US" dirty="0"/>
              <a:t>PRG may consist of all scheduled PRBs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1226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80" y="13828"/>
            <a:ext cx="8229600" cy="576064"/>
          </a:xfrm>
        </p:spPr>
        <p:txBody>
          <a:bodyPr>
            <a:noAutofit/>
          </a:bodyPr>
          <a:lstStyle/>
          <a:p>
            <a:r>
              <a:rPr lang="en-US" sz="3600" dirty="0" smtClean="0"/>
              <a:t>Background  - PRG size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280" y="836712"/>
            <a:ext cx="8793199" cy="5832648"/>
          </a:xfrm>
        </p:spPr>
        <p:txBody>
          <a:bodyPr>
            <a:normAutofit lnSpcReduction="10000"/>
          </a:bodyPr>
          <a:lstStyle/>
          <a:p>
            <a:pPr algn="just"/>
            <a:r>
              <a:rPr lang="en-US" sz="2400" dirty="0" smtClean="0"/>
              <a:t>PRB Bundling can improve the DMRS-based channel estimation (CE) due to larger processing gain and less edge-effect degradations [2], [3], [4]</a:t>
            </a:r>
          </a:p>
          <a:p>
            <a:pPr lvl="1" algn="just"/>
            <a:r>
              <a:rPr lang="en-GB" sz="2000" dirty="0" smtClean="0"/>
              <a:t>The notion of a precoding </a:t>
            </a:r>
            <a:r>
              <a:rPr lang="en-GB" sz="2000" dirty="0"/>
              <a:t>resource block group (PRG</a:t>
            </a:r>
            <a:r>
              <a:rPr lang="en-GB" sz="2000" dirty="0" smtClean="0"/>
              <a:t>) can be used to indicate that there are no phase discontinuities in the effective channel over the PRBs that belong in the PRG</a:t>
            </a:r>
            <a:endParaRPr lang="en-US" sz="2000" dirty="0" smtClean="0"/>
          </a:p>
          <a:p>
            <a:pPr algn="just"/>
            <a:r>
              <a:rPr lang="en-US" sz="2400" dirty="0"/>
              <a:t>A flexible PRG </a:t>
            </a:r>
            <a:r>
              <a:rPr lang="en-US" sz="2400" dirty="0" smtClean="0"/>
              <a:t>could </a:t>
            </a:r>
            <a:r>
              <a:rPr lang="en-US" sz="2400" smtClean="0"/>
              <a:t>address a variety </a:t>
            </a:r>
            <a:r>
              <a:rPr lang="en-US" sz="2400" dirty="0"/>
              <a:t>of </a:t>
            </a:r>
            <a:r>
              <a:rPr lang="en-US" sz="2400" dirty="0" smtClean="0"/>
              <a:t>scenarios for NR</a:t>
            </a:r>
            <a:endParaRPr lang="en-US" sz="2400" dirty="0"/>
          </a:p>
          <a:p>
            <a:pPr algn="just"/>
            <a:r>
              <a:rPr lang="en-US" sz="2400" dirty="0"/>
              <a:t>Diminishing returns are expected as PRG grows [2], [4]</a:t>
            </a:r>
          </a:p>
          <a:p>
            <a:pPr lvl="1" algn="just"/>
            <a:r>
              <a:rPr lang="en-US" sz="2000" dirty="0"/>
              <a:t>Supporting any PRG size would lead to unnecessary complexity for the receivers, and some restrictions are </a:t>
            </a:r>
            <a:r>
              <a:rPr lang="en-US" sz="2000" dirty="0" smtClean="0"/>
              <a:t>needed to be agreed</a:t>
            </a:r>
            <a:endParaRPr lang="en-US" sz="2000" dirty="0"/>
          </a:p>
          <a:p>
            <a:pPr algn="just"/>
            <a:r>
              <a:rPr lang="en-US" sz="2400" dirty="0"/>
              <a:t>A</a:t>
            </a:r>
            <a:r>
              <a:rPr lang="en-US" sz="2400" dirty="0" smtClean="0"/>
              <a:t> </a:t>
            </a:r>
            <a:r>
              <a:rPr lang="en-US" sz="2400" dirty="0"/>
              <a:t>PRG </a:t>
            </a:r>
            <a:r>
              <a:rPr lang="en-US" sz="2400" dirty="0" smtClean="0"/>
              <a:t>equal </a:t>
            </a:r>
            <a:r>
              <a:rPr lang="en-US" sz="2400" dirty="0"/>
              <a:t>to the resource block group (RBG) could be </a:t>
            </a:r>
            <a:r>
              <a:rPr lang="en-US" sz="2400" dirty="0" smtClean="0"/>
              <a:t>useful </a:t>
            </a:r>
            <a:r>
              <a:rPr lang="en-US" sz="2400" dirty="0"/>
              <a:t>for </a:t>
            </a:r>
            <a:r>
              <a:rPr lang="en-US" sz="2400" dirty="0" smtClean="0"/>
              <a:t>frequency </a:t>
            </a:r>
            <a:r>
              <a:rPr lang="en-US" sz="2400" dirty="0"/>
              <a:t>selective </a:t>
            </a:r>
            <a:r>
              <a:rPr lang="en-US" sz="2400" dirty="0" smtClean="0"/>
              <a:t>codebook-based precoding cases</a:t>
            </a:r>
            <a:endParaRPr lang="en-US" sz="2400" dirty="0"/>
          </a:p>
          <a:p>
            <a:pPr algn="just"/>
            <a:r>
              <a:rPr lang="en-US" sz="2400" dirty="0" smtClean="0"/>
              <a:t>A PRG </a:t>
            </a:r>
            <a:r>
              <a:rPr lang="en-US" sz="2400" dirty="0"/>
              <a:t>equal to </a:t>
            </a:r>
            <a:r>
              <a:rPr lang="en-US" sz="2400" dirty="0" smtClean="0"/>
              <a:t>the contiguous </a:t>
            </a:r>
            <a:r>
              <a:rPr lang="en-US" sz="2400" dirty="0"/>
              <a:t>scheduled PRBs </a:t>
            </a:r>
            <a:r>
              <a:rPr lang="en-US" sz="2400" dirty="0" smtClean="0"/>
              <a:t>enables </a:t>
            </a:r>
            <a:r>
              <a:rPr lang="en-US" sz="2400" dirty="0"/>
              <a:t>wideband channel estimation </a:t>
            </a:r>
            <a:r>
              <a:rPr lang="en-US" sz="2400" dirty="0" smtClean="0"/>
              <a:t>algorithms [</a:t>
            </a:r>
            <a:r>
              <a:rPr lang="en-US" sz="2400" dirty="0"/>
              <a:t>2</a:t>
            </a:r>
            <a:r>
              <a:rPr lang="en-US" sz="2400" dirty="0" smtClean="0"/>
              <a:t>]</a:t>
            </a:r>
            <a:endParaRPr lang="en-US" sz="2400" dirty="0"/>
          </a:p>
          <a:p>
            <a:pPr lvl="1" algn="just"/>
            <a:r>
              <a:rPr lang="en-US" sz="2000" dirty="0" smtClean="0"/>
              <a:t>Addresses </a:t>
            </a:r>
            <a:r>
              <a:rPr lang="en-US" sz="2000" dirty="0"/>
              <a:t>the case of wideband, e.g., analog beamforming, some forms of reciprocity-based </a:t>
            </a:r>
            <a:r>
              <a:rPr lang="en-US" sz="2000" dirty="0" smtClean="0"/>
              <a:t>precoding, </a:t>
            </a:r>
            <a:r>
              <a:rPr lang="en-US" sz="2000" dirty="0"/>
              <a:t>or continuous </a:t>
            </a:r>
            <a:r>
              <a:rPr lang="en-US" sz="2000" dirty="0" smtClean="0"/>
              <a:t>precoding </a:t>
            </a:r>
            <a:endParaRPr lang="en-US" sz="2000" dirty="0"/>
          </a:p>
          <a:p>
            <a:pPr lvl="1" algn="just"/>
            <a:endParaRPr lang="en-US" sz="2400" dirty="0"/>
          </a:p>
          <a:p>
            <a:pPr algn="just"/>
            <a:endParaRPr lang="en-US" sz="2800" dirty="0" smtClean="0"/>
          </a:p>
        </p:txBody>
      </p:sp>
    </p:spTree>
    <p:extLst>
      <p:ext uri="{BB962C8B-B14F-4D97-AF65-F5344CB8AC3E}">
        <p14:creationId xmlns:p14="http://schemas.microsoft.com/office/powerpoint/2010/main" val="1349826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314325" y="274638"/>
            <a:ext cx="8686800" cy="1143000"/>
          </a:xfrm>
        </p:spPr>
        <p:txBody>
          <a:bodyPr/>
          <a:lstStyle/>
          <a:p>
            <a:r>
              <a:rPr lang="sv-SE" dirty="0" smtClean="0"/>
              <a:t>Proposal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78578" y="1388001"/>
            <a:ext cx="8786843" cy="4525963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2800" dirty="0" smtClean="0"/>
              <a:t>PRG size for UL </a:t>
            </a:r>
          </a:p>
          <a:p>
            <a:pPr lvl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2400" dirty="0" smtClean="0"/>
              <a:t>In case of DFT-S-OFDM transmission</a:t>
            </a:r>
          </a:p>
          <a:p>
            <a:pPr lvl="2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2000" dirty="0"/>
              <a:t>all the </a:t>
            </a:r>
            <a:r>
              <a:rPr lang="en-US" sz="2000" dirty="0"/>
              <a:t>contiguous</a:t>
            </a:r>
            <a:r>
              <a:rPr lang="en-US" altLang="ko-KR" sz="2000" dirty="0"/>
              <a:t> scheduled PRBs, or</a:t>
            </a:r>
          </a:p>
          <a:p>
            <a:pPr lvl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2400" dirty="0" smtClean="0"/>
              <a:t>In case of non-reciprocity based CP-OFDM transmission with </a:t>
            </a:r>
            <a:r>
              <a:rPr lang="en-US" altLang="ko-KR" sz="2400" dirty="0" err="1" smtClean="0"/>
              <a:t>subband</a:t>
            </a:r>
            <a:r>
              <a:rPr lang="en-US" altLang="ko-KR" sz="2400" dirty="0" smtClean="0"/>
              <a:t> PMI</a:t>
            </a:r>
          </a:p>
          <a:p>
            <a:pPr lvl="2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2000" dirty="0" smtClean="0"/>
              <a:t>Same as PMI </a:t>
            </a:r>
            <a:r>
              <a:rPr lang="en-US" altLang="ko-KR" sz="2000" dirty="0" err="1" smtClean="0"/>
              <a:t>subband</a:t>
            </a:r>
            <a:r>
              <a:rPr lang="en-US" altLang="ko-KR" sz="2000" dirty="0" smtClean="0"/>
              <a:t> size definition</a:t>
            </a:r>
          </a:p>
          <a:p>
            <a:pPr lvl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2400" dirty="0"/>
              <a:t>In case of </a:t>
            </a:r>
            <a:r>
              <a:rPr lang="en-US" altLang="ko-KR" sz="2400" dirty="0" smtClean="0"/>
              <a:t>reciprocity </a:t>
            </a:r>
            <a:r>
              <a:rPr lang="en-US" altLang="ko-KR" sz="2400" dirty="0"/>
              <a:t>based CP-OFDM </a:t>
            </a:r>
            <a:r>
              <a:rPr lang="en-US" altLang="ko-KR" sz="2400" dirty="0" smtClean="0"/>
              <a:t>transmission</a:t>
            </a:r>
            <a:endParaRPr lang="en-US" altLang="ko-KR" sz="2400" dirty="0"/>
          </a:p>
          <a:p>
            <a:pPr lvl="2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2000" dirty="0" smtClean="0"/>
              <a:t>FFS: same as </a:t>
            </a:r>
            <a:r>
              <a:rPr lang="en-US" altLang="ko-KR" sz="2000" dirty="0"/>
              <a:t>U</a:t>
            </a:r>
            <a:r>
              <a:rPr lang="en-US" altLang="ko-KR" sz="2000" dirty="0" smtClean="0"/>
              <a:t>L RBG</a:t>
            </a:r>
            <a:endParaRPr lang="en-US" altLang="ko-KR" sz="2800" dirty="0" smtClean="0"/>
          </a:p>
          <a:p>
            <a:pPr marL="457200" lvl="1" indent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None/>
            </a:pPr>
            <a:endParaRPr lang="en-US" altLang="ko-KR" sz="2400" dirty="0" smtClean="0"/>
          </a:p>
        </p:txBody>
      </p:sp>
    </p:spTree>
    <p:extLst>
      <p:ext uri="{BB962C8B-B14F-4D97-AF65-F5344CB8AC3E}">
        <p14:creationId xmlns:p14="http://schemas.microsoft.com/office/powerpoint/2010/main" val="2106350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314325" y="274638"/>
            <a:ext cx="8686800" cy="1143000"/>
          </a:xfrm>
        </p:spPr>
        <p:txBody>
          <a:bodyPr/>
          <a:lstStyle/>
          <a:p>
            <a:r>
              <a:rPr lang="sv-SE" dirty="0" smtClean="0"/>
              <a:t>References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14281" y="1600200"/>
            <a:ext cx="8786843" cy="4525963"/>
          </a:xfrm>
        </p:spPr>
        <p:txBody>
          <a:bodyPr/>
          <a:lstStyle/>
          <a:p>
            <a:pPr lvl="1">
              <a:buNone/>
            </a:pPr>
            <a:r>
              <a:rPr lang="en-US" sz="2000" dirty="0" smtClean="0"/>
              <a:t>[1] </a:t>
            </a:r>
            <a:r>
              <a:rPr lang="en-GB" sz="2000" dirty="0"/>
              <a:t>R1-1611037</a:t>
            </a:r>
            <a:r>
              <a:rPr lang="en-US" sz="2000" dirty="0" smtClean="0"/>
              <a:t> </a:t>
            </a:r>
            <a:r>
              <a:rPr lang="en-US" sz="2000" dirty="0"/>
              <a:t>“WF on phase continuity of DL/UL </a:t>
            </a:r>
            <a:r>
              <a:rPr lang="en-US" sz="2000" dirty="0" smtClean="0"/>
              <a:t>precoding”, </a:t>
            </a:r>
            <a:r>
              <a:rPr lang="en-US" sz="2000" i="1" dirty="0" smtClean="0"/>
              <a:t>Qualcomm, Huawei, </a:t>
            </a:r>
            <a:r>
              <a:rPr lang="en-US" sz="2000" i="1" dirty="0" err="1" smtClean="0"/>
              <a:t>HiSilicon</a:t>
            </a:r>
            <a:r>
              <a:rPr lang="en-US" sz="2000" i="1" dirty="0" smtClean="0"/>
              <a:t>, </a:t>
            </a:r>
            <a:r>
              <a:rPr lang="en-US" sz="2000" i="1" dirty="0" err="1" smtClean="0"/>
              <a:t>Xinwei</a:t>
            </a:r>
            <a:r>
              <a:rPr lang="en-US" sz="2000" i="1" dirty="0" smtClean="0"/>
              <a:t>, Ericsson, ZTE, ZTE Microelectronics</a:t>
            </a:r>
            <a:r>
              <a:rPr lang="en-US" sz="2000" dirty="0" smtClean="0"/>
              <a:t>, </a:t>
            </a:r>
            <a:r>
              <a:rPr lang="en-US" sz="2000" i="1" dirty="0" smtClean="0"/>
              <a:t>Intel</a:t>
            </a:r>
            <a:r>
              <a:rPr lang="en-US" sz="2000" dirty="0" smtClean="0"/>
              <a:t>, </a:t>
            </a:r>
            <a:r>
              <a:rPr lang="en-GB" sz="2000" dirty="0"/>
              <a:t>3GPP TSG RAN WG1 Meeting #</a:t>
            </a:r>
            <a:r>
              <a:rPr lang="en-GB" sz="2000" dirty="0" smtClean="0"/>
              <a:t>86bis, </a:t>
            </a:r>
            <a:r>
              <a:rPr lang="en-US" sz="2000" dirty="0" smtClean="0"/>
              <a:t>Lisbon, Portugal</a:t>
            </a:r>
          </a:p>
          <a:p>
            <a:pPr lvl="1">
              <a:buNone/>
            </a:pPr>
            <a:r>
              <a:rPr lang="en-US" sz="2000" dirty="0"/>
              <a:t>[2] R1-1612336 </a:t>
            </a:r>
            <a:r>
              <a:rPr lang="en-US" sz="2000" dirty="0" smtClean="0"/>
              <a:t>“</a:t>
            </a:r>
            <a:r>
              <a:rPr lang="en-US" sz="2000" dirty="0"/>
              <a:t>Discussion on phase continuity and PRB bundling</a:t>
            </a:r>
            <a:r>
              <a:rPr lang="en-US" sz="2000" dirty="0" smtClean="0"/>
              <a:t>”, </a:t>
            </a:r>
            <a:r>
              <a:rPr lang="en-GB" sz="2000" dirty="0" smtClean="0"/>
              <a:t>Qualcomm, </a:t>
            </a:r>
            <a:r>
              <a:rPr lang="en-US" sz="2000" dirty="0"/>
              <a:t>3GPP TSG-RAN WG1 #87, </a:t>
            </a:r>
            <a:r>
              <a:rPr lang="en-GB" sz="2000" dirty="0"/>
              <a:t>Reno, </a:t>
            </a:r>
            <a:r>
              <a:rPr lang="en-GB" sz="2000" dirty="0" smtClean="0"/>
              <a:t>USA</a:t>
            </a:r>
            <a:endParaRPr lang="en-US" sz="2000" dirty="0"/>
          </a:p>
          <a:p>
            <a:pPr lvl="1">
              <a:buNone/>
            </a:pPr>
            <a:r>
              <a:rPr lang="en-US" sz="2000" dirty="0" smtClean="0"/>
              <a:t>[3] </a:t>
            </a:r>
            <a:r>
              <a:rPr lang="en-US" sz="2000" dirty="0"/>
              <a:t>R1-1612336 “</a:t>
            </a:r>
            <a:r>
              <a:rPr lang="en-GB" sz="2000" dirty="0"/>
              <a:t>On PRB bundling for NR</a:t>
            </a:r>
            <a:r>
              <a:rPr lang="en-US" sz="2000" dirty="0" smtClean="0"/>
              <a:t>”, </a:t>
            </a:r>
            <a:r>
              <a:rPr lang="en-GB" sz="2000" dirty="0" smtClean="0"/>
              <a:t>Ericsson, </a:t>
            </a:r>
            <a:r>
              <a:rPr lang="en-US" sz="2000" dirty="0"/>
              <a:t>3GPP TSG-RAN WG1 #</a:t>
            </a:r>
            <a:r>
              <a:rPr lang="en-US" sz="2000" dirty="0" smtClean="0"/>
              <a:t>87, </a:t>
            </a:r>
            <a:r>
              <a:rPr lang="en-GB" sz="2000" dirty="0" smtClean="0"/>
              <a:t>Reno, USA</a:t>
            </a:r>
          </a:p>
          <a:p>
            <a:pPr lvl="1">
              <a:buNone/>
            </a:pPr>
            <a:r>
              <a:rPr lang="en-US" sz="2000" dirty="0" smtClean="0"/>
              <a:t>[4] </a:t>
            </a:r>
            <a:r>
              <a:rPr lang="en-US" sz="2000" dirty="0"/>
              <a:t>R1-1611975 “Study on PRB bundling for NR”, </a:t>
            </a:r>
            <a:r>
              <a:rPr lang="en-GB" sz="2000" dirty="0" smtClean="0"/>
              <a:t>Intel, </a:t>
            </a:r>
            <a:r>
              <a:rPr lang="en-US" sz="2000" dirty="0"/>
              <a:t>3GPP TSG-RAN WG1 #87, </a:t>
            </a:r>
            <a:r>
              <a:rPr lang="en-GB" sz="2000" dirty="0"/>
              <a:t>Reno, USA</a:t>
            </a:r>
            <a:endParaRPr lang="en-US" sz="2000" dirty="0"/>
          </a:p>
          <a:p>
            <a:pPr lvl="1">
              <a:buNone/>
            </a:pPr>
            <a:endParaRPr lang="en-US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855</TotalTime>
  <Words>430</Words>
  <Application>Microsoft Office PowerPoint</Application>
  <PresentationFormat>On-screen Show (4:3)</PresentationFormat>
  <Paragraphs>36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맑은 고딕</vt:lpstr>
      <vt:lpstr>ＭＳ Ｐゴシック</vt:lpstr>
      <vt:lpstr>Arial</vt:lpstr>
      <vt:lpstr>Calibri</vt:lpstr>
      <vt:lpstr>Office Theme</vt:lpstr>
      <vt:lpstr>PowerPoint Presentation</vt:lpstr>
      <vt:lpstr>Background – Previous Agreement</vt:lpstr>
      <vt:lpstr>Background  - PRG size</vt:lpstr>
      <vt:lpstr>Proposal</vt:lpstr>
      <vt:lpstr>References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Thorsten</dc:creator>
  <cp:lastModifiedBy>Alexandros Manolakos</cp:lastModifiedBy>
  <cp:revision>82</cp:revision>
  <dcterms:created xsi:type="dcterms:W3CDTF">2016-11-08T17:24:44Z</dcterms:created>
  <dcterms:modified xsi:type="dcterms:W3CDTF">2016-11-17T23:18:29Z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406375690</vt:i4>
  </property>
  <property fmtid="{D5CDD505-2E9C-101B-9397-08002B2CF9AE}" pid="3" name="_NewReviewCycle">
    <vt:lpwstr/>
  </property>
  <property fmtid="{D5CDD505-2E9C-101B-9397-08002B2CF9AE}" pid="4" name="_EmailSubject">
    <vt:lpwstr>WF on PRG size</vt:lpwstr>
  </property>
  <property fmtid="{D5CDD505-2E9C-101B-9397-08002B2CF9AE}" pid="5" name="_AuthorEmail">
    <vt:lpwstr>pgaal@qti.qualcomm.com</vt:lpwstr>
  </property>
  <property fmtid="{D5CDD505-2E9C-101B-9397-08002B2CF9AE}" pid="6" name="_AuthorEmailDisplayName">
    <vt:lpwstr>Gaal, Peter</vt:lpwstr>
  </property>
  <property fmtid="{D5CDD505-2E9C-101B-9397-08002B2CF9AE}" pid="7" name="_PreviousAdHocReviewCycleID">
    <vt:i4>-1122823317</vt:i4>
  </property>
</Properties>
</file>