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3" r:id="rId4"/>
    <p:sldId id="286" r:id="rId5"/>
    <p:sldId id="28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CSI-RS for beam management</a:t>
            </a:r>
            <a:r>
              <a:rPr lang="en-US" altLang="ja-JP" dirty="0"/>
              <a:t/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NTT </a:t>
            </a:r>
            <a:r>
              <a:rPr kumimoji="1" lang="en-US" altLang="ja-JP" dirty="0" smtClean="0"/>
              <a:t>DOCOMO, Ericsson,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Intel, CATT, </a:t>
            </a:r>
            <a:r>
              <a:rPr kumimoji="1" lang="en-US" altLang="ja-JP" dirty="0" smtClean="0"/>
              <a:t>AT&amp;T, </a:t>
            </a:r>
            <a:r>
              <a:rPr kumimoji="1" lang="en-US" altLang="ja-JP" dirty="0" err="1" smtClean="0"/>
              <a:t>InterDigital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R1-1613669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Reno, USA, 14th - 18th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7.1.3.3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RAN1#86bis meeting had the following agreement:</a:t>
            </a:r>
          </a:p>
          <a:p>
            <a:pPr marL="457200" lvl="1" indent="0">
              <a:buNone/>
            </a:pPr>
            <a:r>
              <a:rPr lang="en-US" sz="1600" b="1" u="sng" dirty="0"/>
              <a:t>Working assumptions:</a:t>
            </a:r>
            <a:endParaRPr lang="en-US" sz="1600" dirty="0"/>
          </a:p>
          <a:p>
            <a:pPr lvl="1"/>
            <a:r>
              <a:rPr lang="en-US" sz="1600" dirty="0"/>
              <a:t>Beam management procedures can utilize at least the following RS type(s):</a:t>
            </a:r>
          </a:p>
          <a:p>
            <a:pPr lvl="2"/>
            <a:r>
              <a:rPr lang="en-US" sz="1400" dirty="0"/>
              <a:t>RS defined for mobility purpose at least in connected mode</a:t>
            </a:r>
          </a:p>
          <a:p>
            <a:pPr lvl="3"/>
            <a:r>
              <a:rPr lang="en-US" sz="1200" dirty="0"/>
              <a:t>FFS: RS can be NR-SS or CSI-RS or newly designed RS</a:t>
            </a:r>
          </a:p>
          <a:p>
            <a:pPr lvl="4"/>
            <a:r>
              <a:rPr lang="en-US" sz="1200" dirty="0"/>
              <a:t>Others are not precluded</a:t>
            </a:r>
          </a:p>
          <a:p>
            <a:pPr lvl="2"/>
            <a:r>
              <a:rPr lang="en-US" sz="1400" dirty="0"/>
              <a:t>CSI-RS:</a:t>
            </a:r>
          </a:p>
          <a:p>
            <a:pPr lvl="3"/>
            <a:r>
              <a:rPr lang="en-US" sz="1200" dirty="0"/>
              <a:t>CSI-RS is UE-specifically configured</a:t>
            </a:r>
          </a:p>
          <a:p>
            <a:pPr lvl="4"/>
            <a:r>
              <a:rPr lang="en-US" sz="1200" dirty="0"/>
              <a:t>Multiple UE may be configured with the same CSI-RS</a:t>
            </a:r>
          </a:p>
          <a:p>
            <a:pPr lvl="3"/>
            <a:r>
              <a:rPr lang="en-US" sz="1200" dirty="0"/>
              <a:t>The signal structure for CSI-RS can be specifically optimized for the particular procedure</a:t>
            </a:r>
          </a:p>
          <a:p>
            <a:pPr lvl="3"/>
            <a:r>
              <a:rPr lang="en-US" sz="1200" dirty="0"/>
              <a:t>Note: CSI-RS can also be used for CSI acquisition</a:t>
            </a:r>
          </a:p>
          <a:p>
            <a:pPr lvl="1"/>
            <a:r>
              <a:rPr lang="en-US" sz="1600" dirty="0"/>
              <a:t>Other RS could also be considered for beam management such as DMRS and synchronization signals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r>
              <a:rPr lang="en-US" sz="2400" dirty="0"/>
              <a:t>CSI-RS supports the TRP </a:t>
            </a:r>
            <a:r>
              <a:rPr lang="en-US" sz="2400" dirty="0" err="1"/>
              <a:t>Tx</a:t>
            </a:r>
            <a:r>
              <a:rPr lang="en-US" sz="2400" dirty="0"/>
              <a:t> beam sweeping and UE Rx beam </a:t>
            </a:r>
            <a:r>
              <a:rPr lang="en-US" sz="2400" dirty="0" smtClean="0"/>
              <a:t>sweeping</a:t>
            </a:r>
          </a:p>
          <a:p>
            <a:r>
              <a:rPr lang="en-GB" sz="2400" dirty="0" smtClean="0"/>
              <a:t>NOTE</a:t>
            </a:r>
            <a:r>
              <a:rPr lang="en-GB" sz="2400" dirty="0"/>
              <a:t>: CSI-RS can be used in </a:t>
            </a:r>
            <a:r>
              <a:rPr lang="en-US" sz="2400" dirty="0"/>
              <a:t>P1, P2, </a:t>
            </a:r>
            <a:r>
              <a:rPr lang="en-US" sz="2400" dirty="0" smtClean="0"/>
              <a:t>P3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1239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4690"/>
            <a:ext cx="8229600" cy="6134670"/>
          </a:xfrm>
        </p:spPr>
        <p:txBody>
          <a:bodyPr>
            <a:noAutofit/>
          </a:bodyPr>
          <a:lstStyle/>
          <a:p>
            <a:r>
              <a:rPr lang="en-US" sz="2000" dirty="0" smtClean="0"/>
              <a:t>NR CSI-RS supports the following mapping structure</a:t>
            </a:r>
            <a:endParaRPr lang="en-US" sz="2000" dirty="0"/>
          </a:p>
          <a:p>
            <a:pPr lvl="1"/>
            <a:r>
              <a:rPr lang="en-GB" sz="1800" i="1" dirty="0" smtClean="0"/>
              <a:t>N</a:t>
            </a:r>
            <a:r>
              <a:rPr lang="en-GB" sz="1800" baseline="-25000" dirty="0" smtClean="0"/>
              <a:t>P</a:t>
            </a:r>
            <a:r>
              <a:rPr lang="en-GB" sz="1800" dirty="0" smtClean="0"/>
              <a:t> CSI-RS port(s) can be mapped per time unit</a:t>
            </a:r>
          </a:p>
          <a:p>
            <a:pPr lvl="2"/>
            <a:r>
              <a:rPr lang="en-GB" sz="1200" dirty="0"/>
              <a:t>Here, “time unit” refers to </a:t>
            </a:r>
            <a:r>
              <a:rPr lang="en-GB" sz="1200" i="1" dirty="0"/>
              <a:t>n&gt;=1</a:t>
            </a:r>
            <a:r>
              <a:rPr lang="en-GB" sz="1200" dirty="0"/>
              <a:t> consecutive OFDM symbols in reference numerology,  where the value of </a:t>
            </a:r>
            <a:r>
              <a:rPr lang="en-GB" sz="1200" i="1" dirty="0"/>
              <a:t>n</a:t>
            </a:r>
            <a:r>
              <a:rPr lang="en-GB" sz="1200" dirty="0"/>
              <a:t> is FFS</a:t>
            </a:r>
          </a:p>
          <a:p>
            <a:pPr lvl="2"/>
            <a:r>
              <a:rPr lang="en-US" sz="1200" dirty="0"/>
              <a:t>Beams corresponding to different </a:t>
            </a:r>
            <a:r>
              <a:rPr lang="en-GB" sz="1200" dirty="0"/>
              <a:t>CSI-RS ports can be to same or different</a:t>
            </a:r>
            <a:endParaRPr lang="en-US" sz="1200" dirty="0"/>
          </a:p>
          <a:p>
            <a:pPr lvl="2"/>
            <a:r>
              <a:rPr lang="en-GB" sz="1200" dirty="0" smtClean="0"/>
              <a:t>FFS Port multiplexing method</a:t>
            </a:r>
          </a:p>
          <a:p>
            <a:pPr lvl="1"/>
            <a:r>
              <a:rPr lang="en-GB" sz="1800" dirty="0" smtClean="0"/>
              <a:t>Each time unit can be further partitioned into sub-time units</a:t>
            </a:r>
          </a:p>
          <a:p>
            <a:pPr lvl="2"/>
            <a:r>
              <a:rPr lang="en-GB" sz="1200" dirty="0" smtClean="0"/>
              <a:t>FFS Partitioning method, e.g., IFDMA, OFDM symbol-level partition with same/shorter OFDM symbol length</a:t>
            </a:r>
            <a:r>
              <a:rPr lang="en-GB" sz="1200" dirty="0"/>
              <a:t>(i.e. </a:t>
            </a:r>
            <a:r>
              <a:rPr lang="en-GB" sz="1200" dirty="0" smtClean="0"/>
              <a:t>smaller subcarrier </a:t>
            </a:r>
            <a:r>
              <a:rPr lang="en-GB" sz="1200" dirty="0"/>
              <a:t>spacing) </a:t>
            </a:r>
            <a:r>
              <a:rPr lang="en-GB" sz="1200" dirty="0" smtClean="0"/>
              <a:t> as/than the reference OFDM symbol length (</a:t>
            </a:r>
            <a:r>
              <a:rPr lang="en-GB" sz="1200" dirty="0"/>
              <a:t>subcarrier spacing)</a:t>
            </a:r>
            <a:endParaRPr lang="en-GB" sz="1200" dirty="0" smtClean="0"/>
          </a:p>
          <a:p>
            <a:pPr lvl="1"/>
            <a:r>
              <a:rPr lang="en-GB" sz="1800" b="1" dirty="0" smtClean="0"/>
              <a:t>Options </a:t>
            </a:r>
            <a:r>
              <a:rPr lang="en-GB" sz="1800" dirty="0" smtClean="0"/>
              <a:t>to map CSI-RS for </a:t>
            </a:r>
            <a:r>
              <a:rPr lang="en-GB" sz="1800" dirty="0" err="1" smtClean="0"/>
              <a:t>Tx</a:t>
            </a:r>
            <a:r>
              <a:rPr lang="en-GB" sz="1800" dirty="0" smtClean="0"/>
              <a:t> and Rx beam sweeping </a:t>
            </a:r>
            <a:r>
              <a:rPr lang="en-GB" sz="1800" b="1" dirty="0" smtClean="0"/>
              <a:t>for further study</a:t>
            </a:r>
          </a:p>
          <a:p>
            <a:pPr lvl="2"/>
            <a:r>
              <a:rPr lang="en-GB" sz="1200" dirty="0" smtClean="0"/>
              <a:t>Option 1</a:t>
            </a:r>
            <a:r>
              <a:rPr lang="en-GB" sz="1200" dirty="0"/>
              <a:t>: </a:t>
            </a:r>
          </a:p>
          <a:p>
            <a:pPr lvl="3"/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beam(s) are same across sub-time units within each time unit</a:t>
            </a:r>
            <a:endParaRPr lang="en-US" sz="1200" dirty="0" smtClean="0">
              <a:solidFill>
                <a:srgbClr val="FF0000"/>
              </a:solidFill>
            </a:endParaRPr>
          </a:p>
          <a:p>
            <a:pPr lvl="3"/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beam(s) are different across time units</a:t>
            </a:r>
            <a:endParaRPr lang="en-US" sz="1200" dirty="0" smtClean="0">
              <a:solidFill>
                <a:srgbClr val="FF0000"/>
              </a:solidFill>
            </a:endParaRPr>
          </a:p>
          <a:p>
            <a:pPr lvl="2"/>
            <a:r>
              <a:rPr lang="en-GB" sz="1200" dirty="0"/>
              <a:t>Option </a:t>
            </a:r>
            <a:r>
              <a:rPr lang="en-GB" sz="1200" dirty="0" smtClean="0"/>
              <a:t>2</a:t>
            </a:r>
            <a:r>
              <a:rPr lang="en-GB" sz="1200" dirty="0"/>
              <a:t>:</a:t>
            </a:r>
          </a:p>
          <a:p>
            <a:pPr lvl="3"/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beam(s) are different </a:t>
            </a:r>
            <a:r>
              <a:rPr lang="en-GB" sz="1200" dirty="0">
                <a:solidFill>
                  <a:srgbClr val="FF0000"/>
                </a:solidFill>
              </a:rPr>
              <a:t>across sub-time units within each time unit</a:t>
            </a:r>
            <a:endParaRPr lang="en-US" sz="1200" dirty="0">
              <a:solidFill>
                <a:srgbClr val="FF0000"/>
              </a:solidFill>
            </a:endParaRPr>
          </a:p>
          <a:p>
            <a:pPr lvl="3"/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>
                <a:solidFill>
                  <a:srgbClr val="FF0000"/>
                </a:solidFill>
              </a:rPr>
              <a:t>beam(s) </a:t>
            </a:r>
            <a:r>
              <a:rPr lang="en-GB" sz="1200" dirty="0" smtClean="0">
                <a:solidFill>
                  <a:srgbClr val="FF0000"/>
                </a:solidFill>
              </a:rPr>
              <a:t>are same across </a:t>
            </a:r>
            <a:r>
              <a:rPr lang="en-GB" sz="1200" dirty="0">
                <a:solidFill>
                  <a:srgbClr val="FF0000"/>
                </a:solidFill>
              </a:rPr>
              <a:t>time units</a:t>
            </a:r>
            <a:endParaRPr lang="en-US" sz="1200" dirty="0">
              <a:solidFill>
                <a:srgbClr val="FF0000"/>
              </a:solidFill>
            </a:endParaRPr>
          </a:p>
          <a:p>
            <a:pPr lvl="2"/>
            <a:r>
              <a:rPr lang="en-GB" sz="1200" dirty="0" smtClean="0"/>
              <a:t>Option </a:t>
            </a:r>
            <a:r>
              <a:rPr lang="en-GB" sz="1200" dirty="0"/>
              <a:t>3</a:t>
            </a:r>
            <a:r>
              <a:rPr lang="en-GB" sz="1200" dirty="0" smtClean="0"/>
              <a:t>: combination of Alt1 and Alt2:</a:t>
            </a:r>
          </a:p>
          <a:p>
            <a:pPr lvl="3"/>
            <a:r>
              <a:rPr lang="en-GB" sz="1200" dirty="0">
                <a:solidFill>
                  <a:srgbClr val="FF0000"/>
                </a:solidFill>
              </a:rPr>
              <a:t>Within o</a:t>
            </a:r>
            <a:r>
              <a:rPr lang="en-GB" sz="1200" dirty="0" smtClean="0">
                <a:solidFill>
                  <a:srgbClr val="FF0000"/>
                </a:solidFill>
              </a:rPr>
              <a:t>ne time </a:t>
            </a:r>
            <a:r>
              <a:rPr lang="en-GB" sz="1200" dirty="0">
                <a:solidFill>
                  <a:srgbClr val="FF0000"/>
                </a:solidFill>
              </a:rPr>
              <a:t>unit, </a:t>
            </a:r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>
                <a:solidFill>
                  <a:srgbClr val="FF0000"/>
                </a:solidFill>
              </a:rPr>
              <a:t>beam(s) </a:t>
            </a:r>
            <a:r>
              <a:rPr lang="en-GB" sz="1200" dirty="0" smtClean="0">
                <a:solidFill>
                  <a:srgbClr val="FF0000"/>
                </a:solidFill>
              </a:rPr>
              <a:t>are same across </a:t>
            </a:r>
            <a:r>
              <a:rPr lang="en-GB" sz="1200" dirty="0">
                <a:solidFill>
                  <a:srgbClr val="FF0000"/>
                </a:solidFill>
              </a:rPr>
              <a:t>sub-time </a:t>
            </a:r>
            <a:r>
              <a:rPr lang="en-GB" sz="1200" dirty="0" smtClean="0">
                <a:solidFill>
                  <a:srgbClr val="FF0000"/>
                </a:solidFill>
              </a:rPr>
              <a:t>units.</a:t>
            </a:r>
            <a:endParaRPr lang="en-US" sz="1200" dirty="0">
              <a:solidFill>
                <a:srgbClr val="FF0000"/>
              </a:solidFill>
            </a:endParaRPr>
          </a:p>
          <a:p>
            <a:pPr lvl="3"/>
            <a:r>
              <a:rPr lang="en-GB" sz="1200" dirty="0" smtClean="0">
                <a:solidFill>
                  <a:srgbClr val="FF0000"/>
                </a:solidFill>
              </a:rPr>
              <a:t>Within another time </a:t>
            </a:r>
            <a:r>
              <a:rPr lang="en-GB" sz="1200" dirty="0">
                <a:solidFill>
                  <a:srgbClr val="FF0000"/>
                </a:solidFill>
              </a:rPr>
              <a:t>unit, </a:t>
            </a:r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>
                <a:solidFill>
                  <a:srgbClr val="FF0000"/>
                </a:solidFill>
              </a:rPr>
              <a:t>beam(s) </a:t>
            </a:r>
            <a:r>
              <a:rPr lang="en-GB" sz="1200" dirty="0" smtClean="0">
                <a:solidFill>
                  <a:srgbClr val="FF0000"/>
                </a:solidFill>
              </a:rPr>
              <a:t>are different across </a:t>
            </a:r>
            <a:r>
              <a:rPr lang="en-GB" sz="1200" dirty="0">
                <a:solidFill>
                  <a:srgbClr val="FF0000"/>
                </a:solidFill>
              </a:rPr>
              <a:t>sub-time </a:t>
            </a:r>
            <a:r>
              <a:rPr lang="en-GB" sz="1200" dirty="0" smtClean="0">
                <a:solidFill>
                  <a:srgbClr val="FF0000"/>
                </a:solidFill>
              </a:rPr>
              <a:t>units.</a:t>
            </a:r>
            <a:endParaRPr lang="en-US" sz="1200" dirty="0">
              <a:solidFill>
                <a:srgbClr val="FF0000"/>
              </a:solidFill>
            </a:endParaRPr>
          </a:p>
          <a:p>
            <a:pPr lvl="3"/>
            <a:r>
              <a:rPr lang="en-GB" sz="1100" dirty="0" smtClean="0"/>
              <a:t>FFS combination of the different time units in terms of e.g., number and periodicity</a:t>
            </a:r>
          </a:p>
          <a:p>
            <a:pPr lvl="2"/>
            <a:r>
              <a:rPr lang="en-GB" sz="1200" dirty="0" smtClean="0"/>
              <a:t>Other options </a:t>
            </a:r>
            <a:r>
              <a:rPr lang="en-GB" sz="1200" dirty="0"/>
              <a:t>are </a:t>
            </a:r>
            <a:r>
              <a:rPr lang="en-GB" sz="1200" dirty="0" smtClean="0"/>
              <a:t>not precluded.</a:t>
            </a:r>
          </a:p>
          <a:p>
            <a:pPr lvl="2"/>
            <a:r>
              <a:rPr lang="en-GB" sz="1200" dirty="0" smtClean="0">
                <a:solidFill>
                  <a:srgbClr val="FF0000"/>
                </a:solidFill>
              </a:rPr>
              <a:t>FFS: how to capture “same beam” and “different beam” in spec</a:t>
            </a:r>
            <a:endParaRPr lang="en-GB" sz="1200" dirty="0">
              <a:solidFill>
                <a:srgbClr val="FF0000"/>
              </a:solidFill>
            </a:endParaRPr>
          </a:p>
          <a:p>
            <a:r>
              <a:rPr lang="en-GB" sz="2000" dirty="0"/>
              <a:t>FFS: Whether </a:t>
            </a:r>
            <a:r>
              <a:rPr lang="en-US" sz="2000" dirty="0"/>
              <a:t>the above mapping structure </a:t>
            </a:r>
            <a:r>
              <a:rPr lang="en-GB" sz="2000" dirty="0"/>
              <a:t>is configured with one or multiple CSI-RS resource configurations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95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1619672" y="112474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Ex.1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6588224" y="1081825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Ex.2</a:t>
            </a:r>
            <a:endParaRPr lang="en-US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481790"/>
            <a:ext cx="3456384" cy="427664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28800"/>
            <a:ext cx="3695850" cy="43844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6034" y="2244496"/>
            <a:ext cx="92383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Time units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7032538" y="4653136"/>
            <a:ext cx="92383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Time units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063986" y="4653136"/>
            <a:ext cx="113986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Sub-Time units</a:t>
            </a:r>
            <a:endParaRPr 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6300192" y="2303294"/>
            <a:ext cx="113986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Sub-Time units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21965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11127</TotalTime>
  <Words>429</Words>
  <Application>Microsoft Office PowerPoint</Application>
  <PresentationFormat>On-screen Show (4:3)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CSI-RS for beam management </vt:lpstr>
      <vt:lpstr>Background</vt:lpstr>
      <vt:lpstr>Proposal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Li Guo</cp:lastModifiedBy>
  <cp:revision>653</cp:revision>
  <dcterms:created xsi:type="dcterms:W3CDTF">2014-09-26T23:14:47Z</dcterms:created>
  <dcterms:modified xsi:type="dcterms:W3CDTF">2016-11-18T01:47:11Z</dcterms:modified>
</cp:coreProperties>
</file>