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8" r:id="rId3"/>
    <p:sldId id="269" r:id="rId4"/>
    <p:sldId id="265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63" autoAdjust="0"/>
    <p:restoredTop sz="94660"/>
  </p:normalViewPr>
  <p:slideViewPr>
    <p:cSldViewPr>
      <p:cViewPr varScale="1">
        <p:scale>
          <a:sx n="122" d="100"/>
          <a:sy n="122" d="100"/>
        </p:scale>
        <p:origin x="-13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61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708920"/>
            <a:ext cx="8640959" cy="140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3600" dirty="0">
                <a:latin typeface="Calibri" panose="020F0502020204030204" pitchFamily="34" charset="0"/>
              </a:rPr>
              <a:t>WF </a:t>
            </a:r>
            <a:r>
              <a:rPr lang="en-US" altLang="ja-JP" sz="3600" dirty="0" smtClean="0">
                <a:latin typeface="Calibri" panose="020F0502020204030204" pitchFamily="34" charset="0"/>
              </a:rPr>
              <a:t>on DMRS Pattern Evaluation</a:t>
            </a: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509120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 smtClean="0">
                <a:latin typeface="Calibri" panose="020F0502020204030204" pitchFamily="34" charset="0"/>
              </a:rPr>
              <a:t>LG Electronics, NTT DOCOMO, Samsung, Intel, </a:t>
            </a:r>
            <a:r>
              <a:rPr lang="en-US" altLang="ko-KR" sz="2400" smtClean="0">
                <a:latin typeface="Calibri" panose="020F0502020204030204" pitchFamily="34" charset="0"/>
              </a:rPr>
              <a:t>MediaTek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46250" y="548680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R1-1613651</a:t>
            </a:r>
            <a:endParaRPr lang="en-US" altLang="zh-CN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548680"/>
            <a:ext cx="3595023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latin typeface="Calibri" panose="020F0502020204030204" pitchFamily="34" charset="0"/>
              </a:rPr>
              <a:t>3GPP </a:t>
            </a:r>
            <a:r>
              <a:rPr lang="en-US" sz="2000" b="1" dirty="0" smtClean="0">
                <a:latin typeface="Calibri" panose="020F0502020204030204" pitchFamily="34" charset="0"/>
              </a:rPr>
              <a:t>TSG</a:t>
            </a:r>
            <a:r>
              <a:rPr lang="en-US" sz="2000" b="1" dirty="0">
                <a:latin typeface="Calibri" panose="020F0502020204030204" pitchFamily="34" charset="0"/>
              </a:rPr>
              <a:t> RAN1 </a:t>
            </a:r>
            <a:r>
              <a:rPr lang="en-GB" altLang="zh-CN" sz="2000" b="1" dirty="0" smtClean="0">
                <a:latin typeface="Calibri" panose="020F0502020204030204" pitchFamily="34" charset="0"/>
              </a:rPr>
              <a:t>#</a:t>
            </a:r>
            <a:r>
              <a:rPr lang="en-US" altLang="zh-CN" sz="2000" b="1" dirty="0" smtClean="0">
                <a:latin typeface="Calibri" panose="020F0502020204030204" pitchFamily="34" charset="0"/>
              </a:rPr>
              <a:t>87</a:t>
            </a:r>
            <a:r>
              <a:rPr lang="en-US" sz="2000" b="1" dirty="0" smtClean="0">
                <a:latin typeface="Calibri" panose="020F0502020204030204" pitchFamily="34" charset="0"/>
              </a:rPr>
              <a:t> </a:t>
            </a:r>
            <a:endParaRPr lang="en-US" sz="2000" b="1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en-US" altLang="ko-KR" sz="2000" b="1" dirty="0" smtClean="0">
                <a:latin typeface="Calibri" panose="020F0502020204030204" pitchFamily="34" charset="0"/>
              </a:rPr>
              <a:t>Reno, USA, 14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</a:t>
            </a:r>
            <a:r>
              <a:rPr lang="en-US" altLang="ko-KR" sz="2000" b="1" dirty="0">
                <a:latin typeface="Calibri" panose="020F0502020204030204" pitchFamily="34" charset="0"/>
              </a:rPr>
              <a:t>–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18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Nov. 2016</a:t>
            </a:r>
            <a:endParaRPr lang="en-US" altLang="zh-CN" sz="2000" b="1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tr-TR" sz="2000" b="1" dirty="0" smtClean="0">
                <a:latin typeface="Calibri" panose="020F0502020204030204" pitchFamily="34" charset="0"/>
              </a:rPr>
              <a:t>Agenda Item: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7.1.3.2</a:t>
            </a:r>
            <a:endParaRPr lang="en-US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5105400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Organize email discussion to collect companies proposals on DMRS design for NR to facilitate evaluation for the next RAN1 meetings.</a:t>
            </a:r>
            <a:endParaRPr lang="en-US" altLang="ja-JP" sz="2800" dirty="0"/>
          </a:p>
          <a:p>
            <a:pPr lvl="1"/>
            <a:r>
              <a:rPr lang="en-US" altLang="ja-JP" sz="2400" dirty="0" smtClean="0"/>
              <a:t>The companies are encouraged to provide DM-RS patterns including DM-RS design details such as</a:t>
            </a:r>
          </a:p>
          <a:p>
            <a:pPr lvl="2"/>
            <a:r>
              <a:rPr lang="en-US" altLang="ja-JP" sz="2000" dirty="0"/>
              <a:t>T</a:t>
            </a:r>
            <a:r>
              <a:rPr lang="en-US" altLang="ja-JP" sz="2000" dirty="0" smtClean="0"/>
              <a:t>ime domain density </a:t>
            </a:r>
            <a:r>
              <a:rPr lang="en-US" altLang="ja-JP" sz="2000" dirty="0"/>
              <a:t>(per antenna port) for different </a:t>
            </a:r>
            <a:r>
              <a:rPr lang="en-US" altLang="ja-JP" sz="2000" dirty="0" smtClean="0"/>
              <a:t>ranks (e.g., number of DMRS symbols in slot, </a:t>
            </a:r>
            <a:r>
              <a:rPr lang="en-US" altLang="ja-JP" sz="2000" dirty="0"/>
              <a:t>symbol </a:t>
            </a:r>
            <a:r>
              <a:rPr lang="en-US" altLang="ja-JP" sz="2000" dirty="0" smtClean="0"/>
              <a:t>position, etc.)</a:t>
            </a:r>
          </a:p>
          <a:p>
            <a:pPr lvl="2"/>
            <a:r>
              <a:rPr lang="en-US" altLang="ja-JP" sz="2000" dirty="0"/>
              <a:t>F</a:t>
            </a:r>
            <a:r>
              <a:rPr lang="en-US" altLang="ja-JP" sz="2000" dirty="0" smtClean="0"/>
              <a:t>requency </a:t>
            </a:r>
            <a:r>
              <a:rPr lang="en-US" altLang="ja-JP" sz="2000" dirty="0"/>
              <a:t>domain density (per antenna port) for different </a:t>
            </a:r>
            <a:r>
              <a:rPr lang="en-US" altLang="ja-JP" sz="2000" dirty="0" smtClean="0"/>
              <a:t>ranks</a:t>
            </a:r>
          </a:p>
          <a:p>
            <a:pPr lvl="2"/>
            <a:r>
              <a:rPr lang="en-US" altLang="ja-JP" sz="2000" dirty="0" smtClean="0"/>
              <a:t>The </a:t>
            </a:r>
            <a:r>
              <a:rPr lang="en-US" altLang="ja-JP" sz="2000" dirty="0"/>
              <a:t>number of maximum orthogonal </a:t>
            </a:r>
            <a:r>
              <a:rPr lang="en-US" altLang="ja-JP" sz="2000" dirty="0" smtClean="0"/>
              <a:t>ports</a:t>
            </a:r>
            <a:endParaRPr lang="en-US" altLang="ja-JP" sz="2000" dirty="0"/>
          </a:p>
          <a:p>
            <a:pPr lvl="2"/>
            <a:r>
              <a:rPr lang="en-US" altLang="ja-JP" sz="2000" dirty="0" smtClean="0"/>
              <a:t>Multiplexing of DMRS </a:t>
            </a:r>
            <a:r>
              <a:rPr lang="en-US" altLang="ja-JP" sz="2000" dirty="0"/>
              <a:t>ports (e.g., TDM, FDM, CDM) </a:t>
            </a:r>
          </a:p>
          <a:p>
            <a:pPr lvl="2"/>
            <a:r>
              <a:rPr lang="en-US" altLang="ja-JP" sz="2000" dirty="0" smtClean="0"/>
              <a:t>DM-RS sequence (e.g., </a:t>
            </a:r>
            <a:r>
              <a:rPr lang="en-US" altLang="ja-JP" sz="2000" dirty="0"/>
              <a:t>PN, </a:t>
            </a:r>
            <a:r>
              <a:rPr lang="en-US" altLang="ja-JP" sz="2000" dirty="0" err="1" smtClean="0"/>
              <a:t>Zadoff</a:t>
            </a:r>
            <a:r>
              <a:rPr lang="en-US" altLang="ja-JP" sz="2000" dirty="0" smtClean="0"/>
              <a:t>-Chu)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200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5105400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For the RAN1 NR Ad-hoc meeting, companies should provide performance evaluation and clarify the following aspects used for evaluation:</a:t>
            </a:r>
          </a:p>
          <a:p>
            <a:pPr lvl="1"/>
            <a:r>
              <a:rPr lang="en-US" altLang="ja-JP" sz="2400" dirty="0" smtClean="0"/>
              <a:t>Channel estimation method </a:t>
            </a:r>
          </a:p>
          <a:p>
            <a:pPr marL="914400" lvl="2" indent="0">
              <a:buNone/>
            </a:pPr>
            <a:r>
              <a:rPr lang="en-US" altLang="ja-JP" sz="2000" dirty="0"/>
              <a:t>(</a:t>
            </a:r>
            <a:r>
              <a:rPr lang="en-US" altLang="ja-JP" sz="2000" dirty="0" smtClean="0"/>
              <a:t>e.g. IFFT type, MMSE type and LS type including assumptions on </a:t>
            </a:r>
            <a:r>
              <a:rPr lang="en-US" altLang="ja-JP" sz="2000" dirty="0"/>
              <a:t>pipe-line </a:t>
            </a:r>
            <a:r>
              <a:rPr lang="en-US" altLang="ja-JP" sz="2000" dirty="0" smtClean="0"/>
              <a:t>or interpolation/extrapolation for </a:t>
            </a:r>
            <a:r>
              <a:rPr lang="en-US" altLang="ja-JP" sz="2000" dirty="0"/>
              <a:t>data </a:t>
            </a:r>
            <a:r>
              <a:rPr lang="en-US" altLang="ja-JP" sz="2000" dirty="0" smtClean="0"/>
              <a:t>demodulation)</a:t>
            </a:r>
            <a:endParaRPr lang="en-US" altLang="ja-JP" sz="1600" dirty="0" smtClean="0"/>
          </a:p>
          <a:p>
            <a:pPr lvl="1"/>
            <a:r>
              <a:rPr lang="en-US" altLang="ja-JP" sz="2400" dirty="0" smtClean="0"/>
              <a:t>PRB bundling assumption</a:t>
            </a:r>
          </a:p>
          <a:p>
            <a:pPr lvl="1"/>
            <a:r>
              <a:rPr lang="en-US" altLang="ja-JP" sz="2400" dirty="0" smtClean="0"/>
              <a:t>Considering of n</a:t>
            </a:r>
            <a:r>
              <a:rPr lang="en-US" altLang="ja-JP" sz="2400" dirty="0" smtClean="0"/>
              <a:t>oise </a:t>
            </a:r>
            <a:r>
              <a:rPr lang="en-US" altLang="ja-JP" sz="2400" dirty="0" smtClean="0"/>
              <a:t>limited and interference limited </a:t>
            </a:r>
            <a:r>
              <a:rPr lang="en-US" altLang="ja-JP" sz="2400" dirty="0" smtClean="0"/>
              <a:t>scenarios</a:t>
            </a:r>
            <a:endParaRPr lang="en-US" altLang="ja-JP" sz="2400" dirty="0" smtClean="0"/>
          </a:p>
          <a:p>
            <a:pPr lvl="1"/>
            <a:endParaRPr lang="en-US" altLang="ja-JP" sz="2400" dirty="0" smtClean="0">
              <a:solidFill>
                <a:srgbClr val="FF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992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3200" b="1" dirty="0" smtClean="0">
                <a:latin typeface="Calibri" panose="020F0502020204030204" pitchFamily="34" charset="0"/>
              </a:rPr>
              <a:t>Examples of </a:t>
            </a:r>
            <a:r>
              <a:rPr lang="en-GB" altLang="ko-KR" sz="3200" b="1" dirty="0"/>
              <a:t>AP Multiplexing for NR DMRS</a:t>
            </a:r>
            <a:endParaRPr lang="ko-KR" altLang="en-US" sz="32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5105400"/>
          </a:xfrm>
        </p:spPr>
        <p:txBody>
          <a:bodyPr>
            <a:normAutofit/>
          </a:bodyPr>
          <a:lstStyle/>
          <a:p>
            <a:endParaRPr lang="en-US" altLang="ko-KR" sz="2200" dirty="0" smtClean="0">
              <a:latin typeface="Calibri" panose="020F0502020204030204" pitchFamily="34" charset="0"/>
            </a:endParaRPr>
          </a:p>
          <a:p>
            <a:pPr lvl="1"/>
            <a:endParaRPr lang="en-US" altLang="ko-KR" sz="1800" dirty="0" smtClean="0">
              <a:latin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48880"/>
            <a:ext cx="6336704" cy="2601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1619672" y="5062583"/>
            <a:ext cx="66967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400" dirty="0"/>
              <a:t>(a) CDM-8  </a:t>
            </a:r>
            <a:r>
              <a:rPr lang="en-GB" altLang="ko-KR" sz="1400" dirty="0" smtClean="0"/>
              <a:t>      </a:t>
            </a:r>
            <a:r>
              <a:rPr lang="en-GB" altLang="ko-KR" sz="1400" dirty="0"/>
              <a:t>(b) FDM-2 &amp; OCC-4  (c) Comb-2 &amp; CDM-4  (d) FDM-8</a:t>
            </a:r>
            <a:endParaRPr lang="ko-KR" altLang="ko-KR" sz="1400" dirty="0"/>
          </a:p>
        </p:txBody>
      </p:sp>
    </p:spTree>
    <p:extLst>
      <p:ext uri="{BB962C8B-B14F-4D97-AF65-F5344CB8AC3E}">
        <p14:creationId xmlns:p14="http://schemas.microsoft.com/office/powerpoint/2010/main" val="394720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3963</TotalTime>
  <Words>221</Words>
  <Application>Microsoft Office PowerPoint</Application>
  <PresentationFormat>화면 슬라이드 쇼(4:3)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Proposal</vt:lpstr>
      <vt:lpstr>Proposal</vt:lpstr>
      <vt:lpstr>Examples of AP Multiplexing for NR DMRS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Hyunsoo Ko</dc:creator>
  <cp:lastModifiedBy>Hyunsoo Ko</cp:lastModifiedBy>
  <cp:revision>196</cp:revision>
  <dcterms:created xsi:type="dcterms:W3CDTF">2016-04-11T00:08:37Z</dcterms:created>
  <dcterms:modified xsi:type="dcterms:W3CDTF">2016-11-17T22:41:30Z</dcterms:modified>
</cp:coreProperties>
</file>