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8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14" y="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34EE6-CFAE-466E-B94E-BDE13972400C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22FE0-A422-4B36-B6C4-78C795B40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21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30766" indent="-281064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24255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573957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23659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473361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23062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372764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22466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6C5FE1F9-47FE-4D66-9DCB-D87C2AA6DE01}" type="slidenum">
              <a:rPr lang="zh-CN" altLang="en-US" b="0"/>
              <a:pPr/>
              <a:t>1</a:t>
            </a:fld>
            <a:endParaRPr lang="en-US" altLang="zh-CN" b="0"/>
          </a:p>
        </p:txBody>
      </p:sp>
    </p:spTree>
    <p:extLst>
      <p:ext uri="{BB962C8B-B14F-4D97-AF65-F5344CB8AC3E}">
        <p14:creationId xmlns:p14="http://schemas.microsoft.com/office/powerpoint/2010/main" val="3683687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25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3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21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E039B-AFFE-4690-8BEA-9E0B49EC7C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6803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4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9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92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25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7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59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97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EDA91-A9DA-4A27-AF51-7F897D99025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zh-CN" dirty="0" smtClean="0">
                <a:ea typeface="宋体" charset="-122"/>
              </a:rPr>
              <a:t>WF on NR-PDCCH design for URLLC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GB" altLang="zh-CN" sz="2400" dirty="0">
                <a:latin typeface="Calibri" pitchFamily="34" charset="0"/>
              </a:rPr>
              <a:t>3GPP TSG RAN WG1 Meeting #</a:t>
            </a:r>
            <a:r>
              <a:rPr lang="en-GB" altLang="zh-CN" sz="2400" dirty="0" smtClean="0">
                <a:latin typeface="Calibri" pitchFamily="34" charset="0"/>
              </a:rPr>
              <a:t>87</a:t>
            </a:r>
            <a:r>
              <a:rPr lang="en-US" altLang="zh-CN" sz="2400" dirty="0" smtClean="0">
                <a:latin typeface="Calibri" pitchFamily="34" charset="0"/>
              </a:rPr>
              <a:t>   </a:t>
            </a:r>
            <a:r>
              <a:rPr lang="sv-SE" altLang="zh-CN" sz="2400" dirty="0" smtClean="0">
                <a:latin typeface="Calibri" pitchFamily="34" charset="0"/>
              </a:rPr>
              <a:t>         </a:t>
            </a:r>
            <a:r>
              <a:rPr lang="sv-SE" altLang="zh-CN" sz="2400" dirty="0">
                <a:latin typeface="Calibri" pitchFamily="34" charset="0"/>
              </a:rPr>
              <a:t>		       </a:t>
            </a:r>
            <a:r>
              <a:rPr lang="sv-SE" altLang="zh-CN" sz="2400" dirty="0" smtClean="0">
                <a:latin typeface="Calibri" pitchFamily="34" charset="0"/>
              </a:rPr>
              <a:t> R1-1613639</a:t>
            </a:r>
            <a:endParaRPr lang="en-US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</a:pPr>
            <a:r>
              <a:rPr lang="en-GB" altLang="en-US" sz="2400" dirty="0" smtClean="0">
                <a:latin typeface="Calibri" pitchFamily="34" charset="0"/>
              </a:rPr>
              <a:t>Reno, Nevada 14</a:t>
            </a:r>
            <a:r>
              <a:rPr lang="en-GB" altLang="en-US" sz="2400" baseline="30000" dirty="0" smtClean="0">
                <a:latin typeface="Calibri" pitchFamily="34" charset="0"/>
              </a:rPr>
              <a:t>nd</a:t>
            </a:r>
            <a:r>
              <a:rPr lang="en-GB" altLang="en-US" sz="2400" dirty="0" smtClean="0">
                <a:latin typeface="Calibri" pitchFamily="34" charset="0"/>
              </a:rPr>
              <a:t> </a:t>
            </a:r>
            <a:r>
              <a:rPr lang="en-GB" altLang="en-US" sz="2400" dirty="0">
                <a:latin typeface="Calibri" pitchFamily="34" charset="0"/>
              </a:rPr>
              <a:t>- </a:t>
            </a:r>
            <a:r>
              <a:rPr lang="en-GB" altLang="en-US" sz="2400" dirty="0" smtClean="0">
                <a:latin typeface="Calibri" pitchFamily="34" charset="0"/>
              </a:rPr>
              <a:t>18</a:t>
            </a:r>
            <a:r>
              <a:rPr lang="en-GB" altLang="en-US" sz="2400" baseline="30000" dirty="0" smtClean="0">
                <a:latin typeface="Calibri" pitchFamily="34" charset="0"/>
              </a:rPr>
              <a:t>th</a:t>
            </a:r>
            <a:r>
              <a:rPr lang="en-GB" altLang="en-US" sz="2400" dirty="0" smtClean="0">
                <a:latin typeface="Calibri" pitchFamily="34" charset="0"/>
              </a:rPr>
              <a:t> November </a:t>
            </a:r>
            <a:r>
              <a:rPr lang="en-GB" altLang="en-US" sz="2400" dirty="0">
                <a:latin typeface="Calibri" pitchFamily="34" charset="0"/>
              </a:rPr>
              <a:t>2016</a:t>
            </a:r>
            <a:endParaRPr lang="en-US" altLang="en-US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250825" y="1245543"/>
            <a:ext cx="2905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2286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ja-JP" sz="2400" dirty="0">
                <a:latin typeface="Calibri" pitchFamily="34" charset="0"/>
              </a:rPr>
              <a:t>Agenda Item: </a:t>
            </a:r>
            <a:r>
              <a:rPr lang="en-GB" altLang="ja-JP" sz="2400" dirty="0" smtClean="0"/>
              <a:t>7</a:t>
            </a:r>
            <a:r>
              <a:rPr lang="en-GB" altLang="zh-CN" sz="2400" dirty="0" smtClean="0"/>
              <a:t>.1.4.4</a:t>
            </a:r>
            <a:endParaRPr lang="en-US" altLang="ja-JP" sz="2400" dirty="0">
              <a:latin typeface="Calibri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372124"/>
            <a:ext cx="90364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ja-JP" sz="2400" b="0" dirty="0" smtClean="0">
                <a:latin typeface="+mj-lt"/>
                <a:ea typeface="ＭＳ Ｐゴシック" pitchFamily="50" charset="-128"/>
              </a:rPr>
              <a:t>InterDigital, </a:t>
            </a:r>
            <a:r>
              <a:rPr lang="en-US" altLang="zh-CN" sz="2400" b="0" dirty="0" smtClean="0">
                <a:latin typeface="+mj-lt"/>
                <a:cs typeface="Times New Roman" pitchFamily="18" charset="0"/>
              </a:rPr>
              <a:t>Huawei, </a:t>
            </a:r>
            <a:r>
              <a:rPr lang="en-US" altLang="zh-CN" sz="2400" b="0" dirty="0" err="1" smtClean="0">
                <a:latin typeface="+mj-lt"/>
                <a:cs typeface="Times New Roman" pitchFamily="18" charset="0"/>
              </a:rPr>
              <a:t>HiSilicon</a:t>
            </a:r>
            <a:r>
              <a:rPr lang="en-US" altLang="zh-CN" sz="2400" b="0" dirty="0" smtClean="0">
                <a:latin typeface="+mj-lt"/>
                <a:cs typeface="Times New Roman" pitchFamily="18" charset="0"/>
              </a:rPr>
              <a:t>, NTT DOCOMO, CATT</a:t>
            </a:r>
            <a:endParaRPr lang="en-US" altLang="ja-JP" sz="2400" b="0" dirty="0">
              <a:latin typeface="+mj-lt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7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en-US" sz="3800" b="1" dirty="0" smtClean="0"/>
              <a:t>Agreement from RAN1#86bis: </a:t>
            </a:r>
          </a:p>
          <a:p>
            <a:pPr marL="0" lvl="0" indent="0"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GB" dirty="0"/>
              <a:t>NR should support at least the following</a:t>
            </a:r>
            <a:endParaRPr lang="en-US" sz="3600" dirty="0"/>
          </a:p>
          <a:p>
            <a:pPr lvl="1"/>
            <a:r>
              <a:rPr lang="en-GB" dirty="0"/>
              <a:t>A DL control channel can be mapped on one or more NR-CCEs</a:t>
            </a:r>
            <a:endParaRPr lang="en-US" sz="3200" dirty="0"/>
          </a:p>
          <a:p>
            <a:pPr lvl="2"/>
            <a:r>
              <a:rPr lang="en-GB" dirty="0"/>
              <a:t>This is at least for the case where the DL control region consists of one or a few OFDM symbol(s) of a slot or a mini-slot</a:t>
            </a:r>
            <a:endParaRPr lang="en-US" sz="2800" dirty="0"/>
          </a:p>
          <a:p>
            <a:pPr lvl="2"/>
            <a:r>
              <a:rPr lang="en-GB" dirty="0"/>
              <a:t>A NR-CCE includes a positive integer number of PRBs (FFS: exact value)</a:t>
            </a:r>
            <a:endParaRPr lang="en-US" sz="2800" dirty="0"/>
          </a:p>
          <a:p>
            <a:pPr lvl="3"/>
            <a:r>
              <a:rPr lang="en-GB" dirty="0"/>
              <a:t>FFS: whether a NR-CCE contains contiguous PRBs</a:t>
            </a:r>
            <a:endParaRPr lang="en-US" sz="2400" dirty="0"/>
          </a:p>
          <a:p>
            <a:pPr lvl="3"/>
            <a:r>
              <a:rPr lang="en-GB" dirty="0"/>
              <a:t>FFS: whether multiple NR-CCEs may share one or more PRBs</a:t>
            </a:r>
            <a:endParaRPr lang="en-US" sz="2400" dirty="0"/>
          </a:p>
          <a:p>
            <a:pPr lvl="1"/>
            <a:r>
              <a:rPr lang="en-GB" dirty="0"/>
              <a:t>FFS: whether NR-CCE is mapped on frequency-domain only or on both frequency and time-domain.</a:t>
            </a:r>
            <a:endParaRPr lang="en-US" sz="3200" dirty="0"/>
          </a:p>
          <a:p>
            <a:pPr lvl="0"/>
            <a:endParaRPr lang="en-US" sz="24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66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blocking probability in URLLC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2160240"/>
          </a:xfrm>
        </p:spPr>
        <p:txBody>
          <a:bodyPr>
            <a:normAutofit/>
          </a:bodyPr>
          <a:lstStyle/>
          <a:p>
            <a:r>
              <a:rPr lang="en-US" sz="2000" dirty="0"/>
              <a:t>For the URLLC usage scenario, NR needs to </a:t>
            </a:r>
            <a:r>
              <a:rPr lang="en-US" sz="2000" dirty="0" smtClean="0"/>
              <a:t>satisfy </a:t>
            </a:r>
            <a:r>
              <a:rPr lang="en-US" sz="2000" dirty="0"/>
              <a:t>strict latency and reliability requirements. To satisfy the low latency and high reliability requirement, the physical control channel should have very small blocking </a:t>
            </a:r>
            <a:r>
              <a:rPr lang="en-US" sz="2000" dirty="0" smtClean="0"/>
              <a:t>probability.</a:t>
            </a:r>
          </a:p>
          <a:p>
            <a:r>
              <a:rPr lang="en-US" sz="2000" dirty="0"/>
              <a:t>The simulation results show that using overlapping NR-CCEs can drastically reduce the probability of </a:t>
            </a:r>
            <a:r>
              <a:rPr lang="en-US" sz="2000" dirty="0" smtClean="0"/>
              <a:t>blocking (Ref. R1-1612644).</a:t>
            </a:r>
            <a:endParaRPr lang="en-US" sz="2000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429001"/>
            <a:ext cx="4283968" cy="3096343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16" y="3410985"/>
            <a:ext cx="4200500" cy="31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858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lvl="0" indent="0">
              <a:spcBef>
                <a:spcPts val="1800"/>
              </a:spcBef>
              <a:buNone/>
            </a:pPr>
            <a:endParaRPr lang="en-US" sz="2400" b="1" dirty="0" smtClean="0"/>
          </a:p>
          <a:p>
            <a:pPr lvl="1"/>
            <a:r>
              <a:rPr lang="en-US" sz="2000" dirty="0" smtClean="0"/>
              <a:t>The requirement for the blocking probability </a:t>
            </a:r>
            <a:r>
              <a:rPr lang="en-US" sz="2000" dirty="0"/>
              <a:t>of DL control channel for </a:t>
            </a:r>
            <a:r>
              <a:rPr lang="en-US" sz="2000" dirty="0" smtClean="0"/>
              <a:t>URLLC should satisfy the reliability requirement of URLLC</a:t>
            </a:r>
          </a:p>
          <a:p>
            <a:pPr lvl="2"/>
            <a:r>
              <a:rPr lang="en-US" sz="1600" dirty="0" smtClean="0"/>
              <a:t>FFS: the exact value 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lvl="1"/>
            <a:r>
              <a:rPr lang="en-US" sz="2000" dirty="0" smtClean="0"/>
              <a:t>To achieve low blocking probability requirement, the following options should be </a:t>
            </a:r>
            <a:r>
              <a:rPr lang="en-US" sz="2000" dirty="0" smtClean="0"/>
              <a:t>considered but not limited to</a:t>
            </a:r>
            <a:endParaRPr lang="en-US" sz="2000" dirty="0" smtClean="0"/>
          </a:p>
          <a:p>
            <a:pPr lvl="2"/>
            <a:r>
              <a:rPr lang="en-US" sz="1600" dirty="0"/>
              <a:t>Overlapping search spaces for DL control channel</a:t>
            </a:r>
          </a:p>
          <a:p>
            <a:pPr lvl="2"/>
            <a:r>
              <a:rPr lang="en-GB" sz="1600" dirty="0" smtClean="0"/>
              <a:t>Multiple </a:t>
            </a:r>
            <a:r>
              <a:rPr lang="en-GB" sz="1600" dirty="0"/>
              <a:t>NR-CCEs </a:t>
            </a:r>
            <a:r>
              <a:rPr lang="en-GB" sz="1600" dirty="0" smtClean="0"/>
              <a:t>sharing </a:t>
            </a:r>
            <a:r>
              <a:rPr lang="en-GB" sz="1600" dirty="0"/>
              <a:t>one or more </a:t>
            </a:r>
            <a:r>
              <a:rPr lang="en-GB" sz="1600" dirty="0" smtClean="0"/>
              <a:t>PRBs</a:t>
            </a:r>
          </a:p>
          <a:p>
            <a:pPr lvl="3"/>
            <a:r>
              <a:rPr lang="en-US" sz="1600" dirty="0"/>
              <a:t>FFS: whether </a:t>
            </a:r>
            <a:r>
              <a:rPr lang="en-US" sz="1600" dirty="0" smtClean="0"/>
              <a:t>NR-CCE(s) </a:t>
            </a:r>
            <a:r>
              <a:rPr lang="en-US" sz="1600" dirty="0"/>
              <a:t>may share one or more </a:t>
            </a:r>
            <a:r>
              <a:rPr lang="en-US" sz="1600" dirty="0" smtClean="0"/>
              <a:t>PRBs with </a:t>
            </a:r>
            <a:r>
              <a:rPr lang="en-US" sz="1600" dirty="0" smtClean="0"/>
              <a:t>data</a:t>
            </a:r>
            <a:endParaRPr lang="en-GB" sz="1600" dirty="0" smtClean="0"/>
          </a:p>
          <a:p>
            <a:pPr lvl="2"/>
            <a:r>
              <a:rPr lang="en-GB" sz="1600" dirty="0" smtClean="0"/>
              <a:t>Increasing the overall number of NR-PDCCH candidates</a:t>
            </a:r>
            <a:endParaRPr lang="en-US" sz="1800" dirty="0"/>
          </a:p>
          <a:p>
            <a:pPr marL="914400" lvl="2" indent="0">
              <a:buNone/>
            </a:pPr>
            <a:r>
              <a:rPr lang="en-US" sz="16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29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172</Words>
  <Application>Microsoft Office PowerPoint</Application>
  <PresentationFormat>On-screen Show (4:3)</PresentationFormat>
  <Paragraphs>29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Times New Roman</vt:lpstr>
      <vt:lpstr>Office Theme</vt:lpstr>
      <vt:lpstr>WF on NR-PDCCH design for URLLC</vt:lpstr>
      <vt:lpstr>Background</vt:lpstr>
      <vt:lpstr>UE blocking probability in URLLC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Nayeb Nazar, Shahrokh</cp:lastModifiedBy>
  <cp:revision>56</cp:revision>
  <dcterms:created xsi:type="dcterms:W3CDTF">2016-08-24T13:04:19Z</dcterms:created>
  <dcterms:modified xsi:type="dcterms:W3CDTF">2016-11-17T19:59:32Z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(2)dRAsSCrNNjmgDvruG+bLi1Dc/iEc3iAE9l+/oKb/HTMiEfqWQ1vJ/U1ETNGHX2Pias6yJl6r
A7Xo8XwMpFaCD7i1xvtWLCruc+oVfUbqj+pn2nNQ04/ijMVMuQObHMGHyqtDHEmJ230ND3jx
5uqOtSQSpBtcHGxitMMjQ/f0qJ5v47w4ooZAGziQ2/Es2WDf5itJ1ANeXCzpEepAirJbJNqw
B3VtrnDRkczvzvQhpK</vt:lpwstr>
  </property>
  <property fmtid="{D5CDD505-2E9C-101B-9397-08002B2CF9AE}" pid="3" name="_2015_ms_pID_7253431">
    <vt:lpwstr>zPyvMq7J+k+VOwN6cN2wBMvExRtyQrQ3YkqEpcukL+R6540Th8PNKr
ueEBiXU3d6gLrz1phZqqNFYg+rXXKNtCjkPMeFDpxjqv88ONW3hcQuf/tBCJFqYzbGkzXAtX
Bfn2zWb3kI0jiewHouFnuNqyx8IXu2rhPPLDDesXUgGtlHTF3MQayo+R9L6sU+IJQjc=</vt:lpwstr>
  </property>
  <property fmtid="{D5CDD505-2E9C-101B-9397-08002B2CF9AE}" pid="4" name="sflag">
    <vt:lpwstr>1472193045</vt:lpwstr>
  </property>
</Properties>
</file>