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59" r:id="rId4"/>
    <p:sldId id="26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2764" autoAdjust="0"/>
  </p:normalViewPr>
  <p:slideViewPr>
    <p:cSldViewPr>
      <p:cViewPr varScale="1">
        <p:scale>
          <a:sx n="65" d="100"/>
          <a:sy n="65" d="100"/>
        </p:scale>
        <p:origin x="-152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3197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UL grant-free for </a:t>
            </a:r>
            <a:r>
              <a:rPr lang="en-US" altLang="zh-CN" dirty="0" smtClean="0"/>
              <a:t>URLLC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191000"/>
            <a:ext cx="7239000" cy="1752600"/>
          </a:xfrm>
        </p:spPr>
        <p:txBody>
          <a:bodyPr/>
          <a:lstStyle/>
          <a:p>
            <a:pPr>
              <a:defRPr/>
            </a:pPr>
            <a:r>
              <a:rPr lang="en-US" altLang="zh-CN" sz="2800" dirty="0" smtClean="0">
                <a:solidFill>
                  <a:schemeClr val="tx1"/>
                </a:solidFill>
              </a:rPr>
              <a:t>ZTE, ZTE Microelectronics,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sz="2800" dirty="0" smtClean="0">
                <a:solidFill>
                  <a:schemeClr val="tx1"/>
                </a:solidFill>
              </a:rPr>
              <a:t>, CATR,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Convida</a:t>
            </a:r>
            <a:r>
              <a:rPr lang="en-US" altLang="zh-CN" sz="2800" dirty="0" smtClean="0">
                <a:solidFill>
                  <a:schemeClr val="tx1"/>
                </a:solidFill>
              </a:rPr>
              <a:t> Wireless, III,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sz="2800" dirty="0" smtClean="0">
                <a:solidFill>
                  <a:schemeClr val="tx1"/>
                </a:solidFill>
              </a:rPr>
              <a:t>, [CATT], </a:t>
            </a:r>
            <a:r>
              <a:rPr lang="en-US" altLang="ko-KR" sz="2800" dirty="0" smtClean="0">
                <a:solidFill>
                  <a:schemeClr val="tx1"/>
                </a:solidFill>
              </a:rPr>
              <a:t>…</a:t>
            </a:r>
            <a:endParaRPr lang="en-US" altLang="ko-KR" sz="2800" dirty="0" smtClean="0">
              <a:solidFill>
                <a:schemeClr val="tx1"/>
              </a:solidFill>
              <a:ea typeface="Gulim" pitchFamily="34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458788"/>
            <a:ext cx="8534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Meeting #87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613596</a:t>
            </a:r>
            <a:endParaRPr lang="en-US" altLang="zh-CN" sz="2000" b="1" dirty="0">
              <a:latin typeface="Times New Roman" pitchFamily="18" charset="0"/>
              <a:ea typeface="맑은 고딕" pitchFamily="34" charset="-127"/>
              <a:cs typeface="Times New Roman" pitchFamily="18" charset="0"/>
            </a:endParaRPr>
          </a:p>
          <a:p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Reno, USA, 14</a:t>
            </a:r>
            <a:r>
              <a:rPr lang="en-GB" altLang="zh-CN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 – 18</a:t>
            </a:r>
            <a:r>
              <a:rPr lang="en-GB" altLang="zh-CN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 November 2016</a:t>
            </a:r>
            <a:endParaRPr lang="zh-CN" altLang="zh-CN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GB" altLang="zh-CN" dirty="0"/>
              <a:t>7.1.4.4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altLang="zh-CN" sz="2800" b="1" u="sng" dirty="0" smtClean="0"/>
              <a:t>Agreements:</a:t>
            </a:r>
            <a:endParaRPr lang="zh-CN" altLang="zh-CN" sz="2800" dirty="0" smtClean="0"/>
          </a:p>
          <a:p>
            <a:pPr lvl="0"/>
            <a:r>
              <a:rPr lang="en-US" altLang="zh-CN" sz="2800" dirty="0" smtClean="0"/>
              <a:t>At least an UL transmission scheme without grant is supported for URLLC</a:t>
            </a:r>
            <a:endParaRPr lang="zh-CN" altLang="zh-CN" sz="2800" dirty="0" smtClean="0"/>
          </a:p>
          <a:p>
            <a:pPr lvl="1"/>
            <a:r>
              <a:rPr lang="en-US" altLang="zh-CN" sz="2400" dirty="0" smtClean="0"/>
              <a:t>Resource may or may not be shared among one or more users </a:t>
            </a:r>
            <a:endParaRPr lang="zh-CN" altLang="zh-CN" sz="2400" dirty="0" smtClean="0"/>
          </a:p>
          <a:p>
            <a:pPr lvl="2"/>
            <a:r>
              <a:rPr lang="en-US" altLang="zh-CN" sz="2000" dirty="0" smtClean="0"/>
              <a:t>FFS: resource configuration details</a:t>
            </a:r>
            <a:endParaRPr lang="zh-CN" altLang="zh-CN" sz="2000" dirty="0" smtClean="0"/>
          </a:p>
          <a:p>
            <a:pPr lvl="1"/>
            <a:r>
              <a:rPr lang="en-US" altLang="zh-CN" sz="2400" dirty="0" smtClean="0"/>
              <a:t>FFS other details of design</a:t>
            </a:r>
            <a:endParaRPr lang="zh-CN" altLang="zh-CN" sz="2400" dirty="0" smtClean="0"/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Observation</a:t>
            </a:r>
            <a:endParaRPr lang="zh-CN" altLang="en-US" smtClean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altLang="zh-CN" sz="2400" dirty="0" smtClean="0"/>
              <a:t>From the LLS in [R1-1611296]</a:t>
            </a:r>
          </a:p>
          <a:p>
            <a:pPr lvl="0"/>
            <a:r>
              <a:rPr lang="en-US" altLang="zh-CN" sz="2000" dirty="0" smtClean="0"/>
              <a:t>The performance with resource collision degrades significantly if no advanced receiver or HARQ is applied.</a:t>
            </a:r>
            <a:endParaRPr lang="zh-CN" altLang="zh-CN" sz="2000" dirty="0" smtClean="0"/>
          </a:p>
          <a:p>
            <a:pPr lvl="0"/>
            <a:r>
              <a:rPr lang="en-US" altLang="zh-CN" sz="2000" dirty="0" smtClean="0"/>
              <a:t>The performance with advanced receiver is similar to that of without collision, which may meet the requirement of URLLC at reasonable SNR region.</a:t>
            </a:r>
          </a:p>
          <a:p>
            <a:pPr>
              <a:buNone/>
            </a:pPr>
            <a:r>
              <a:rPr lang="en-US" altLang="zh-CN" sz="2400" dirty="0" smtClean="0"/>
              <a:t>From [R1-1611689]</a:t>
            </a:r>
          </a:p>
          <a:p>
            <a:pPr lvl="0"/>
            <a:r>
              <a:rPr lang="en-US" altLang="zh-CN" sz="2000" dirty="0" smtClean="0"/>
              <a:t>Contention based grant-free transmission with certain data collision and realistic RS detection as well as realistic channel estimation is able to meet the reliability requirement of URLLC within the 1ms latency bound.</a:t>
            </a:r>
            <a:endParaRPr lang="zh-CN" altLang="zh-CN" sz="20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 smtClean="0"/>
          </a:p>
        </p:txBody>
      </p:sp>
      <p:sp>
        <p:nvSpPr>
          <p:cNvPr id="6147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For UL URLLC</a:t>
            </a:r>
          </a:p>
          <a:p>
            <a:pPr lvl="1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Contention-based </a:t>
            </a:r>
            <a:r>
              <a:rPr lang="en-US" altLang="zh-CN" sz="2000" dirty="0" smtClean="0"/>
              <a:t>transmission </a:t>
            </a:r>
            <a:r>
              <a:rPr lang="en-US" altLang="zh-CN" sz="2000" dirty="0" smtClean="0"/>
              <a:t>scheme without grant is supported</a:t>
            </a:r>
            <a:r>
              <a:rPr lang="en-US" altLang="zh-CN" sz="2000" i="1" dirty="0" smtClean="0"/>
              <a:t> </a:t>
            </a:r>
          </a:p>
          <a:p>
            <a:pPr lvl="1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For physical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/>
              <a:t>resource configuration</a:t>
            </a:r>
          </a:p>
          <a:p>
            <a:pPr lvl="2">
              <a:spcBef>
                <a:spcPts val="1200"/>
              </a:spcBef>
            </a:pPr>
            <a:r>
              <a:rPr lang="en-US" altLang="zh-CN" sz="1600" dirty="0" smtClean="0"/>
              <a:t>Opt. 1: randomly selected by each UE from the pre-defined resource pool(s)</a:t>
            </a:r>
          </a:p>
          <a:p>
            <a:pPr lvl="2">
              <a:spcBef>
                <a:spcPts val="1200"/>
              </a:spcBef>
            </a:pPr>
            <a:r>
              <a:rPr lang="en-US" altLang="zh-CN" sz="1600" dirty="0" smtClean="0"/>
              <a:t>Opt. 2: pre-configured by base station </a:t>
            </a:r>
          </a:p>
          <a:p>
            <a:pPr lvl="2">
              <a:spcBef>
                <a:spcPts val="1200"/>
              </a:spcBef>
            </a:pPr>
            <a:r>
              <a:rPr lang="en-US" altLang="zh-CN" sz="1600" dirty="0" smtClean="0"/>
              <a:t>Other options are not precluded</a:t>
            </a:r>
          </a:p>
          <a:p>
            <a:pPr lvl="2">
              <a:spcBef>
                <a:spcPts val="1200"/>
              </a:spcBef>
            </a:pPr>
            <a:r>
              <a:rPr lang="en-US" altLang="zh-CN" sz="1600" dirty="0" smtClean="0"/>
              <a:t>Combination of different options is not precluded</a:t>
            </a:r>
          </a:p>
          <a:p>
            <a:pPr lvl="1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Companies </a:t>
            </a:r>
            <a:r>
              <a:rPr lang="en-US" altLang="zh-CN" sz="2000" dirty="0" smtClean="0"/>
              <a:t>are encouraged to propose specific mechanism and evaluation to solve resource collision, e.g. Interference cancellation, HARQ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18647</TotalTime>
  <Words>236</Words>
  <Application>Microsoft Office PowerPoint</Application>
  <PresentationFormat>全屏显示(4:3)</PresentationFormat>
  <Paragraphs>28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UL grant-free for URLLC</vt:lpstr>
      <vt:lpstr>Background</vt:lpstr>
      <vt:lpstr>Observation</vt:lpstr>
      <vt:lpstr>Proposal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Sen;Jiqing</dc:creator>
  <cp:lastModifiedBy>Tianli</cp:lastModifiedBy>
  <cp:revision>503</cp:revision>
  <dcterms:created xsi:type="dcterms:W3CDTF">2006-08-16T00:00:00Z</dcterms:created>
  <dcterms:modified xsi:type="dcterms:W3CDTF">2016-11-17T16:17:44Z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  <property fmtid="{D5CDD505-2E9C-101B-9397-08002B2CF9AE}" pid="6" name="_2015_ms_pID_725343">
    <vt:lpwstr>(2)wpzuB4D8WvJtAgEpXdrpFeNwsSIg/hgMjW3kg046KKLZcIMRo5sWqwL9/ylQg+HJRluhHmlb
KJLBD8ksbzvOZBAovUSdENiLbZu6Rb7dVTJSDPYwhVDYW7gefGrRR4EDlSmT3yq7Mf1inFbi
tW5+Nuxw0S7judw+x0GmiCc0hp2fgFrQFILgqVXa2RRIFriMecLGgp/F8ZPuU9HQBnEA2jyH
lsik+4a6mMrbzxgure</vt:lpwstr>
  </property>
  <property fmtid="{D5CDD505-2E9C-101B-9397-08002B2CF9AE}" pid="7" name="_2015_ms_pID_7253431">
    <vt:lpwstr>u6Ud4O2+cPgzBjD/yD2lgMWaoMZW6f+DfbeRdGMw+a/nm7ou+UkpCY
sBm3uZTka0ETWJazjQUgOn1InasmxakrphaVqKMppvgvZE22dhHmjZATLOAXaziLrrqFHGr/
a911aGL0GRyY6IOYPdL+ojipI+MIfR3B0Rs97H0NcmnZVXcWPPvb2P9N0ZPiyWOSevc=</vt:lpwstr>
  </property>
</Properties>
</file>