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4660"/>
  </p:normalViewPr>
  <p:slideViewPr>
    <p:cSldViewPr>
      <p:cViewPr varScale="1">
        <p:scale>
          <a:sx n="66" d="100"/>
          <a:sy n="66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Remaining Issues on </a:t>
            </a:r>
            <a:r>
              <a:rPr kumimoji="1" lang="en-US" altLang="ja-JP" dirty="0" smtClean="0"/>
              <a:t>RACH Procedures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768752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NTT DOCOMO,</a:t>
            </a:r>
            <a:r>
              <a:rPr lang="ja-JP" altLang="en-US" dirty="0"/>
              <a:t> </a:t>
            </a:r>
            <a:r>
              <a:rPr lang="en-US" altLang="ja-JP" dirty="0" smtClean="0"/>
              <a:t>CATT, Mitsubishi Electric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58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#87   </a:t>
            </a:r>
            <a:endParaRPr lang="en-US" altLang="ja-JP" dirty="0" smtClean="0"/>
          </a:p>
          <a:p>
            <a:r>
              <a:rPr lang="en-US" altLang="ja-JP" dirty="0" smtClean="0"/>
              <a:t>Reno</a:t>
            </a:r>
            <a:r>
              <a:rPr lang="en-US" altLang="ja-JP" dirty="0"/>
              <a:t>, USA 14th – 18th November </a:t>
            </a:r>
            <a:r>
              <a:rPr lang="en-US" altLang="ja-JP" dirty="0" smtClean="0"/>
              <a:t>2016</a:t>
            </a:r>
          </a:p>
          <a:p>
            <a:r>
              <a:rPr lang="en-US" altLang="ja-JP" dirty="0" smtClean="0"/>
              <a:t>Agenda: 7.1.2.5</a:t>
            </a:r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smtClean="0"/>
              <a:t>R1-1613539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ja-JP" dirty="0" smtClean="0"/>
              <a:t>Agreement at RAN1#86bis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4320480"/>
          </a:xfrm>
        </p:spPr>
        <p:txBody>
          <a:bodyPr>
            <a:noAutofit/>
          </a:bodyPr>
          <a:lstStyle/>
          <a:p>
            <a:pPr lvl="0"/>
            <a:r>
              <a:rPr lang="en-US" altLang="ja-JP" sz="2400" dirty="0"/>
              <a:t>When </a:t>
            </a:r>
            <a:r>
              <a:rPr lang="en-US" altLang="ja-JP" sz="2400" dirty="0" err="1"/>
              <a:t>Tx</a:t>
            </a:r>
            <a:r>
              <a:rPr lang="en-US" altLang="ja-JP" sz="2400" dirty="0"/>
              <a:t>/Rx reciprocity is available at </a:t>
            </a:r>
            <a:r>
              <a:rPr lang="en-US" altLang="ja-JP" sz="2400" dirty="0" err="1"/>
              <a:t>gNB</a:t>
            </a:r>
            <a:r>
              <a:rPr lang="en-US" altLang="ja-JP" sz="2400" dirty="0"/>
              <a:t> at least for multiple beams operation, the following RACH procedure is considered for at least UE in idle mode</a:t>
            </a:r>
            <a:endParaRPr lang="ja-JP" altLang="ja-JP" sz="2400" dirty="0"/>
          </a:p>
          <a:p>
            <a:pPr lvl="1"/>
            <a:r>
              <a:rPr lang="en-US" altLang="ja-JP" sz="2000" dirty="0"/>
              <a:t>Association between one or  multiple  occasions for DL broadcast channel/signal and  a subset of RACH </a:t>
            </a:r>
            <a:r>
              <a:rPr lang="en-US" altLang="ja-JP" sz="2000" dirty="0" smtClean="0"/>
              <a:t>resources </a:t>
            </a:r>
            <a:r>
              <a:rPr lang="en-US" altLang="ja-JP" sz="2000" dirty="0"/>
              <a:t>is informed to UE by broadcast system information or known to UE</a:t>
            </a:r>
            <a:endParaRPr lang="ja-JP" altLang="ja-JP" sz="2000" dirty="0"/>
          </a:p>
          <a:p>
            <a:pPr lvl="2"/>
            <a:r>
              <a:rPr lang="en-US" altLang="ja-JP" sz="1800" dirty="0"/>
              <a:t>FFS: Signaling of  “non-association”</a:t>
            </a:r>
            <a:endParaRPr lang="ja-JP" altLang="ja-JP" sz="1800" dirty="0"/>
          </a:p>
          <a:p>
            <a:pPr lvl="2"/>
            <a:r>
              <a:rPr lang="en-US" altLang="ja-JP" sz="1800" dirty="0"/>
              <a:t>Detailed design for RACH preamble should be further studied</a:t>
            </a:r>
            <a:endParaRPr lang="ja-JP" altLang="ja-JP" sz="1800" dirty="0"/>
          </a:p>
          <a:p>
            <a:pPr lvl="1"/>
            <a:r>
              <a:rPr lang="en-US" altLang="ja-JP" sz="2000" dirty="0"/>
              <a:t>Based on the DL measurement and the corresponding association, UE selects the subset of </a:t>
            </a:r>
            <a:r>
              <a:rPr lang="en-US" altLang="ja-JP" sz="2000" dirty="0" smtClean="0"/>
              <a:t>RACH resources</a:t>
            </a:r>
            <a:endParaRPr lang="ja-JP" altLang="ja-JP" sz="2000" dirty="0"/>
          </a:p>
          <a:p>
            <a:pPr lvl="2"/>
            <a:r>
              <a:rPr lang="en-US" altLang="ja-JP" sz="1800" dirty="0"/>
              <a:t>FFS: </a:t>
            </a:r>
            <a:r>
              <a:rPr lang="en-US" altLang="ja-JP" sz="1800" dirty="0" err="1"/>
              <a:t>Tx</a:t>
            </a:r>
            <a:r>
              <a:rPr lang="en-US" altLang="ja-JP" sz="1800" dirty="0"/>
              <a:t> beam selection for RACH preamble transmission</a:t>
            </a:r>
            <a:endParaRPr lang="ja-JP" altLang="ja-JP" sz="1800" dirty="0"/>
          </a:p>
          <a:p>
            <a:pPr lvl="1"/>
            <a:r>
              <a:rPr lang="en-US" altLang="ja-JP" sz="2000" dirty="0">
                <a:solidFill>
                  <a:srgbClr val="FF0000"/>
                </a:solidFill>
              </a:rPr>
              <a:t>At </a:t>
            </a:r>
            <a:r>
              <a:rPr lang="en-US" altLang="ja-JP" sz="2000" dirty="0" err="1">
                <a:solidFill>
                  <a:srgbClr val="FF0000"/>
                </a:solidFill>
              </a:rPr>
              <a:t>gNB</a:t>
            </a:r>
            <a:r>
              <a:rPr lang="en-US" altLang="ja-JP" sz="2000" dirty="0">
                <a:solidFill>
                  <a:srgbClr val="FF0000"/>
                </a:solidFill>
              </a:rPr>
              <a:t>, the DL </a:t>
            </a:r>
            <a:r>
              <a:rPr lang="en-US" altLang="ja-JP" sz="2000" dirty="0" err="1">
                <a:solidFill>
                  <a:srgbClr val="FF0000"/>
                </a:solidFill>
              </a:rPr>
              <a:t>Tx</a:t>
            </a:r>
            <a:r>
              <a:rPr lang="en-US" altLang="ja-JP" sz="2000" dirty="0">
                <a:solidFill>
                  <a:srgbClr val="FF0000"/>
                </a:solidFill>
              </a:rPr>
              <a:t> beam for the UE can be obtained based on the detected RACH preamble and would be also applied to Message </a:t>
            </a:r>
            <a:r>
              <a:rPr lang="en-US" altLang="ja-JP" sz="2000" dirty="0" smtClean="0">
                <a:solidFill>
                  <a:srgbClr val="FF0000"/>
                </a:solidFill>
              </a:rPr>
              <a:t>2</a:t>
            </a:r>
          </a:p>
          <a:p>
            <a:pPr lvl="2"/>
            <a:r>
              <a:rPr lang="en-US" altLang="ja-JP" sz="1800" dirty="0">
                <a:solidFill>
                  <a:srgbClr val="FF0000"/>
                </a:solidFill>
              </a:rPr>
              <a:t>UL grant in message 2 may indicate the transmission timing of message 3</a:t>
            </a:r>
          </a:p>
          <a:p>
            <a:pPr lvl="1"/>
            <a:endParaRPr lang="en-US" altLang="ja-JP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ja-JP" dirty="0"/>
              <a:t>Agreement at RAN1#86bis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4032448"/>
          </a:xfrm>
        </p:spPr>
        <p:txBody>
          <a:bodyPr>
            <a:noAutofit/>
          </a:bodyPr>
          <a:lstStyle/>
          <a:p>
            <a:pPr lvl="0"/>
            <a:r>
              <a:rPr lang="en-US" altLang="ja-JP" sz="2400" dirty="0">
                <a:solidFill>
                  <a:srgbClr val="0070C0"/>
                </a:solidFill>
              </a:rPr>
              <a:t>Regardless of whether </a:t>
            </a:r>
            <a:r>
              <a:rPr lang="en-US" altLang="ja-JP" sz="2400" dirty="0" err="1">
                <a:solidFill>
                  <a:srgbClr val="0070C0"/>
                </a:solidFill>
              </a:rPr>
              <a:t>Tx</a:t>
            </a:r>
            <a:r>
              <a:rPr lang="en-US" altLang="ja-JP" sz="2400" dirty="0">
                <a:solidFill>
                  <a:srgbClr val="0070C0"/>
                </a:solidFill>
              </a:rPr>
              <a:t>/Rx reciprocity is available or not at </a:t>
            </a:r>
            <a:r>
              <a:rPr lang="en-US" altLang="ja-JP" sz="2400" dirty="0" err="1">
                <a:solidFill>
                  <a:srgbClr val="0070C0"/>
                </a:solidFill>
              </a:rPr>
              <a:t>gNB</a:t>
            </a:r>
            <a:r>
              <a:rPr lang="en-US" altLang="ja-JP" sz="2400" dirty="0">
                <a:solidFill>
                  <a:srgbClr val="0070C0"/>
                </a:solidFill>
              </a:rPr>
              <a:t> at least for multiple beams operation</a:t>
            </a:r>
            <a:r>
              <a:rPr lang="en-US" altLang="ja-JP" sz="2400" dirty="0"/>
              <a:t>, the following RACH procedure is considered for at least UE in idle mode</a:t>
            </a:r>
          </a:p>
          <a:p>
            <a:pPr lvl="1"/>
            <a:r>
              <a:rPr lang="en-US" altLang="ja-JP" sz="2000" dirty="0"/>
              <a:t>Association between one or  multiple  occasions for DL broadcast channel/signal and  a subset of RACH resources is informed to UE by broadcast system information or known to UE</a:t>
            </a:r>
          </a:p>
          <a:p>
            <a:pPr lvl="2"/>
            <a:r>
              <a:rPr lang="en-US" altLang="ja-JP" sz="1800" dirty="0"/>
              <a:t>FFS: Signaling of  “non-association”</a:t>
            </a:r>
          </a:p>
          <a:p>
            <a:pPr lvl="2"/>
            <a:r>
              <a:rPr lang="en-US" altLang="ja-JP" sz="1800" dirty="0"/>
              <a:t>Detailed design for RACH preamble should be further studied</a:t>
            </a:r>
          </a:p>
          <a:p>
            <a:pPr lvl="1"/>
            <a:r>
              <a:rPr lang="en-US" altLang="ja-JP" sz="2000" dirty="0"/>
              <a:t>Based on the DL measurement and the corresponding association, UE selects the subset of RACH resources</a:t>
            </a:r>
          </a:p>
          <a:p>
            <a:pPr lvl="2"/>
            <a:r>
              <a:rPr lang="en-US" altLang="ja-JP" sz="1800" dirty="0"/>
              <a:t>FFS: </a:t>
            </a:r>
            <a:r>
              <a:rPr lang="en-US" altLang="ja-JP" sz="1800" dirty="0" err="1"/>
              <a:t>Tx</a:t>
            </a:r>
            <a:r>
              <a:rPr lang="en-US" altLang="ja-JP" sz="1800" dirty="0"/>
              <a:t> beam selection for RACH preamble transmission</a:t>
            </a:r>
          </a:p>
          <a:p>
            <a:pPr lvl="1"/>
            <a:endParaRPr lang="en-US" altLang="ja-JP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39552" y="6021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41234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ja-JP" dirty="0" smtClean="0"/>
              <a:t>Observation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4032448"/>
          </a:xfrm>
        </p:spPr>
        <p:txBody>
          <a:bodyPr>
            <a:noAutofit/>
          </a:bodyPr>
          <a:lstStyle/>
          <a:p>
            <a:pPr lvl="0"/>
            <a:r>
              <a:rPr lang="en-US" altLang="ja-JP" sz="2400" dirty="0" smtClean="0"/>
              <a:t>Comparing agreements on slide 2 and 3, it is found that the procedure indicated </a:t>
            </a:r>
            <a:r>
              <a:rPr lang="en-US" altLang="ja-JP" sz="2400" dirty="0" smtClean="0">
                <a:solidFill>
                  <a:srgbClr val="FF0000"/>
                </a:solidFill>
              </a:rPr>
              <a:t>in red </a:t>
            </a:r>
            <a:r>
              <a:rPr lang="en-US" altLang="ja-JP" sz="2400" dirty="0" smtClean="0"/>
              <a:t>on slide 2 is not applied to the case when </a:t>
            </a:r>
            <a:r>
              <a:rPr lang="en-US" altLang="ja-JP" sz="2400" dirty="0" err="1"/>
              <a:t>Tx</a:t>
            </a:r>
            <a:r>
              <a:rPr lang="en-US" altLang="ja-JP" sz="2400" dirty="0"/>
              <a:t>/Rx reciprocity is </a:t>
            </a:r>
            <a:r>
              <a:rPr lang="en-US" altLang="ja-JP" sz="2400" dirty="0" smtClean="0"/>
              <a:t>not available </a:t>
            </a:r>
            <a:r>
              <a:rPr lang="en-US" altLang="ja-JP" sz="2400" dirty="0"/>
              <a:t>at </a:t>
            </a:r>
            <a:r>
              <a:rPr lang="en-US" altLang="ja-JP" sz="2400" dirty="0" err="1"/>
              <a:t>gNB</a:t>
            </a:r>
            <a:r>
              <a:rPr lang="en-US" altLang="ja-JP" sz="2400" dirty="0"/>
              <a:t> at least for multiple beams </a:t>
            </a:r>
            <a:r>
              <a:rPr lang="en-US" altLang="ja-JP" sz="2400" dirty="0" smtClean="0"/>
              <a:t>operation</a:t>
            </a:r>
          </a:p>
          <a:p>
            <a:pPr lvl="0"/>
            <a:endParaRPr lang="en-US" altLang="ja-JP" sz="2400" dirty="0"/>
          </a:p>
          <a:p>
            <a:pPr lvl="0"/>
            <a:r>
              <a:rPr lang="en-US" altLang="ja-JP" sz="2400" dirty="0" smtClean="0"/>
              <a:t>We propose to apply </a:t>
            </a:r>
            <a:r>
              <a:rPr lang="en-US" altLang="ja-JP" sz="2400" dirty="0"/>
              <a:t>the </a:t>
            </a:r>
            <a:r>
              <a:rPr lang="en-US" altLang="ja-JP" sz="2400" dirty="0" smtClean="0"/>
              <a:t>procedure </a:t>
            </a:r>
            <a:r>
              <a:rPr lang="en-US" altLang="ja-JP" sz="2400" dirty="0"/>
              <a:t>indicated in red on slide </a:t>
            </a:r>
            <a:r>
              <a:rPr lang="en-US" altLang="ja-JP" sz="2400" dirty="0" smtClean="0"/>
              <a:t>2 to </a:t>
            </a:r>
            <a:r>
              <a:rPr lang="en-US" altLang="ja-JP" sz="2400" dirty="0"/>
              <a:t>the case when </a:t>
            </a:r>
            <a:r>
              <a:rPr lang="en-US" altLang="ja-JP" sz="2400" dirty="0" err="1"/>
              <a:t>Tx</a:t>
            </a:r>
            <a:r>
              <a:rPr lang="en-US" altLang="ja-JP" sz="2400" dirty="0"/>
              <a:t>/Rx reciprocity is not available at </a:t>
            </a:r>
            <a:r>
              <a:rPr lang="en-US" altLang="ja-JP" sz="2400" dirty="0" err="1"/>
              <a:t>gNB</a:t>
            </a:r>
            <a:r>
              <a:rPr lang="en-US" altLang="ja-JP" sz="2400" dirty="0"/>
              <a:t> at least for multiple beams </a:t>
            </a:r>
            <a:r>
              <a:rPr lang="en-US" altLang="ja-JP" sz="2400" dirty="0" smtClean="0"/>
              <a:t>operation</a:t>
            </a:r>
            <a:endParaRPr lang="en-US" altLang="ja-JP" sz="2000" dirty="0"/>
          </a:p>
          <a:p>
            <a:pPr lvl="1"/>
            <a:endParaRPr lang="en-US" altLang="ja-JP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39552" y="6021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64702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4320480"/>
          </a:xfrm>
        </p:spPr>
        <p:txBody>
          <a:bodyPr>
            <a:noAutofit/>
          </a:bodyPr>
          <a:lstStyle/>
          <a:p>
            <a:pPr lvl="0"/>
            <a:r>
              <a:rPr lang="en-US" altLang="ja-JP" sz="2400" dirty="0">
                <a:solidFill>
                  <a:srgbClr val="0070C0"/>
                </a:solidFill>
              </a:rPr>
              <a:t>Regardless of whether </a:t>
            </a:r>
            <a:r>
              <a:rPr lang="en-US" altLang="ja-JP" sz="2400" dirty="0" err="1">
                <a:solidFill>
                  <a:srgbClr val="0070C0"/>
                </a:solidFill>
              </a:rPr>
              <a:t>Tx</a:t>
            </a:r>
            <a:r>
              <a:rPr lang="en-US" altLang="ja-JP" sz="2400" dirty="0">
                <a:solidFill>
                  <a:srgbClr val="0070C0"/>
                </a:solidFill>
              </a:rPr>
              <a:t>/Rx reciprocity is available or not at </a:t>
            </a:r>
            <a:r>
              <a:rPr lang="en-US" altLang="ja-JP" sz="2400" dirty="0" err="1">
                <a:solidFill>
                  <a:srgbClr val="0070C0"/>
                </a:solidFill>
              </a:rPr>
              <a:t>gNB</a:t>
            </a:r>
            <a:r>
              <a:rPr lang="en-US" altLang="ja-JP" sz="2400" dirty="0">
                <a:solidFill>
                  <a:srgbClr val="0070C0"/>
                </a:solidFill>
              </a:rPr>
              <a:t> at least for multiple beams operation</a:t>
            </a:r>
            <a:r>
              <a:rPr lang="en-US" altLang="ja-JP" sz="2400" dirty="0"/>
              <a:t>,</a:t>
            </a:r>
            <a:endParaRPr lang="ja-JP" altLang="ja-JP" sz="1800" dirty="0"/>
          </a:p>
          <a:p>
            <a:pPr lvl="1"/>
            <a:r>
              <a:rPr lang="en-US" altLang="ja-JP" sz="2000" dirty="0">
                <a:solidFill>
                  <a:srgbClr val="FF0000"/>
                </a:solidFill>
              </a:rPr>
              <a:t>At </a:t>
            </a:r>
            <a:r>
              <a:rPr lang="en-US" altLang="ja-JP" sz="2000" dirty="0" err="1">
                <a:solidFill>
                  <a:srgbClr val="FF0000"/>
                </a:solidFill>
              </a:rPr>
              <a:t>gNB</a:t>
            </a:r>
            <a:r>
              <a:rPr lang="en-US" altLang="ja-JP" sz="2000" dirty="0">
                <a:solidFill>
                  <a:srgbClr val="FF0000"/>
                </a:solidFill>
              </a:rPr>
              <a:t>, the DL </a:t>
            </a:r>
            <a:r>
              <a:rPr lang="en-US" altLang="ja-JP" sz="2000" dirty="0" err="1">
                <a:solidFill>
                  <a:srgbClr val="FF0000"/>
                </a:solidFill>
              </a:rPr>
              <a:t>Tx</a:t>
            </a:r>
            <a:r>
              <a:rPr lang="en-US" altLang="ja-JP" sz="2000" dirty="0">
                <a:solidFill>
                  <a:srgbClr val="FF0000"/>
                </a:solidFill>
              </a:rPr>
              <a:t> beam for the UE can be obtained based on the detected RACH preamble and would be also applied to Message </a:t>
            </a:r>
            <a:r>
              <a:rPr lang="en-US" altLang="ja-JP" sz="2000" dirty="0" smtClean="0">
                <a:solidFill>
                  <a:srgbClr val="FF0000"/>
                </a:solidFill>
              </a:rPr>
              <a:t>2</a:t>
            </a:r>
          </a:p>
          <a:p>
            <a:pPr lvl="2"/>
            <a:r>
              <a:rPr lang="en-US" altLang="ja-JP" sz="1800" dirty="0">
                <a:solidFill>
                  <a:srgbClr val="FF0000"/>
                </a:solidFill>
              </a:rPr>
              <a:t>UL grant in message 2 may indicate the transmission timing of message 3</a:t>
            </a:r>
          </a:p>
          <a:p>
            <a:pPr lvl="1"/>
            <a:endParaRPr lang="en-US" altLang="ja-JP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893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</TotalTime>
  <Words>406</Words>
  <Application>Microsoft Office PowerPoint</Application>
  <PresentationFormat>画面に合わせる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Remaining Issues on RACH Procedures</vt:lpstr>
      <vt:lpstr>Agreement at RAN1#86bis</vt:lpstr>
      <vt:lpstr>Agreement at RAN1#86bis</vt:lpstr>
      <vt:lpstr>Observation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85</cp:revision>
  <dcterms:created xsi:type="dcterms:W3CDTF">2016-04-11T23:33:51Z</dcterms:created>
  <dcterms:modified xsi:type="dcterms:W3CDTF">2016-11-16T22:25:17Z</dcterms:modified>
</cp:coreProperties>
</file>