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7" r:id="rId3"/>
    <p:sldId id="268" r:id="rId4"/>
    <p:sldId id="266" r:id="rId5"/>
    <p:sldId id="265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40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– </a:t>
            </a:r>
            <a:r>
              <a:rPr lang="en-US" sz="4400" dirty="0"/>
              <a:t>WF </a:t>
            </a:r>
            <a:r>
              <a:rPr lang="en-US" sz="4400" dirty="0" smtClean="0"/>
              <a:t>on PRG </a:t>
            </a:r>
            <a:r>
              <a:rPr lang="en-US" sz="4400" dirty="0"/>
              <a:t>size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Qualcomm, </a:t>
            </a:r>
            <a:r>
              <a:rPr lang="en-US" altLang="ko-KR" sz="2400" dirty="0" smtClean="0"/>
              <a:t>Intel, Ericsson, Interdigital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710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/>
              <a:t>R1-</a:t>
            </a:r>
            <a:r>
              <a:rPr lang="en-US" sz="2400" dirty="0"/>
              <a:t>1613413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7.1.3.1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Background – Previous Agreement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 RAN #86bis, an agreement was made [1] to study the PRG size for NR</a:t>
            </a:r>
          </a:p>
          <a:p>
            <a:r>
              <a:rPr lang="en-US" sz="2800" b="1" u="sng" dirty="0" smtClean="0"/>
              <a:t>Agreements</a:t>
            </a:r>
            <a:r>
              <a:rPr lang="en-US" sz="2800" b="1" u="sng" dirty="0"/>
              <a:t>:</a:t>
            </a:r>
            <a:endParaRPr lang="en-US" sz="2800" dirty="0"/>
          </a:p>
          <a:p>
            <a:pPr lvl="1"/>
            <a:r>
              <a:rPr lang="en-US" altLang="ko-KR" sz="2400" dirty="0"/>
              <a:t>For both UL and DL</a:t>
            </a:r>
            <a:r>
              <a:rPr lang="en-US" sz="2400" dirty="0" smtClean="0"/>
              <a:t>, </a:t>
            </a:r>
            <a:r>
              <a:rPr lang="en-US" sz="2400" dirty="0"/>
              <a:t>study PRB bundling with configurable PRG sizes, at least including following aspects</a:t>
            </a:r>
          </a:p>
          <a:p>
            <a:pPr lvl="2"/>
            <a:r>
              <a:rPr lang="en-US" dirty="0"/>
              <a:t>The size of PRG may or may not be fixed</a:t>
            </a:r>
          </a:p>
          <a:p>
            <a:pPr lvl="2"/>
            <a:r>
              <a:rPr lang="en-US" dirty="0"/>
              <a:t>The size of PRG may or may not be system bandwidth dependent </a:t>
            </a:r>
          </a:p>
          <a:p>
            <a:pPr lvl="2"/>
            <a:r>
              <a:rPr lang="en-US" dirty="0"/>
              <a:t>PRG may consist of all scheduled PRBs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80" y="13828"/>
            <a:ext cx="8229600" cy="576064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  - PRG size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280" y="836712"/>
            <a:ext cx="8793199" cy="5832648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400" dirty="0" smtClean="0"/>
              <a:t>PRB Bundling can improve the DMRS-based channel estimation (CE) due to larger processing gain and less edge-effect degradations [2], [3], [4]</a:t>
            </a:r>
          </a:p>
          <a:p>
            <a:pPr lvl="1" algn="just"/>
            <a:r>
              <a:rPr lang="en-GB" sz="2000" dirty="0" smtClean="0"/>
              <a:t>The notion of a precoding </a:t>
            </a:r>
            <a:r>
              <a:rPr lang="en-GB" sz="2000" dirty="0"/>
              <a:t>resource block group (PRG</a:t>
            </a:r>
            <a:r>
              <a:rPr lang="en-GB" sz="2000" dirty="0" smtClean="0"/>
              <a:t>) can be used to indicate that there are no phase discontinuities in the effective channel over the PRBs that belong in the PRG</a:t>
            </a:r>
            <a:endParaRPr lang="en-US" sz="2000" dirty="0" smtClean="0"/>
          </a:p>
          <a:p>
            <a:pPr algn="just"/>
            <a:r>
              <a:rPr lang="en-US" sz="2400" dirty="0"/>
              <a:t>A flexible PRG </a:t>
            </a:r>
            <a:r>
              <a:rPr lang="en-US" sz="2400" dirty="0" smtClean="0"/>
              <a:t>could </a:t>
            </a:r>
            <a:r>
              <a:rPr lang="en-US" sz="2400" smtClean="0"/>
              <a:t>address a variety </a:t>
            </a:r>
            <a:r>
              <a:rPr lang="en-US" sz="2400" dirty="0"/>
              <a:t>of </a:t>
            </a:r>
            <a:r>
              <a:rPr lang="en-US" sz="2400" dirty="0" smtClean="0"/>
              <a:t>scenarios for NR</a:t>
            </a:r>
            <a:endParaRPr lang="en-US" sz="2400" dirty="0"/>
          </a:p>
          <a:p>
            <a:pPr algn="just"/>
            <a:r>
              <a:rPr lang="en-US" sz="2400" dirty="0"/>
              <a:t>Diminishing returns are expected as PRG grows [2], [4]</a:t>
            </a:r>
          </a:p>
          <a:p>
            <a:pPr lvl="1" algn="just"/>
            <a:r>
              <a:rPr lang="en-US" sz="2000" dirty="0"/>
              <a:t>Supporting any PRG size would lead to unnecessary complexity for the receivers, and some restrictions are </a:t>
            </a:r>
            <a:r>
              <a:rPr lang="en-US" sz="2000" dirty="0" smtClean="0"/>
              <a:t>needed to be agreed</a:t>
            </a:r>
            <a:endParaRPr lang="en-US" sz="2000" dirty="0"/>
          </a:p>
          <a:p>
            <a:pPr algn="just"/>
            <a:r>
              <a:rPr lang="en-US" sz="2400" dirty="0"/>
              <a:t>A</a:t>
            </a:r>
            <a:r>
              <a:rPr lang="en-US" sz="2400" dirty="0" smtClean="0"/>
              <a:t> </a:t>
            </a:r>
            <a:r>
              <a:rPr lang="en-US" sz="2400" dirty="0"/>
              <a:t>PRG </a:t>
            </a:r>
            <a:r>
              <a:rPr lang="en-US" sz="2400" dirty="0" smtClean="0"/>
              <a:t>equal </a:t>
            </a:r>
            <a:r>
              <a:rPr lang="en-US" sz="2400" dirty="0"/>
              <a:t>to the resource block group (RBG) could be </a:t>
            </a:r>
            <a:r>
              <a:rPr lang="en-US" sz="2400" dirty="0" smtClean="0"/>
              <a:t>useful </a:t>
            </a:r>
            <a:r>
              <a:rPr lang="en-US" sz="2400" dirty="0"/>
              <a:t>for </a:t>
            </a:r>
            <a:r>
              <a:rPr lang="en-US" sz="2400" dirty="0" smtClean="0"/>
              <a:t>frequency </a:t>
            </a:r>
            <a:r>
              <a:rPr lang="en-US" sz="2400" dirty="0"/>
              <a:t>selective </a:t>
            </a:r>
            <a:r>
              <a:rPr lang="en-US" sz="2400" dirty="0" smtClean="0"/>
              <a:t>codebook-based precoding cases</a:t>
            </a:r>
            <a:endParaRPr lang="en-US" sz="2400" dirty="0"/>
          </a:p>
          <a:p>
            <a:pPr algn="just"/>
            <a:r>
              <a:rPr lang="en-US" sz="2400" dirty="0" smtClean="0"/>
              <a:t>A PRG </a:t>
            </a:r>
            <a:r>
              <a:rPr lang="en-US" sz="2400" dirty="0"/>
              <a:t>equal to </a:t>
            </a:r>
            <a:r>
              <a:rPr lang="en-US" sz="2400" dirty="0" smtClean="0"/>
              <a:t>the contiguous </a:t>
            </a:r>
            <a:r>
              <a:rPr lang="en-US" sz="2400" dirty="0"/>
              <a:t>scheduled PRBs </a:t>
            </a:r>
            <a:r>
              <a:rPr lang="en-US" sz="2400" dirty="0" smtClean="0"/>
              <a:t>enables </a:t>
            </a:r>
            <a:r>
              <a:rPr lang="en-US" sz="2400" dirty="0"/>
              <a:t>wideband channel estimation </a:t>
            </a:r>
            <a:r>
              <a:rPr lang="en-US" sz="2400" dirty="0" smtClean="0"/>
              <a:t>algorithms [</a:t>
            </a:r>
            <a:r>
              <a:rPr lang="en-US" sz="2400" dirty="0"/>
              <a:t>2</a:t>
            </a:r>
            <a:r>
              <a:rPr lang="en-US" sz="2400" dirty="0" smtClean="0"/>
              <a:t>]</a:t>
            </a:r>
            <a:endParaRPr lang="en-US" sz="2400" dirty="0"/>
          </a:p>
          <a:p>
            <a:pPr lvl="1" algn="just"/>
            <a:r>
              <a:rPr lang="en-US" sz="2000" dirty="0" smtClean="0"/>
              <a:t>Addresses </a:t>
            </a:r>
            <a:r>
              <a:rPr lang="en-US" sz="2000" dirty="0"/>
              <a:t>the case of wideband, e.g., analog beamforming, some forms of reciprocity-based </a:t>
            </a:r>
            <a:r>
              <a:rPr lang="en-US" sz="2000" dirty="0" smtClean="0"/>
              <a:t>precoding, </a:t>
            </a:r>
            <a:r>
              <a:rPr lang="en-US" sz="2000" dirty="0"/>
              <a:t>or continuous </a:t>
            </a:r>
            <a:r>
              <a:rPr lang="en-US" sz="2000" dirty="0" smtClean="0"/>
              <a:t>precoding </a:t>
            </a:r>
            <a:endParaRPr lang="en-US" sz="2000" dirty="0"/>
          </a:p>
          <a:p>
            <a:pPr lvl="1" algn="just"/>
            <a:endParaRPr lang="en-US" sz="2400" dirty="0"/>
          </a:p>
          <a:p>
            <a:pPr algn="just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34982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4281" y="1600200"/>
            <a:ext cx="8786843" cy="4525963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800" dirty="0" smtClean="0"/>
              <a:t>For DL, a PRB </a:t>
            </a:r>
            <a:r>
              <a:rPr lang="en-US" altLang="ko-KR" sz="2800" dirty="0"/>
              <a:t>bundling with </a:t>
            </a:r>
            <a:r>
              <a:rPr lang="en-US" altLang="ko-KR" sz="2800" dirty="0" smtClean="0"/>
              <a:t>a configurable PRG size equal to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/>
              <a:t>a</a:t>
            </a:r>
            <a:r>
              <a:rPr lang="en-US" altLang="ko-KR" sz="2400" dirty="0" smtClean="0"/>
              <a:t>ll the </a:t>
            </a:r>
            <a:r>
              <a:rPr lang="en-US" sz="2400" dirty="0" smtClean="0"/>
              <a:t>contiguous</a:t>
            </a:r>
            <a:r>
              <a:rPr lang="en-US" altLang="ko-KR" sz="2400" dirty="0" smtClean="0"/>
              <a:t> scheduled PRBs, or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 specified </a:t>
            </a:r>
            <a:r>
              <a:rPr lang="en-US" altLang="ko-KR" sz="2000" dirty="0"/>
              <a:t>fixed</a:t>
            </a:r>
            <a:r>
              <a:rPr lang="en-US" altLang="ko-KR" sz="2400" dirty="0" smtClean="0">
                <a:solidFill>
                  <a:srgbClr val="0070C0"/>
                </a:solidFill>
              </a:rPr>
              <a:t> </a:t>
            </a:r>
            <a:r>
              <a:rPr lang="en-US" altLang="ko-KR" sz="2400" dirty="0" smtClean="0"/>
              <a:t>value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Specified </a:t>
            </a:r>
            <a:r>
              <a:rPr lang="en-US" altLang="ko-KR" sz="2000" dirty="0"/>
              <a:t>fixed</a:t>
            </a:r>
            <a:r>
              <a:rPr lang="en-US" altLang="ko-KR" sz="2000" dirty="0" smtClean="0">
                <a:solidFill>
                  <a:srgbClr val="00B050"/>
                </a:solidFill>
              </a:rPr>
              <a:t> </a:t>
            </a:r>
            <a:r>
              <a:rPr lang="en-US" altLang="ko-KR" sz="2000" dirty="0" smtClean="0"/>
              <a:t>value may be system BW dependent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 smtClean="0"/>
              <a:t>FFS</a:t>
            </a:r>
            <a:r>
              <a:rPr lang="en-US" altLang="ko-KR" sz="2000" dirty="0"/>
              <a:t>: </a:t>
            </a:r>
            <a:r>
              <a:rPr lang="en-US" altLang="ko-KR" sz="2000" dirty="0" smtClean="0"/>
              <a:t>Supported </a:t>
            </a:r>
            <a:r>
              <a:rPr lang="en-US" altLang="ko-KR" sz="2000" dirty="0"/>
              <a:t>values and link </a:t>
            </a:r>
            <a:r>
              <a:rPr lang="en-US" altLang="ko-KR" sz="2000" dirty="0" smtClean="0"/>
              <a:t>to resource allocation granularity (e.g. RBG)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ko-KR" sz="2400" dirty="0" smtClean="0"/>
              <a:t>should </a:t>
            </a:r>
            <a:r>
              <a:rPr lang="en-US" altLang="ko-KR" sz="2400" dirty="0"/>
              <a:t>be </a:t>
            </a:r>
            <a:r>
              <a:rPr lang="en-US" altLang="ko-KR" sz="2400" dirty="0" smtClean="0"/>
              <a:t>supported</a:t>
            </a:r>
            <a:r>
              <a:rPr lang="en-US" altLang="ko-KR" sz="2400" dirty="0"/>
              <a:t>.</a:t>
            </a: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232195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References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4281" y="1600200"/>
            <a:ext cx="8786843" cy="4525963"/>
          </a:xfrm>
        </p:spPr>
        <p:txBody>
          <a:bodyPr/>
          <a:lstStyle/>
          <a:p>
            <a:pPr lvl="1">
              <a:buNone/>
            </a:pPr>
            <a:r>
              <a:rPr lang="en-US" sz="2000" dirty="0" smtClean="0"/>
              <a:t>[1] </a:t>
            </a:r>
            <a:r>
              <a:rPr lang="en-GB" sz="2000" dirty="0"/>
              <a:t>R1-1611037</a:t>
            </a:r>
            <a:r>
              <a:rPr lang="en-US" sz="2000" dirty="0" smtClean="0"/>
              <a:t> </a:t>
            </a:r>
            <a:r>
              <a:rPr lang="en-US" sz="2000" dirty="0"/>
              <a:t>“WF on phase continuity of DL/UL </a:t>
            </a:r>
            <a:r>
              <a:rPr lang="en-US" sz="2000" dirty="0" smtClean="0"/>
              <a:t>precoding”, </a:t>
            </a:r>
            <a:r>
              <a:rPr lang="en-US" sz="2000" i="1" dirty="0" smtClean="0"/>
              <a:t>Qualcomm, Huawei, </a:t>
            </a:r>
            <a:r>
              <a:rPr lang="en-US" sz="2000" i="1" dirty="0" err="1" smtClean="0"/>
              <a:t>HiSilicon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Xinwei</a:t>
            </a:r>
            <a:r>
              <a:rPr lang="en-US" sz="2000" i="1" dirty="0" smtClean="0"/>
              <a:t>, Ericsson, ZTE, ZTE Microelectronics</a:t>
            </a:r>
            <a:r>
              <a:rPr lang="en-US" sz="2000" dirty="0" smtClean="0"/>
              <a:t>, </a:t>
            </a:r>
            <a:r>
              <a:rPr lang="en-US" sz="2000" i="1" dirty="0" smtClean="0"/>
              <a:t>Intel</a:t>
            </a:r>
            <a:r>
              <a:rPr lang="en-US" sz="2000" dirty="0" smtClean="0"/>
              <a:t>, </a:t>
            </a:r>
            <a:r>
              <a:rPr lang="en-GB" sz="2000" dirty="0"/>
              <a:t>3GPP TSG RAN WG1 Meeting #</a:t>
            </a:r>
            <a:r>
              <a:rPr lang="en-GB" sz="2000" dirty="0" smtClean="0"/>
              <a:t>86bis, </a:t>
            </a:r>
            <a:r>
              <a:rPr lang="en-US" sz="2000" dirty="0" smtClean="0"/>
              <a:t>Lisbon, Portugal</a:t>
            </a:r>
          </a:p>
          <a:p>
            <a:pPr lvl="1">
              <a:buNone/>
            </a:pPr>
            <a:r>
              <a:rPr lang="en-US" sz="2000" dirty="0"/>
              <a:t>[2] R1-1612336 </a:t>
            </a:r>
            <a:r>
              <a:rPr lang="en-US" sz="2000" dirty="0" smtClean="0"/>
              <a:t>“</a:t>
            </a:r>
            <a:r>
              <a:rPr lang="en-US" sz="2000" dirty="0"/>
              <a:t>Discussion on phase continuity and PRB bundling</a:t>
            </a:r>
            <a:r>
              <a:rPr lang="en-US" sz="2000" dirty="0" smtClean="0"/>
              <a:t>”, </a:t>
            </a:r>
            <a:r>
              <a:rPr lang="en-GB" sz="2000" dirty="0" smtClean="0"/>
              <a:t>Qualcomm, </a:t>
            </a:r>
            <a:r>
              <a:rPr lang="en-US" sz="2000" dirty="0"/>
              <a:t>3GPP TSG-RAN WG1 #87, </a:t>
            </a:r>
            <a:r>
              <a:rPr lang="en-GB" sz="2000" dirty="0"/>
              <a:t>Reno, </a:t>
            </a:r>
            <a:r>
              <a:rPr lang="en-GB" sz="2000" dirty="0" smtClean="0"/>
              <a:t>USA</a:t>
            </a:r>
            <a:endParaRPr lang="en-US" sz="2000" dirty="0"/>
          </a:p>
          <a:p>
            <a:pPr lvl="1">
              <a:buNone/>
            </a:pPr>
            <a:r>
              <a:rPr lang="en-US" sz="2000" dirty="0" smtClean="0"/>
              <a:t>[3] </a:t>
            </a:r>
            <a:r>
              <a:rPr lang="en-US" sz="2000" dirty="0"/>
              <a:t>R1-1612336 “</a:t>
            </a:r>
            <a:r>
              <a:rPr lang="en-GB" sz="2000" dirty="0"/>
              <a:t>On PRB bundling for NR</a:t>
            </a:r>
            <a:r>
              <a:rPr lang="en-US" sz="2000" dirty="0" smtClean="0"/>
              <a:t>”, </a:t>
            </a:r>
            <a:r>
              <a:rPr lang="en-GB" sz="2000" dirty="0" smtClean="0"/>
              <a:t>Ericsson, </a:t>
            </a:r>
            <a:r>
              <a:rPr lang="en-US" sz="2000" dirty="0"/>
              <a:t>3GPP TSG-RAN WG1 #</a:t>
            </a:r>
            <a:r>
              <a:rPr lang="en-US" sz="2000" dirty="0" smtClean="0"/>
              <a:t>87, </a:t>
            </a:r>
            <a:r>
              <a:rPr lang="en-GB" sz="2000" dirty="0" smtClean="0"/>
              <a:t>Reno, USA</a:t>
            </a:r>
          </a:p>
          <a:p>
            <a:pPr lvl="1">
              <a:buNone/>
            </a:pPr>
            <a:r>
              <a:rPr lang="en-US" sz="2000" dirty="0" smtClean="0"/>
              <a:t>[4] </a:t>
            </a:r>
            <a:r>
              <a:rPr lang="en-US" sz="2000" dirty="0"/>
              <a:t>R1-1611975 “Study on PRB bundling for NR”, </a:t>
            </a:r>
            <a:r>
              <a:rPr lang="en-GB" sz="2000" dirty="0" smtClean="0"/>
              <a:t>Intel, </a:t>
            </a:r>
            <a:r>
              <a:rPr lang="en-US" sz="2000" dirty="0"/>
              <a:t>3GPP TSG-RAN WG1 #87, </a:t>
            </a:r>
            <a:r>
              <a:rPr lang="en-GB" sz="2000" dirty="0"/>
              <a:t>Reno, USA</a:t>
            </a:r>
            <a:endParaRPr lang="en-US" sz="2000" dirty="0"/>
          </a:p>
          <a:p>
            <a:pPr lvl="1"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</TotalTime>
  <Words>438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Office Theme</vt:lpstr>
      <vt:lpstr>PowerPoint Presentation</vt:lpstr>
      <vt:lpstr>Background – Previous Agreement</vt:lpstr>
      <vt:lpstr>Background  - PRG size</vt:lpstr>
      <vt:lpstr>Proposal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Manolakos, Alexandros</cp:lastModifiedBy>
  <cp:revision>75</cp:revision>
  <dcterms:created xsi:type="dcterms:W3CDTF">2016-11-08T17:24:44Z</dcterms:created>
  <dcterms:modified xsi:type="dcterms:W3CDTF">2016-11-17T20:55:57Z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406375690</vt:i4>
  </property>
  <property fmtid="{D5CDD505-2E9C-101B-9397-08002B2CF9AE}" pid="3" name="_NewReviewCycle">
    <vt:lpwstr/>
  </property>
  <property fmtid="{D5CDD505-2E9C-101B-9397-08002B2CF9AE}" pid="4" name="_EmailSubject">
    <vt:lpwstr>WF on PRG size</vt:lpwstr>
  </property>
  <property fmtid="{D5CDD505-2E9C-101B-9397-08002B2CF9AE}" pid="5" name="_AuthorEmail">
    <vt:lpwstr>pgaal@qti.qualcomm.com</vt:lpwstr>
  </property>
  <property fmtid="{D5CDD505-2E9C-101B-9397-08002B2CF9AE}" pid="6" name="_AuthorEmailDisplayName">
    <vt:lpwstr>Gaal, Peter</vt:lpwstr>
  </property>
  <property fmtid="{D5CDD505-2E9C-101B-9397-08002B2CF9AE}" pid="7" name="_PreviousAdHocReviewCycleID">
    <vt:i4>-1122823317</vt:i4>
  </property>
</Properties>
</file>