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7" r:id="rId5"/>
    <p:sldId id="268" r:id="rId6"/>
    <p:sldId id="262" r:id="rId7"/>
    <p:sldId id="269" r:id="rId8"/>
    <p:sldId id="259" r:id="rId9"/>
    <p:sldId id="261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>
        <p:scale>
          <a:sx n="75" d="100"/>
          <a:sy n="75" d="100"/>
        </p:scale>
        <p:origin x="1662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/>
          <a:lstStyle/>
          <a:p>
            <a:pPr eaLnBrk="1" hangingPunct="1"/>
            <a:r>
              <a:rPr lang="en-US" altLang="zh-CN" dirty="0"/>
              <a:t>Summary of offline discussion on remaining issues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R1-1613359</a:t>
            </a:r>
            <a:endParaRPr lang="en-US" altLang="en-US" b="1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#87</a:t>
            </a:r>
          </a:p>
          <a:p>
            <a:r>
              <a:rPr lang="en-GB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Reno, USA 14th - 18th November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6.2.7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List of Remaining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Timing of TTI bunding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Number of </a:t>
            </a:r>
            <a:r>
              <a:rPr lang="en-US" altLang="zh-CN" dirty="0"/>
              <a:t>available </a:t>
            </a:r>
            <a:r>
              <a:rPr lang="en-US" altLang="zh-CN" dirty="0"/>
              <a:t>symbols for PUSCH in </a:t>
            </a:r>
            <a:r>
              <a:rPr lang="en-US" altLang="zh-CN" dirty="0" err="1"/>
              <a:t>UpPTS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TBS scaling factor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Power control timing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DMRS design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Remaining issues for UL grant timing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HARQ process number</a:t>
            </a:r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8410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795" y="-189841"/>
            <a:ext cx="8229600" cy="1143000"/>
          </a:xfrm>
        </p:spPr>
        <p:txBody>
          <a:bodyPr/>
          <a:lstStyle/>
          <a:p>
            <a:r>
              <a:rPr lang="en-US" altLang="zh-CN" dirty="0"/>
              <a:t>1. Timing of TTI bunding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476672"/>
            <a:ext cx="8507288" cy="5318051"/>
          </a:xfrm>
        </p:spPr>
        <p:txBody>
          <a:bodyPr/>
          <a:lstStyle/>
          <a:p>
            <a:endParaRPr lang="en-GB" altLang="zh-CN" sz="2000" dirty="0"/>
          </a:p>
          <a:p>
            <a:r>
              <a:rPr lang="en-US" altLang="zh-CN" sz="2000" dirty="0"/>
              <a:t>Support both adaptive and non-adaptive HARQ for TTI bundling considering PUSCH in </a:t>
            </a:r>
            <a:r>
              <a:rPr lang="en-US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Specify the PHICH timing for TTI bundling as follows </a:t>
            </a:r>
            <a:endParaRPr lang="en-US" altLang="zh-CN" sz="1800" dirty="0"/>
          </a:p>
          <a:p>
            <a:pPr lvl="1"/>
            <a:r>
              <a:rPr lang="en-GB" altLang="zh-CN" sz="1800" dirty="0"/>
              <a:t>For scheduled PUSCH transmissions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n, which corresponds to the last TTI in the bundle, a UE shall determine the corresponding PHICH resource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dirty="0" err="1"/>
              <a:t>n+k_phich</a:t>
            </a:r>
            <a:r>
              <a:rPr lang="en-GB" altLang="zh-CN" sz="1800" dirty="0"/>
              <a:t>, </a:t>
            </a:r>
            <a:r>
              <a:rPr lang="en-US" altLang="zh-CN" sz="1800" dirty="0"/>
              <a:t>with k</a:t>
            </a:r>
            <a:r>
              <a:rPr lang="en-GB" altLang="zh-CN" sz="1800" dirty="0"/>
              <a:t>_</a:t>
            </a:r>
            <a:r>
              <a:rPr lang="en-GB" altLang="zh-CN" sz="1800" dirty="0" err="1"/>
              <a:t>phich</a:t>
            </a:r>
            <a:r>
              <a:rPr lang="en-US" altLang="zh-CN" sz="1800" dirty="0"/>
              <a:t> in the following table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/>
          </a:p>
          <a:p>
            <a:pPr lvl="1"/>
            <a:r>
              <a:rPr lang="en-GB" altLang="zh-CN" sz="1800" dirty="0"/>
              <a:t>T</a:t>
            </a:r>
            <a:r>
              <a:rPr lang="en-US" altLang="zh-CN" sz="1800" dirty="0"/>
              <a:t>he UE shall upon detection of </a:t>
            </a:r>
            <a:r>
              <a:rPr lang="en-GB" altLang="zh-CN" sz="1800" dirty="0"/>
              <a:t>a PHICH transmission intended for the UE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i="1" dirty="0"/>
              <a:t>n-l</a:t>
            </a:r>
            <a:r>
              <a:rPr lang="en-GB" altLang="zh-CN" sz="1800" dirty="0"/>
              <a:t>, </a:t>
            </a:r>
            <a:r>
              <a:rPr lang="en-US" altLang="zh-CN" sz="1800" dirty="0"/>
              <a:t>adjust the corresponding first PUSCH transmission in the bundle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</a:t>
            </a:r>
            <a:r>
              <a:rPr lang="en-US" altLang="zh-CN" sz="1800" i="1" dirty="0" err="1"/>
              <a:t>n+k</a:t>
            </a:r>
            <a:r>
              <a:rPr lang="en-US" altLang="zh-CN" sz="1800" i="1" dirty="0"/>
              <a:t>, </a:t>
            </a:r>
            <a:r>
              <a:rPr lang="en-US" altLang="zh-CN" sz="1800" dirty="0"/>
              <a:t>with l in the following table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r>
              <a:rPr lang="en-GB" altLang="zh-CN" sz="2000" dirty="0"/>
              <a:t>The number of HARQ processes for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bundling operation under TDD configuration 2 and 3 is two.</a:t>
            </a:r>
            <a:endParaRPr lang="en-US" altLang="zh-CN" sz="20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333229"/>
              </p:ext>
            </p:extLst>
          </p:nvPr>
        </p:nvGraphicFramePr>
        <p:xfrm>
          <a:off x="698980" y="2708920"/>
          <a:ext cx="7818041" cy="10668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10731">
                  <a:extLst>
                    <a:ext uri="{9D8B030D-6E8A-4147-A177-3AD203B41FA5}">
                      <a16:colId xmlns:a16="http://schemas.microsoft.com/office/drawing/2014/main" val="3247448767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717227545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3213185640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198193476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314984657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999955613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4252556768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799224765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826441759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3557206816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43948967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40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</a:t>
                      </a:r>
                      <a:r>
                        <a:rPr lang="en-GB" sz="140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number </a:t>
                      </a:r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1001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981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636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41527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531130"/>
              </p:ext>
            </p:extLst>
          </p:nvPr>
        </p:nvGraphicFramePr>
        <p:xfrm>
          <a:off x="719574" y="4666963"/>
          <a:ext cx="7704851" cy="1127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00441">
                  <a:extLst>
                    <a:ext uri="{9D8B030D-6E8A-4147-A177-3AD203B41FA5}">
                      <a16:colId xmlns:a16="http://schemas.microsoft.com/office/drawing/2014/main" val="3209955241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3713958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71690889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45092918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79115862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475516652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185429385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789115720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6749482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89750886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66853199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</a:t>
                      </a: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number </a:t>
                      </a:r>
                      <a:r>
                        <a:rPr lang="en-GB" sz="1200" b="1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554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160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313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GB" altLang="zh-CN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63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222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2. Number of available symbols for PUSCH in </a:t>
            </a:r>
            <a:r>
              <a:rPr lang="en-US" altLang="zh-CN" sz="4000" dirty="0" err="1"/>
              <a:t>UpPTS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For NCP, the number of symbols for PUSCH (including symbols for both data and DMRS)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can be 3,4,5,6;</a:t>
            </a:r>
          </a:p>
          <a:p>
            <a:r>
              <a:rPr lang="en-US" altLang="zh-CN" sz="2000" dirty="0"/>
              <a:t>For ECP, the number  of symbols for PUSCH </a:t>
            </a:r>
            <a:r>
              <a:rPr lang="en-US" altLang="zh-CN" sz="2000" dirty="0"/>
              <a:t>(including symbols for both data and DMRS)</a:t>
            </a:r>
            <a:r>
              <a:rPr lang="en-US" altLang="zh-CN" sz="2000" dirty="0"/>
              <a:t>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can be 2,3,4,5;</a:t>
            </a:r>
          </a:p>
          <a:p>
            <a:r>
              <a:rPr lang="en-US" altLang="zh-CN" sz="2000" dirty="0"/>
              <a:t>The number of symbols that are configured for SRS transmission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is signaled to UE supporting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by RRC </a:t>
            </a:r>
            <a:r>
              <a:rPr lang="en-US" altLang="zh-CN" sz="2000" dirty="0" err="1"/>
              <a:t>signalling</a:t>
            </a:r>
            <a:r>
              <a:rPr lang="en-US" altLang="zh-CN" sz="2000" dirty="0"/>
              <a:t>; </a:t>
            </a:r>
            <a:endParaRPr lang="zh-CN" altLang="en-US" sz="20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756808"/>
              </p:ext>
            </p:extLst>
          </p:nvPr>
        </p:nvGraphicFramePr>
        <p:xfrm>
          <a:off x="1670844" y="3740746"/>
          <a:ext cx="5802312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Visio" r:id="rId3" imgW="5797980" imgH="1284258" progId="Visio.Drawing.11">
                  <p:embed/>
                </p:oleObj>
              </mc:Choice>
              <mc:Fallback>
                <p:oleObj name="Visio" r:id="rId3" imgW="5797980" imgH="128425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0844" y="3740746"/>
                        <a:ext cx="5802312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172776"/>
              </p:ext>
            </p:extLst>
          </p:nvPr>
        </p:nvGraphicFramePr>
        <p:xfrm>
          <a:off x="1505992" y="5025033"/>
          <a:ext cx="5802312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Visio" r:id="rId5" imgW="5797980" imgH="1284258" progId="Visio.Drawing.11">
                  <p:embed/>
                </p:oleObj>
              </mc:Choice>
              <mc:Fallback>
                <p:oleObj name="Visio" r:id="rId5" imgW="5797980" imgH="1284258" progId="Visio.Drawing.11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5992" y="5025033"/>
                        <a:ext cx="5802312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95536" y="4285177"/>
            <a:ext cx="1362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Special </a:t>
            </a:r>
            <a:r>
              <a:rPr lang="en-US" altLang="zh-CN" sz="1200" dirty="0" err="1"/>
              <a:t>subframe</a:t>
            </a:r>
            <a:r>
              <a:rPr lang="en-US" altLang="zh-CN" sz="1200" dirty="0"/>
              <a:t> with NCP for both DL and UL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386061" y="5431402"/>
            <a:ext cx="1362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Special </a:t>
            </a:r>
            <a:r>
              <a:rPr lang="en-US" altLang="zh-CN" sz="1200" dirty="0" err="1"/>
              <a:t>subframe</a:t>
            </a:r>
            <a:r>
              <a:rPr lang="en-US" altLang="zh-CN" sz="1200" dirty="0"/>
              <a:t> with NCP for DL and ECP for UL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1851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altLang="zh-CN" dirty="0"/>
              <a:t>3. TBS scaling factor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178" y="1228604"/>
            <a:ext cx="8825644" cy="4525963"/>
          </a:xfrm>
        </p:spPr>
        <p:txBody>
          <a:bodyPr/>
          <a:lstStyle/>
          <a:p>
            <a:r>
              <a:rPr lang="en-US" altLang="zh-CN" sz="2400" dirty="0"/>
              <a:t>For TBS selection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, the PRB scaling factor are chosen based on the following table</a:t>
            </a:r>
          </a:p>
          <a:p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lvl="1"/>
            <a:endParaRPr lang="en-US" altLang="zh-CN" sz="2000" dirty="0"/>
          </a:p>
          <a:p>
            <a:pPr lvl="1"/>
            <a:r>
              <a:rPr lang="en-US" altLang="zh-CN" sz="2000" dirty="0"/>
              <a:t>Note that the 1 symbol for PUSCH data transmission case refers to the ECP UL with minimum number of symbols for PUSCH</a:t>
            </a:r>
            <a:endParaRPr lang="en-US" altLang="zh-CN" sz="1600" dirty="0"/>
          </a:p>
          <a:p>
            <a:endParaRPr lang="en-US" altLang="zh-CN" sz="2000" dirty="0"/>
          </a:p>
          <a:p>
            <a:endParaRPr lang="en-GB" altLang="zh-CN" sz="20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566670"/>
              </p:ext>
            </p:extLst>
          </p:nvPr>
        </p:nvGraphicFramePr>
        <p:xfrm>
          <a:off x="606389" y="2265573"/>
          <a:ext cx="7931222" cy="731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34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8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78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8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4138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/>
                        <a:t>Available SC-FDMA data symbols in PUSCH </a:t>
                      </a:r>
                      <a:endParaRPr lang="zh-CN" sz="1600" dirty="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/>
                        <a:t>1</a:t>
                      </a:r>
                      <a:endParaRPr lang="zh-CN" sz="1600" dirty="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/>
                        <a:t>2</a:t>
                      </a:r>
                      <a:endParaRPr lang="zh-CN" sz="160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/>
                        <a:t>3</a:t>
                      </a:r>
                      <a:endParaRPr lang="zh-CN" sz="160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/>
                        <a:t>4</a:t>
                      </a:r>
                      <a:endParaRPr lang="zh-CN" sz="160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/>
                        <a:t>5</a:t>
                      </a:r>
                      <a:endParaRPr lang="zh-CN" sz="160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/>
                        <a:t>6</a:t>
                      </a:r>
                      <a:endParaRPr lang="zh-CN" sz="160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37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/>
                        <a:t>Scaling factor </a:t>
                      </a:r>
                      <a:endParaRPr lang="zh-CN" sz="1600" dirty="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1/8</a:t>
                      </a:r>
                      <a:endParaRPr lang="zh-CN" sz="1600" dirty="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/>
                        <a:t>3/8</a:t>
                      </a:r>
                      <a:endParaRPr lang="zh-CN" sz="1600" dirty="0"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148395"/>
              </p:ext>
            </p:extLst>
          </p:nvPr>
        </p:nvGraphicFramePr>
        <p:xfrm>
          <a:off x="1866032" y="3956770"/>
          <a:ext cx="5802312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Visio" r:id="rId3" imgW="5797980" imgH="1284258" progId="Visio.Drawing.11">
                  <p:embed/>
                </p:oleObj>
              </mc:Choice>
              <mc:Fallback>
                <p:oleObj name="Visio" r:id="rId3" imgW="5797980" imgH="1284258" progId="Visio.Drawing.11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6032" y="3956770"/>
                        <a:ext cx="5802312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608941"/>
              </p:ext>
            </p:extLst>
          </p:nvPr>
        </p:nvGraphicFramePr>
        <p:xfrm>
          <a:off x="1701180" y="5241057"/>
          <a:ext cx="5802312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Visio" r:id="rId5" imgW="5797980" imgH="1284258" progId="Visio.Drawing.11">
                  <p:embed/>
                </p:oleObj>
              </mc:Choice>
              <mc:Fallback>
                <p:oleObj name="Visio" r:id="rId5" imgW="5797980" imgH="1284258" progId="Visio.Drawing.11">
                  <p:embed/>
                  <p:pic>
                    <p:nvPicPr>
                      <p:cNvPr id="6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1180" y="5241057"/>
                        <a:ext cx="5802312" cy="128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90724" y="4501201"/>
            <a:ext cx="1362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Special </a:t>
            </a:r>
            <a:r>
              <a:rPr lang="en-US" altLang="zh-CN" sz="1200" dirty="0" err="1"/>
              <a:t>subframe</a:t>
            </a:r>
            <a:r>
              <a:rPr lang="en-US" altLang="zh-CN" sz="1200" dirty="0"/>
              <a:t> with NCP for both DL and UL</a:t>
            </a:r>
            <a:endParaRPr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581249" y="5647426"/>
            <a:ext cx="1362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Special </a:t>
            </a:r>
            <a:r>
              <a:rPr lang="en-US" altLang="zh-CN" sz="1200" dirty="0" err="1"/>
              <a:t>subframe</a:t>
            </a:r>
            <a:r>
              <a:rPr lang="en-US" altLang="zh-CN" sz="1200" dirty="0"/>
              <a:t> with NCP for DL and ECP for UL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9166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Power control timing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The power control timing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for TDD configuration 0-6 follows the following Table</a:t>
            </a:r>
          </a:p>
          <a:p>
            <a:endParaRPr lang="zh-CN" alt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461871"/>
              </p:ext>
            </p:extLst>
          </p:nvPr>
        </p:nvGraphicFramePr>
        <p:xfrm>
          <a:off x="1187624" y="2708920"/>
          <a:ext cx="6124576" cy="3142615"/>
        </p:xfrm>
        <a:graphic>
          <a:graphicData uri="http://schemas.openxmlformats.org/drawingml/2006/table">
            <a:tbl>
              <a:tblPr/>
              <a:tblGrid>
                <a:gridCol w="1611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95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83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83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TDD UL/DL</a:t>
                      </a:r>
                      <a:br>
                        <a:rPr lang="en-GB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Configuration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subframe number </a:t>
                      </a:r>
                      <a:r>
                        <a:rPr lang="en-GB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2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83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6(LSB of UL index=0 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subframe 2/7</a:t>
                      </a: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6(LSB of UL index=1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subframe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2/7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366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5. DMRS design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/>
          <a:lstStyle/>
          <a:p>
            <a:r>
              <a:rPr lang="en-GB" altLang="zh-CN" sz="2400" dirty="0"/>
              <a:t>Confirm the following working assumption as agreement</a:t>
            </a:r>
          </a:p>
          <a:p>
            <a:pPr lvl="1"/>
            <a:r>
              <a:rPr lang="en-GB" altLang="zh-CN" sz="1800" dirty="0"/>
              <a:t>When DMRS for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is transmitted in the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, </a:t>
            </a:r>
            <a:r>
              <a:rPr lang="en-US" altLang="zh-CN" sz="1800" dirty="0"/>
              <a:t>DMRS is transmitted in the symbol index </a:t>
            </a:r>
            <a:r>
              <a:rPr lang="en-US" altLang="zh-CN" sz="1800" i="1" dirty="0"/>
              <a:t>l</a:t>
            </a:r>
            <a:r>
              <a:rPr lang="en-US" altLang="zh-CN" sz="1800" dirty="0"/>
              <a:t>=3 for normal CP, and the symbol index </a:t>
            </a:r>
            <a:r>
              <a:rPr lang="en-US" altLang="zh-CN" sz="1800" i="1" dirty="0"/>
              <a:t>l</a:t>
            </a:r>
            <a:r>
              <a:rPr lang="en-US" altLang="zh-CN" sz="1800" dirty="0"/>
              <a:t>=2 for extended CP.</a:t>
            </a:r>
          </a:p>
          <a:p>
            <a:r>
              <a:rPr lang="en-GB" altLang="zh-CN" sz="2400" dirty="0"/>
              <a:t>The UE can be configured by RRC not to transmit DMRS for PUSCH in </a:t>
            </a:r>
            <a:r>
              <a:rPr lang="en-GB" altLang="zh-CN" sz="2400" dirty="0" err="1"/>
              <a:t>UpPTS</a:t>
            </a:r>
            <a:r>
              <a:rPr lang="en-GB" altLang="zh-CN" sz="2400" dirty="0"/>
              <a:t> per carrier</a:t>
            </a:r>
          </a:p>
          <a:p>
            <a:pPr lvl="1"/>
            <a:r>
              <a:rPr lang="en-GB" altLang="zh-CN" sz="1800" dirty="0"/>
              <a:t>This configuration is a UE capability</a:t>
            </a:r>
          </a:p>
          <a:p>
            <a:pPr lvl="1"/>
            <a:r>
              <a:rPr lang="en-GB" altLang="zh-CN" sz="1800" dirty="0"/>
              <a:t>Note1: RAN1 assumes that the power and phase of the PA is not changed between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and PUSCH in the following UL </a:t>
            </a:r>
            <a:r>
              <a:rPr lang="en-GB" altLang="zh-CN" sz="1800" dirty="0" err="1"/>
              <a:t>subframe</a:t>
            </a:r>
            <a:endParaRPr lang="en-GB" altLang="zh-CN" sz="1800" dirty="0"/>
          </a:p>
          <a:p>
            <a:pPr lvl="1"/>
            <a:r>
              <a:rPr lang="en-GB" altLang="zh-CN" sz="1800" dirty="0"/>
              <a:t>Note2: RAN1 assumes for the above configurations that the UE is configured with Ks=1, is scheduled with the same PRBs in both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and the following UL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on all UL carriers, open loop component in the power control is the same in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and the following UL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, TPC command should not be updated between the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PUSCH and PUSCH in the following UL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, simultaneous PUSCH and PUCCH is not configured, the phase in the PA is kept in the case that there is an empty OFDM(s) between the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 and PUSCH in the following UL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, SRS is not transmitted in the PUSCH in </a:t>
            </a:r>
            <a:r>
              <a:rPr lang="en-GB" altLang="zh-CN" sz="1800" dirty="0" err="1"/>
              <a:t>UpPTS</a:t>
            </a:r>
            <a:r>
              <a:rPr lang="en-GB" altLang="zh-CN" sz="1800" dirty="0"/>
              <a:t>, UL extended CP is not configured 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293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36600"/>
            <a:ext cx="9155360" cy="1143000"/>
          </a:xfrm>
        </p:spPr>
        <p:txBody>
          <a:bodyPr/>
          <a:lstStyle/>
          <a:p>
            <a:r>
              <a:rPr lang="en-US" altLang="zh-CN" dirty="0"/>
              <a:t>6. Remaining issues for UL grant timing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US" altLang="zh-CN" sz="2000" dirty="0"/>
              <a:t>For TDD UL/DL configuration 0, confirm the following working assumption as an agreement, </a:t>
            </a:r>
            <a:r>
              <a:rPr lang="en-GB" altLang="zh-CN" sz="2000" dirty="0"/>
              <a:t>and this working assumption is also applied to DCI format 4</a:t>
            </a:r>
          </a:p>
          <a:p>
            <a:pPr lvl="1"/>
            <a:r>
              <a:rPr lang="en-GB" altLang="zh-CN" sz="1600" dirty="0"/>
              <a:t>Support the following for timing from UL grant to PUSCH</a:t>
            </a:r>
            <a:endParaRPr lang="zh-CN" altLang="zh-CN" sz="1600" dirty="0"/>
          </a:p>
          <a:p>
            <a:pPr lvl="2"/>
            <a:r>
              <a:rPr lang="en-GB" altLang="zh-CN" sz="1600" dirty="0"/>
              <a:t>Change the interpretation of UL index field</a:t>
            </a:r>
            <a:endParaRPr lang="zh-CN" altLang="zh-CN" sz="1600" dirty="0"/>
          </a:p>
          <a:p>
            <a:pPr lvl="3"/>
            <a:r>
              <a:rPr lang="en-GB" altLang="zh-CN" sz="1600" dirty="0"/>
              <a:t>1)MSB=1, LSB=0: UE shall upon detection of a PDCCH with DCI format 0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n intended for the UE, adjust the corresponding PUSCH transmission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</a:t>
            </a:r>
            <a:r>
              <a:rPr lang="en-GB" altLang="zh-CN" sz="1600" dirty="0" err="1"/>
              <a:t>n+k</a:t>
            </a:r>
            <a:r>
              <a:rPr lang="en-GB" altLang="zh-CN" sz="1600" dirty="0"/>
              <a:t>, with k given in the following table.</a:t>
            </a:r>
            <a:endParaRPr lang="zh-CN" altLang="zh-CN" sz="1600" dirty="0"/>
          </a:p>
          <a:p>
            <a:pPr lvl="3"/>
            <a:r>
              <a:rPr lang="en-GB" altLang="zh-CN" sz="1600" dirty="0"/>
              <a:t>2)MSB=0, LSB=1: UE shall adjust the corresponding PUSCH transmission in </a:t>
            </a:r>
            <a:r>
              <a:rPr lang="en-GB" altLang="zh-CN" sz="1600" dirty="0" err="1"/>
              <a:t>subframe</a:t>
            </a:r>
            <a:r>
              <a:rPr lang="en-GB" altLang="zh-CN" sz="1600" dirty="0"/>
              <a:t> n+7</a:t>
            </a:r>
            <a:endParaRPr lang="zh-CN" altLang="zh-CN" sz="1600" dirty="0"/>
          </a:p>
          <a:p>
            <a:pPr lvl="3"/>
            <a:r>
              <a:rPr lang="en-GB" altLang="zh-CN" sz="1600" dirty="0"/>
              <a:t>3)MSB=1, LSB=1: UE shall adjust the corresponding PUSCH transmission in both </a:t>
            </a:r>
            <a:r>
              <a:rPr lang="en-GB" altLang="zh-CN" sz="1600" dirty="0" err="1"/>
              <a:t>subframes</a:t>
            </a:r>
            <a:r>
              <a:rPr lang="en-GB" altLang="zh-CN" sz="1600" dirty="0"/>
              <a:t> n+ k and n+7, with k in the following table</a:t>
            </a:r>
          </a:p>
          <a:p>
            <a:pPr lvl="3"/>
            <a:endParaRPr lang="zh-CN" altLang="zh-CN" sz="1600" dirty="0"/>
          </a:p>
          <a:p>
            <a:pPr lvl="1"/>
            <a:endParaRPr lang="en-US" altLang="zh-CN" sz="2400" dirty="0"/>
          </a:p>
          <a:p>
            <a:r>
              <a:rPr lang="en-US" altLang="zh-CN" sz="2000" dirty="0"/>
              <a:t>For UL grant to PUSCH timing in  TDD UL/DL configuration 6, the LSB=1 in UL index is not allowed for the </a:t>
            </a:r>
            <a:r>
              <a:rPr lang="en-US" altLang="zh-CN" sz="2000" dirty="0" err="1"/>
              <a:t>subframe</a:t>
            </a:r>
            <a:r>
              <a:rPr lang="en-US" altLang="zh-CN" sz="2000" dirty="0"/>
              <a:t> #9</a:t>
            </a:r>
          </a:p>
          <a:p>
            <a:endParaRPr lang="en-GB" altLang="zh-CN" sz="20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595710"/>
              </p:ext>
            </p:extLst>
          </p:nvPr>
        </p:nvGraphicFramePr>
        <p:xfrm>
          <a:off x="323533" y="4365104"/>
          <a:ext cx="8229595" cy="68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145">
                  <a:extLst>
                    <a:ext uri="{9D8B030D-6E8A-4147-A177-3AD203B41FA5}">
                      <a16:colId xmlns:a16="http://schemas.microsoft.com/office/drawing/2014/main" val="401387437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63002133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418202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42253449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133334396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637008890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96186670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585033263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1073857207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495725901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38780750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100" dirty="0">
                          <a:effectLst/>
                        </a:rPr>
                        <a:t>TDD UL/DL</a:t>
                      </a:r>
                      <a:br>
                        <a:rPr lang="it-IT" sz="1100" dirty="0">
                          <a:effectLst/>
                        </a:rPr>
                      </a:br>
                      <a:r>
                        <a:rPr lang="it-IT" sz="1100" dirty="0">
                          <a:effectLst/>
                        </a:rPr>
                        <a:t>Config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100" dirty="0">
                          <a:effectLst/>
                        </a:rPr>
                        <a:t>DL subframe index 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6022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795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4887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820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 HARQ process number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040" y="1268760"/>
            <a:ext cx="8229600" cy="4525963"/>
          </a:xfrm>
        </p:spPr>
        <p:txBody>
          <a:bodyPr/>
          <a:lstStyle/>
          <a:p>
            <a:r>
              <a:rPr lang="en-US" altLang="zh-CN" sz="2400" dirty="0"/>
              <a:t>If PUSCH transmission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is configured, the HARQ process number follows the following table</a:t>
            </a:r>
            <a:endParaRPr lang="zh-CN" altLang="zh-CN" sz="2400" dirty="0"/>
          </a:p>
          <a:p>
            <a:pPr lvl="1"/>
            <a:r>
              <a:rPr lang="en-GB" altLang="zh-CN" sz="2400" dirty="0"/>
              <a:t>Note: Compared with the case for existing HARQ process number, the modifications are: </a:t>
            </a:r>
          </a:p>
          <a:p>
            <a:pPr lvl="2"/>
            <a:r>
              <a:rPr lang="en-GB" altLang="zh-CN" sz="1800" dirty="0"/>
              <a:t>For TDD UL/DL configuration 0, 1, 2 and 6, two more HARQ processes are added, </a:t>
            </a:r>
          </a:p>
          <a:p>
            <a:pPr lvl="2"/>
            <a:r>
              <a:rPr lang="en-GB" altLang="zh-CN" sz="1800" dirty="0"/>
              <a:t>For TDD UL/DL configuration 3-5, one more HARQ process is added</a:t>
            </a:r>
            <a:endParaRPr lang="zh-CN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065887"/>
              </p:ext>
            </p:extLst>
          </p:nvPr>
        </p:nvGraphicFramePr>
        <p:xfrm>
          <a:off x="1524000" y="4077072"/>
          <a:ext cx="6096000" cy="2194560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Times New Roman"/>
                          <a:cs typeface="Times New Roman"/>
                        </a:rPr>
                        <a:t>TDD UL/DL configuration</a:t>
                      </a:r>
                      <a:endParaRPr lang="zh-CN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</a:t>
                      </a:r>
                      <a:endParaRPr lang="zh-CN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zh-CN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zh-CN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zh-CN" sz="18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zh-CN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066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13668</TotalTime>
  <Words>1041</Words>
  <Application>Microsoft Office PowerPoint</Application>
  <PresentationFormat>全屏显示(4:3)</PresentationFormat>
  <Paragraphs>283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Times</vt:lpstr>
      <vt:lpstr>Times New Roman</vt:lpstr>
      <vt:lpstr>Office Theme</vt:lpstr>
      <vt:lpstr>Microsoft Office Visio 绘图</vt:lpstr>
      <vt:lpstr>Summary of offline discussion on remaining issues for PUSCH in UpPTS</vt:lpstr>
      <vt:lpstr>List of Remaining issues</vt:lpstr>
      <vt:lpstr>1. Timing of TTI bunding</vt:lpstr>
      <vt:lpstr>2. Number of available symbols for PUSCH in UpPTS</vt:lpstr>
      <vt:lpstr>3. TBS scaling factor</vt:lpstr>
      <vt:lpstr>4. Power control timing</vt:lpstr>
      <vt:lpstr>5. DMRS design</vt:lpstr>
      <vt:lpstr>6. Remaining issues for UL grant timing</vt:lpstr>
      <vt:lpstr>7 HARQ process number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601</cp:revision>
  <dcterms:created xsi:type="dcterms:W3CDTF">2015-04-22T00:12:23Z</dcterms:created>
  <dcterms:modified xsi:type="dcterms:W3CDTF">2016-11-15T23:09:08Z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