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75" r:id="rId2"/>
    <p:sldId id="286" r:id="rId3"/>
    <p:sldId id="287" r:id="rId4"/>
    <p:sldId id="290" r:id="rId5"/>
    <p:sldId id="289" r:id="rId6"/>
    <p:sldId id="291" r:id="rId7"/>
    <p:sldId id="288" r:id="rId8"/>
    <p:sldId id="284"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8" d="100"/>
          <a:sy n="48" d="100"/>
        </p:scale>
        <p:origin x="-1408"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50959F-B779-479F-9BB7-845AB21C3BFC}" type="datetimeFigureOut">
              <a:rPr lang="en-US" smtClean="0"/>
              <a:t>15/11/16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BE829F-048F-4E62-B4A4-B89A8D6D2F33}" type="slidenum">
              <a:rPr lang="en-US" smtClean="0"/>
              <a:t>‹#›</a:t>
            </a:fld>
            <a:endParaRPr lang="en-US"/>
          </a:p>
        </p:txBody>
      </p:sp>
    </p:spTree>
    <p:extLst>
      <p:ext uri="{BB962C8B-B14F-4D97-AF65-F5344CB8AC3E}">
        <p14:creationId xmlns:p14="http://schemas.microsoft.com/office/powerpoint/2010/main" val="1306191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pPr eaLnBrk="1" hangingPunct="1"/>
            <a:endParaRPr lang="zh-CN" altLang="zh-CN">
              <a:latin typeface="Arial" charset="0"/>
            </a:endParaRPr>
          </a:p>
        </p:txBody>
      </p:sp>
      <p:sp>
        <p:nvSpPr>
          <p:cNvPr id="9220" name="灯片编号占位符 3"/>
          <p:cNvSpPr>
            <a:spLocks noGrp="1"/>
          </p:cNvSpPr>
          <p:nvPr>
            <p:ph type="sldNum" sz="quarter" idx="5"/>
          </p:nvPr>
        </p:nvSpPr>
        <p:spPr>
          <a:noFill/>
        </p:spPr>
        <p:txBody>
          <a:bodyPr/>
          <a:lstStyle/>
          <a:p>
            <a:fld id="{689CBC8F-5CB2-48B3-990D-E69B77621597}" type="slidenum">
              <a:rPr lang="zh-CN" altLang="en-US" smtClean="0"/>
              <a:pPr/>
              <a:t>1</a:t>
            </a:fld>
            <a:endParaRPr lang="en-US" altLang="zh-CN" dirty="0"/>
          </a:p>
        </p:txBody>
      </p:sp>
    </p:spTree>
    <p:extLst>
      <p:ext uri="{BB962C8B-B14F-4D97-AF65-F5344CB8AC3E}">
        <p14:creationId xmlns:p14="http://schemas.microsoft.com/office/powerpoint/2010/main" val="2039221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15/11/16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15/11/16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77800" y="0"/>
            <a:ext cx="8523288" cy="814388"/>
          </a:xfrm>
        </p:spPr>
        <p:txBody>
          <a:bodyPr/>
          <a:lstStyle/>
          <a:p>
            <a:r>
              <a:rPr lang="zh-CN" altLang="en-US"/>
              <a:t>单击此处编辑母版标题样式</a:t>
            </a:r>
            <a:endParaRPr lang="en-US"/>
          </a:p>
        </p:txBody>
      </p:sp>
      <p:sp>
        <p:nvSpPr>
          <p:cNvPr id="3" name="表格占位符 2"/>
          <p:cNvSpPr>
            <a:spLocks noGrp="1"/>
          </p:cNvSpPr>
          <p:nvPr>
            <p:ph type="tbl" idx="1"/>
          </p:nvPr>
        </p:nvSpPr>
        <p:spPr>
          <a:xfrm>
            <a:off x="144463" y="833438"/>
            <a:ext cx="8877300" cy="5386387"/>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43CD925A-D0A6-410A-B4AE-4C2A6236B37C}" type="slidenum">
              <a:rPr lang="zh-CN" altLang="en-US"/>
              <a:pPr>
                <a:defRPr/>
              </a:pPr>
              <a:t>‹#›</a:t>
            </a:fld>
            <a:endParaRPr lang="en-US" altLang="zh-CN" dirty="0"/>
          </a:p>
        </p:txBody>
      </p:sp>
    </p:spTree>
    <p:extLst>
      <p:ext uri="{BB962C8B-B14F-4D97-AF65-F5344CB8AC3E}">
        <p14:creationId xmlns:p14="http://schemas.microsoft.com/office/powerpoint/2010/main" val="21520496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15/11/16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82575" y="2257425"/>
            <a:ext cx="8523288" cy="1214438"/>
          </a:xfrm>
        </p:spPr>
        <p:txBody>
          <a:bodyPr>
            <a:normAutofit fontScale="90000"/>
          </a:bodyPr>
          <a:lstStyle/>
          <a:p>
            <a:r>
              <a:rPr lang="en-US" altLang="zh-CN" dirty="0" smtClean="0">
                <a:solidFill>
                  <a:schemeClr val="tx1"/>
                </a:solidFill>
                <a:ea typeface="宋体" pitchFamily="2" charset="-122"/>
              </a:rPr>
              <a:t>WF on channel codes for NR short block </a:t>
            </a:r>
            <a:r>
              <a:rPr lang="en-US" altLang="zh-CN" dirty="0">
                <a:ea typeface="宋体" pitchFamily="2" charset="-122"/>
              </a:rPr>
              <a:t>length </a:t>
            </a:r>
            <a:r>
              <a:rPr lang="en-US" altLang="zh-CN" dirty="0" err="1">
                <a:ea typeface="宋体" pitchFamily="2" charset="-122"/>
              </a:rPr>
              <a:t>eMBB</a:t>
            </a:r>
            <a:r>
              <a:rPr lang="en-US" altLang="zh-CN" dirty="0">
                <a:ea typeface="宋体" pitchFamily="2" charset="-122"/>
              </a:rPr>
              <a:t> data</a:t>
            </a:r>
            <a:endParaRPr lang="en-US" altLang="zh-CN" dirty="0">
              <a:solidFill>
                <a:schemeClr val="tx1"/>
              </a:solidFill>
              <a:ea typeface="宋体" pitchFamily="2" charset="-122"/>
            </a:endParaRPr>
          </a:p>
        </p:txBody>
      </p:sp>
      <p:sp>
        <p:nvSpPr>
          <p:cNvPr id="357380" name="Rectangle 4"/>
          <p:cNvSpPr>
            <a:spLocks noChangeArrowheads="1"/>
          </p:cNvSpPr>
          <p:nvPr/>
        </p:nvSpPr>
        <p:spPr bwMode="auto">
          <a:xfrm>
            <a:off x="228600" y="228600"/>
            <a:ext cx="8686800" cy="1815882"/>
          </a:xfrm>
          <a:prstGeom prst="rect">
            <a:avLst/>
          </a:prstGeom>
          <a:noFill/>
          <a:ln w="9525">
            <a:noFill/>
            <a:miter lim="800000"/>
            <a:headEnd/>
            <a:tailEnd/>
          </a:ln>
          <a:effectLst/>
        </p:spPr>
        <p:txBody>
          <a:bodyPr>
            <a:spAutoFit/>
          </a:bodyPr>
          <a:lstStyle/>
          <a:p>
            <a:pPr>
              <a:defRPr/>
            </a:pPr>
            <a:r>
              <a:rPr lang="en-US" altLang="zh-CN" sz="2000" dirty="0" smtClean="0">
                <a:latin typeface="+mj-lt"/>
              </a:rPr>
              <a:t>3GPP TSG RAN WG1 Meeting </a:t>
            </a:r>
            <a:r>
              <a:rPr lang="en-US" altLang="zh-CN" sz="2000" dirty="0">
                <a:latin typeface="+mj-lt"/>
              </a:rPr>
              <a:t>#</a:t>
            </a:r>
            <a:r>
              <a:rPr lang="en-US" altLang="zh-CN" sz="2000" dirty="0" smtClean="0">
                <a:latin typeface="+mj-lt"/>
              </a:rPr>
              <a:t>87 				</a:t>
            </a:r>
            <a:r>
              <a:rPr lang="da-DK" sz="2000" dirty="0"/>
              <a:t>R1-1613347</a:t>
            </a:r>
            <a:endParaRPr lang="de-DE" sz="2000" dirty="0" smtClean="0"/>
          </a:p>
          <a:p>
            <a:pPr>
              <a:defRPr/>
            </a:pPr>
            <a:r>
              <a:rPr lang="en-US" altLang="zh-CN" sz="2000" dirty="0" smtClean="0">
                <a:latin typeface="+mj-lt"/>
              </a:rPr>
              <a:t>Reno, USA, 14</a:t>
            </a:r>
            <a:r>
              <a:rPr lang="en-US" altLang="zh-CN" sz="2000" baseline="30000" dirty="0" smtClean="0">
                <a:latin typeface="+mj-lt"/>
              </a:rPr>
              <a:t>th</a:t>
            </a:r>
            <a:r>
              <a:rPr lang="en-US" altLang="zh-CN" sz="2000" dirty="0" smtClean="0">
                <a:latin typeface="+mj-lt"/>
              </a:rPr>
              <a:t> – 18</a:t>
            </a:r>
            <a:r>
              <a:rPr lang="en-US" altLang="zh-CN" sz="2000" baseline="30000" dirty="0" smtClean="0">
                <a:latin typeface="+mj-lt"/>
              </a:rPr>
              <a:t>th</a:t>
            </a:r>
            <a:r>
              <a:rPr lang="en-US" altLang="zh-CN" sz="2000" dirty="0" smtClean="0">
                <a:latin typeface="+mj-lt"/>
              </a:rPr>
              <a:t> November 2016</a:t>
            </a:r>
            <a:endParaRPr lang="en-US" altLang="zh-CN" sz="2000" dirty="0">
              <a:latin typeface="+mj-lt"/>
            </a:endParaRPr>
          </a:p>
          <a:p>
            <a:pPr>
              <a:spcBef>
                <a:spcPct val="20000"/>
              </a:spcBef>
              <a:defRPr/>
            </a:pPr>
            <a:r>
              <a:rPr lang="en-US" altLang="zh-CN" sz="2000" dirty="0" smtClean="0">
                <a:latin typeface="+mj-lt"/>
              </a:rPr>
              <a:t>Agenda Item: 7.1.5.1</a:t>
            </a:r>
            <a:endParaRPr lang="zh-CN" altLang="zh-CN" sz="2000" dirty="0">
              <a:latin typeface="+mj-lt"/>
            </a:endParaRPr>
          </a:p>
          <a:p>
            <a:pPr>
              <a:spcBef>
                <a:spcPct val="20000"/>
              </a:spcBef>
              <a:defRPr/>
            </a:pPr>
            <a:endParaRPr lang="zh-CN" altLang="zh-CN" sz="2000" dirty="0">
              <a:effectLst>
                <a:outerShdw blurRad="38100" dist="38100" dir="2700000" algn="tl">
                  <a:srgbClr val="C0C0C0"/>
                </a:outerShdw>
              </a:effectLst>
              <a:latin typeface="+mj-lt"/>
            </a:endParaRPr>
          </a:p>
          <a:p>
            <a:pPr>
              <a:spcBef>
                <a:spcPct val="20000"/>
              </a:spcBef>
              <a:defRPr/>
            </a:pPr>
            <a:endParaRPr lang="en-US" altLang="ko-KR" sz="2000" dirty="0">
              <a:effectLst>
                <a:outerShdw blurRad="38100" dist="38100" dir="2700000" algn="tl">
                  <a:srgbClr val="C0C0C0"/>
                </a:outerShdw>
              </a:effectLst>
              <a:latin typeface="+mj-lt"/>
            </a:endParaRPr>
          </a:p>
        </p:txBody>
      </p:sp>
      <p:sp>
        <p:nvSpPr>
          <p:cNvPr id="5126" name="Rectangle 5"/>
          <p:cNvSpPr>
            <a:spLocks noChangeArrowheads="1"/>
          </p:cNvSpPr>
          <p:nvPr/>
        </p:nvSpPr>
        <p:spPr bwMode="auto">
          <a:xfrm>
            <a:off x="152400" y="4092724"/>
            <a:ext cx="8653463" cy="461665"/>
          </a:xfrm>
          <a:prstGeom prst="rect">
            <a:avLst/>
          </a:prstGeom>
          <a:noFill/>
          <a:ln w="9525">
            <a:noFill/>
            <a:miter lim="800000"/>
            <a:headEnd/>
            <a:tailEnd/>
          </a:ln>
        </p:spPr>
        <p:txBody>
          <a:bodyPr wrap="square" anchor="ctr">
            <a:spAutoFit/>
          </a:bodyPr>
          <a:lstStyle/>
          <a:p>
            <a:r>
              <a:rPr lang="en-GB" altLang="it-IT" sz="2400" dirty="0" err="1" smtClean="0"/>
              <a:t>AccelerComm</a:t>
            </a:r>
            <a:r>
              <a:rPr lang="en-GB" altLang="it-IT" sz="2400" dirty="0" smtClean="0"/>
              <a:t>, Ericsson, </a:t>
            </a:r>
            <a:r>
              <a:rPr lang="is-IS" altLang="it-IT" sz="2400" dirty="0" smtClean="0"/>
              <a:t>Orange, IMT, LG Electronics</a:t>
            </a:r>
            <a:r>
              <a:rPr lang="is-IS" altLang="it-IT" sz="2400" smtClean="0"/>
              <a:t>, NEC</a:t>
            </a:r>
            <a:endParaRPr lang="en-US" altLang="ja-JP" sz="2400" b="0" dirty="0">
              <a:ea typeface="ＭＳ Ｐゴシック" pitchFamily="34" charset="-128"/>
            </a:endParaRPr>
          </a:p>
        </p:txBody>
      </p:sp>
    </p:spTree>
    <p:extLst>
      <p:ext uri="{BB962C8B-B14F-4D97-AF65-F5344CB8AC3E}">
        <p14:creationId xmlns:p14="http://schemas.microsoft.com/office/powerpoint/2010/main" val="203659806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noFill/>
        </p:spPr>
        <p:txBody>
          <a:bodyPr>
            <a:normAutofit fontScale="77500" lnSpcReduction="20000"/>
          </a:bodyPr>
          <a:lstStyle/>
          <a:p>
            <a:pPr marL="0" indent="0">
              <a:buNone/>
            </a:pPr>
            <a:r>
              <a:rPr lang="en-US" dirty="0" smtClean="0"/>
              <a:t>Agreement at RAN1#86bis:</a:t>
            </a:r>
            <a:endParaRPr lang="en-GB" dirty="0"/>
          </a:p>
          <a:p>
            <a:pPr lvl="0" hangingPunct="0"/>
            <a:r>
              <a:rPr lang="en-US" dirty="0"/>
              <a:t>The channel coding scheme for </a:t>
            </a:r>
            <a:r>
              <a:rPr lang="en-US" dirty="0" err="1"/>
              <a:t>eMBB</a:t>
            </a:r>
            <a:r>
              <a:rPr lang="en-US" dirty="0"/>
              <a:t> data is LDPC, at least for information block size &gt; X</a:t>
            </a:r>
            <a:endParaRPr lang="en-GB" dirty="0"/>
          </a:p>
          <a:p>
            <a:pPr lvl="0" hangingPunct="0"/>
            <a:r>
              <a:rPr lang="en-US" dirty="0"/>
              <a:t>FFS until RAN1#87 one of Polar, LDPC, Turbo is supported for information block size of </a:t>
            </a:r>
            <a:r>
              <a:rPr lang="en-US" dirty="0" err="1"/>
              <a:t>eMBB</a:t>
            </a:r>
            <a:r>
              <a:rPr lang="en-US" dirty="0"/>
              <a:t> data &lt;= X</a:t>
            </a:r>
            <a:endParaRPr lang="en-GB" dirty="0"/>
          </a:p>
          <a:p>
            <a:pPr lvl="1" hangingPunct="0"/>
            <a:r>
              <a:rPr lang="en-US" dirty="0"/>
              <a:t>The selection will focus on all categories of observation, including overall implementation complexity, regardless of the number of coding schemes in the resulting solution (except if other factors are generally roughly equal)</a:t>
            </a:r>
            <a:endParaRPr lang="en-GB" dirty="0"/>
          </a:p>
          <a:p>
            <a:pPr lvl="0" hangingPunct="0"/>
            <a:r>
              <a:rPr lang="en-US" dirty="0"/>
              <a:t>The value of X is FFS until RAN1#87, 128 &lt;= X &lt;= 1024 bits, taking complexity into account</a:t>
            </a:r>
            <a:endParaRPr lang="en-GB" dirty="0"/>
          </a:p>
          <a:p>
            <a:pPr lvl="0" hangingPunct="0"/>
            <a:r>
              <a:rPr lang="en-US" dirty="0"/>
              <a:t>The channel coding scheme(s) for URLLC, </a:t>
            </a:r>
            <a:r>
              <a:rPr lang="en-US" dirty="0" err="1"/>
              <a:t>mMTC</a:t>
            </a:r>
            <a:r>
              <a:rPr lang="en-US" dirty="0"/>
              <a:t> and control channels are FFS</a:t>
            </a:r>
            <a:endParaRPr lang="en-GB" dirty="0"/>
          </a:p>
          <a:p>
            <a:endParaRPr lang="en-US" dirty="0"/>
          </a:p>
        </p:txBody>
      </p:sp>
    </p:spTree>
    <p:extLst>
      <p:ext uri="{BB962C8B-B14F-4D97-AF65-F5344CB8AC3E}">
        <p14:creationId xmlns:p14="http://schemas.microsoft.com/office/powerpoint/2010/main" val="370537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BLER performance on first </a:t>
            </a:r>
            <a:r>
              <a:rPr lang="en-US" dirty="0" err="1" smtClean="0"/>
              <a:t>tx</a:t>
            </a:r>
            <a:endParaRPr lang="en-US" dirty="0"/>
          </a:p>
        </p:txBody>
      </p:sp>
      <p:pic>
        <p:nvPicPr>
          <p:cNvPr id="4" name="Picture 3" descr="BLER_1st_10e-2.pdf"/>
          <p:cNvPicPr>
            <a:picLocks noChangeAspect="1"/>
          </p:cNvPicPr>
          <p:nvPr/>
        </p:nvPicPr>
        <p:blipFill rotWithShape="1">
          <a:blip r:embed="rId2">
            <a:extLst>
              <a:ext uri="{28A0092B-C50C-407E-A947-70E740481C1C}">
                <a14:useLocalDpi xmlns:a14="http://schemas.microsoft.com/office/drawing/2010/main" val="0"/>
              </a:ext>
            </a:extLst>
          </a:blip>
          <a:srcRect t="25550" b="26399"/>
          <a:stretch/>
        </p:blipFill>
        <p:spPr>
          <a:xfrm>
            <a:off x="457200" y="1143000"/>
            <a:ext cx="8153400" cy="5544232"/>
          </a:xfrm>
          <a:prstGeom prst="rect">
            <a:avLst/>
          </a:prstGeom>
        </p:spPr>
      </p:pic>
    </p:spTree>
    <p:extLst>
      <p:ext uri="{BB962C8B-B14F-4D97-AF65-F5344CB8AC3E}">
        <p14:creationId xmlns:p14="http://schemas.microsoft.com/office/powerpoint/2010/main" val="2850537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s-IS" dirty="0" smtClean="0"/>
              <a:t>…at lower BLER</a:t>
            </a:r>
            <a:endParaRPr lang="en-US" dirty="0"/>
          </a:p>
        </p:txBody>
      </p:sp>
      <p:pic>
        <p:nvPicPr>
          <p:cNvPr id="3" name="Picture 2" descr="BLER_1st_10e-3.pdf"/>
          <p:cNvPicPr>
            <a:picLocks noChangeAspect="1"/>
          </p:cNvPicPr>
          <p:nvPr/>
        </p:nvPicPr>
        <p:blipFill rotWithShape="1">
          <a:blip r:embed="rId2">
            <a:extLst>
              <a:ext uri="{28A0092B-C50C-407E-A947-70E740481C1C}">
                <a14:useLocalDpi xmlns:a14="http://schemas.microsoft.com/office/drawing/2010/main" val="0"/>
              </a:ext>
            </a:extLst>
          </a:blip>
          <a:srcRect t="25784" b="25930"/>
          <a:stretch/>
        </p:blipFill>
        <p:spPr>
          <a:xfrm>
            <a:off x="457200" y="1182585"/>
            <a:ext cx="8153400" cy="5571279"/>
          </a:xfrm>
          <a:prstGeom prst="rect">
            <a:avLst/>
          </a:prstGeom>
        </p:spPr>
      </p:pic>
    </p:spTree>
    <p:extLst>
      <p:ext uri="{BB962C8B-B14F-4D97-AF65-F5344CB8AC3E}">
        <p14:creationId xmlns:p14="http://schemas.microsoft.com/office/powerpoint/2010/main" val="444316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LER_2nd3rd4th_10e-2.pdf"/>
          <p:cNvPicPr>
            <a:picLocks noChangeAspect="1"/>
          </p:cNvPicPr>
          <p:nvPr/>
        </p:nvPicPr>
        <p:blipFill rotWithShape="1">
          <a:blip r:embed="rId2">
            <a:extLst>
              <a:ext uri="{28A0092B-C50C-407E-A947-70E740481C1C}">
                <a14:useLocalDpi xmlns:a14="http://schemas.microsoft.com/office/drawing/2010/main" val="0"/>
              </a:ext>
            </a:extLst>
          </a:blip>
          <a:srcRect t="25315" b="25930"/>
          <a:stretch/>
        </p:blipFill>
        <p:spPr>
          <a:xfrm>
            <a:off x="381000" y="1127484"/>
            <a:ext cx="8305800" cy="5730516"/>
          </a:xfrm>
          <a:prstGeom prst="rect">
            <a:avLst/>
          </a:prstGeom>
        </p:spPr>
      </p:pic>
      <p:sp>
        <p:nvSpPr>
          <p:cNvPr id="2" name="Title 1"/>
          <p:cNvSpPr>
            <a:spLocks noGrp="1"/>
          </p:cNvSpPr>
          <p:nvPr>
            <p:ph type="title"/>
          </p:nvPr>
        </p:nvSpPr>
        <p:spPr/>
        <p:txBody>
          <a:bodyPr>
            <a:normAutofit fontScale="90000"/>
          </a:bodyPr>
          <a:lstStyle/>
          <a:p>
            <a:r>
              <a:rPr lang="en-US" dirty="0" smtClean="0"/>
              <a:t>BLER performance on subsequent </a:t>
            </a:r>
            <a:r>
              <a:rPr lang="en-US" dirty="0" err="1" smtClean="0"/>
              <a:t>tx</a:t>
            </a:r>
            <a:endParaRPr lang="en-US" dirty="0"/>
          </a:p>
        </p:txBody>
      </p:sp>
      <p:sp>
        <p:nvSpPr>
          <p:cNvPr id="4" name="Oval 3"/>
          <p:cNvSpPr/>
          <p:nvPr/>
        </p:nvSpPr>
        <p:spPr>
          <a:xfrm>
            <a:off x="3886200" y="2209800"/>
            <a:ext cx="228600" cy="3810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3886200" y="3886200"/>
            <a:ext cx="228600" cy="5334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3886200" y="4648200"/>
            <a:ext cx="152400" cy="3810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3810000" y="5334000"/>
            <a:ext cx="304800" cy="4572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4648200" y="1600200"/>
            <a:ext cx="646331" cy="369332"/>
          </a:xfrm>
          <a:prstGeom prst="rect">
            <a:avLst/>
          </a:prstGeom>
          <a:noFill/>
        </p:spPr>
        <p:txBody>
          <a:bodyPr wrap="none" rtlCol="0">
            <a:spAutoFit/>
          </a:bodyPr>
          <a:lstStyle/>
          <a:p>
            <a:r>
              <a:rPr lang="en-US" dirty="0" smtClean="0"/>
              <a:t>1</a:t>
            </a:r>
            <a:r>
              <a:rPr lang="en-US" baseline="30000" dirty="0" smtClean="0"/>
              <a:t>st</a:t>
            </a:r>
            <a:r>
              <a:rPr lang="en-US" dirty="0" smtClean="0"/>
              <a:t> </a:t>
            </a:r>
            <a:r>
              <a:rPr lang="en-US" dirty="0" err="1" smtClean="0"/>
              <a:t>tx</a:t>
            </a:r>
            <a:endParaRPr lang="en-US" dirty="0"/>
          </a:p>
        </p:txBody>
      </p:sp>
      <p:sp>
        <p:nvSpPr>
          <p:cNvPr id="10" name="TextBox 9"/>
          <p:cNvSpPr txBox="1"/>
          <p:nvPr/>
        </p:nvSpPr>
        <p:spPr>
          <a:xfrm>
            <a:off x="4876800" y="2743200"/>
            <a:ext cx="697627" cy="369332"/>
          </a:xfrm>
          <a:prstGeom prst="rect">
            <a:avLst/>
          </a:prstGeom>
          <a:noFill/>
        </p:spPr>
        <p:txBody>
          <a:bodyPr wrap="none" rtlCol="0">
            <a:spAutoFit/>
          </a:bodyPr>
          <a:lstStyle/>
          <a:p>
            <a:r>
              <a:rPr lang="en-US" dirty="0" smtClean="0"/>
              <a:t>2</a:t>
            </a:r>
            <a:r>
              <a:rPr lang="en-US" baseline="30000" dirty="0" smtClean="0"/>
              <a:t>nd</a:t>
            </a:r>
            <a:r>
              <a:rPr lang="en-US" dirty="0" smtClean="0"/>
              <a:t> </a:t>
            </a:r>
            <a:r>
              <a:rPr lang="en-US" dirty="0" err="1" smtClean="0"/>
              <a:t>tx</a:t>
            </a:r>
            <a:endParaRPr lang="en-US" dirty="0"/>
          </a:p>
        </p:txBody>
      </p:sp>
      <p:sp>
        <p:nvSpPr>
          <p:cNvPr id="11" name="TextBox 10"/>
          <p:cNvSpPr txBox="1"/>
          <p:nvPr/>
        </p:nvSpPr>
        <p:spPr>
          <a:xfrm>
            <a:off x="4876800" y="5029200"/>
            <a:ext cx="671979" cy="369332"/>
          </a:xfrm>
          <a:prstGeom prst="rect">
            <a:avLst/>
          </a:prstGeom>
          <a:noFill/>
        </p:spPr>
        <p:txBody>
          <a:bodyPr wrap="none" rtlCol="0">
            <a:spAutoFit/>
          </a:bodyPr>
          <a:lstStyle/>
          <a:p>
            <a:r>
              <a:rPr lang="en-US" dirty="0" smtClean="0"/>
              <a:t>3</a:t>
            </a:r>
            <a:r>
              <a:rPr lang="en-US" baseline="30000" dirty="0" smtClean="0"/>
              <a:t>rd</a:t>
            </a:r>
            <a:r>
              <a:rPr lang="en-US" dirty="0" smtClean="0"/>
              <a:t> </a:t>
            </a:r>
            <a:r>
              <a:rPr lang="en-US" dirty="0" err="1" smtClean="0"/>
              <a:t>tx</a:t>
            </a:r>
            <a:endParaRPr lang="en-US" dirty="0"/>
          </a:p>
        </p:txBody>
      </p:sp>
      <p:sp>
        <p:nvSpPr>
          <p:cNvPr id="12" name="TextBox 11"/>
          <p:cNvSpPr txBox="1"/>
          <p:nvPr/>
        </p:nvSpPr>
        <p:spPr>
          <a:xfrm>
            <a:off x="4953000" y="5715000"/>
            <a:ext cx="671979" cy="369332"/>
          </a:xfrm>
          <a:prstGeom prst="rect">
            <a:avLst/>
          </a:prstGeom>
          <a:noFill/>
        </p:spPr>
        <p:txBody>
          <a:bodyPr wrap="none" rtlCol="0">
            <a:spAutoFit/>
          </a:bodyPr>
          <a:lstStyle/>
          <a:p>
            <a:r>
              <a:rPr lang="en-US" dirty="0" smtClean="0"/>
              <a:t>4</a:t>
            </a:r>
            <a:r>
              <a:rPr lang="en-US" baseline="30000" dirty="0" smtClean="0"/>
              <a:t>th</a:t>
            </a:r>
            <a:r>
              <a:rPr lang="en-US" dirty="0" smtClean="0"/>
              <a:t> </a:t>
            </a:r>
            <a:r>
              <a:rPr lang="en-US" dirty="0" err="1" smtClean="0"/>
              <a:t>tx</a:t>
            </a:r>
            <a:endParaRPr lang="en-US" dirty="0"/>
          </a:p>
        </p:txBody>
      </p:sp>
      <p:cxnSp>
        <p:nvCxnSpPr>
          <p:cNvPr id="14" name="Straight Connector 13"/>
          <p:cNvCxnSpPr>
            <a:stCxn id="5" idx="1"/>
            <a:endCxn id="4" idx="0"/>
          </p:cNvCxnSpPr>
          <p:nvPr/>
        </p:nvCxnSpPr>
        <p:spPr>
          <a:xfrm flipH="1">
            <a:off x="4000500" y="1784866"/>
            <a:ext cx="647700" cy="424934"/>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a:stCxn id="10" idx="1"/>
            <a:endCxn id="7" idx="0"/>
          </p:cNvCxnSpPr>
          <p:nvPr/>
        </p:nvCxnSpPr>
        <p:spPr>
          <a:xfrm flipH="1">
            <a:off x="4000500" y="2927866"/>
            <a:ext cx="876300" cy="958334"/>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a:stCxn id="11" idx="1"/>
            <a:endCxn id="8" idx="5"/>
          </p:cNvCxnSpPr>
          <p:nvPr/>
        </p:nvCxnSpPr>
        <p:spPr>
          <a:xfrm flipH="1" flipV="1">
            <a:off x="4016282" y="4973404"/>
            <a:ext cx="860518" cy="240462"/>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a:stCxn id="12" idx="1"/>
            <a:endCxn id="9" idx="6"/>
          </p:cNvCxnSpPr>
          <p:nvPr/>
        </p:nvCxnSpPr>
        <p:spPr>
          <a:xfrm flipH="1" flipV="1">
            <a:off x="4114800" y="5562600"/>
            <a:ext cx="838200" cy="337066"/>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7979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LER_2nd3rd4th_10e-3.pdf"/>
          <p:cNvPicPr>
            <a:picLocks noChangeAspect="1"/>
          </p:cNvPicPr>
          <p:nvPr/>
        </p:nvPicPr>
        <p:blipFill rotWithShape="1">
          <a:blip r:embed="rId2">
            <a:extLst>
              <a:ext uri="{28A0092B-C50C-407E-A947-70E740481C1C}">
                <a14:useLocalDpi xmlns:a14="http://schemas.microsoft.com/office/drawing/2010/main" val="0"/>
              </a:ext>
            </a:extLst>
          </a:blip>
          <a:srcRect t="25550" b="26399"/>
          <a:stretch/>
        </p:blipFill>
        <p:spPr>
          <a:xfrm>
            <a:off x="381000" y="1219199"/>
            <a:ext cx="8229600" cy="5596047"/>
          </a:xfrm>
          <a:prstGeom prst="rect">
            <a:avLst/>
          </a:prstGeom>
        </p:spPr>
      </p:pic>
      <p:sp>
        <p:nvSpPr>
          <p:cNvPr id="2" name="Title 1"/>
          <p:cNvSpPr>
            <a:spLocks noGrp="1"/>
          </p:cNvSpPr>
          <p:nvPr>
            <p:ph type="title"/>
          </p:nvPr>
        </p:nvSpPr>
        <p:spPr/>
        <p:txBody>
          <a:bodyPr>
            <a:normAutofit/>
          </a:bodyPr>
          <a:lstStyle/>
          <a:p>
            <a:r>
              <a:rPr lang="is-IS" dirty="0" smtClean="0"/>
              <a:t>…at lower BLER</a:t>
            </a:r>
            <a:endParaRPr lang="en-US" dirty="0"/>
          </a:p>
        </p:txBody>
      </p:sp>
      <p:sp>
        <p:nvSpPr>
          <p:cNvPr id="4" name="Oval 3"/>
          <p:cNvSpPr/>
          <p:nvPr/>
        </p:nvSpPr>
        <p:spPr>
          <a:xfrm>
            <a:off x="3886200" y="2209800"/>
            <a:ext cx="228600" cy="3810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3886200" y="3886200"/>
            <a:ext cx="228600" cy="5334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3886200" y="4648200"/>
            <a:ext cx="152400" cy="3810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3810000" y="5334000"/>
            <a:ext cx="304800" cy="45720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4648200" y="1600200"/>
            <a:ext cx="646331" cy="369332"/>
          </a:xfrm>
          <a:prstGeom prst="rect">
            <a:avLst/>
          </a:prstGeom>
          <a:noFill/>
        </p:spPr>
        <p:txBody>
          <a:bodyPr wrap="none" rtlCol="0">
            <a:spAutoFit/>
          </a:bodyPr>
          <a:lstStyle/>
          <a:p>
            <a:r>
              <a:rPr lang="en-US" dirty="0" smtClean="0"/>
              <a:t>1</a:t>
            </a:r>
            <a:r>
              <a:rPr lang="en-US" baseline="30000" dirty="0" smtClean="0"/>
              <a:t>st</a:t>
            </a:r>
            <a:r>
              <a:rPr lang="en-US" dirty="0" smtClean="0"/>
              <a:t> </a:t>
            </a:r>
            <a:r>
              <a:rPr lang="en-US" dirty="0" err="1" smtClean="0"/>
              <a:t>tx</a:t>
            </a:r>
            <a:endParaRPr lang="en-US" dirty="0"/>
          </a:p>
        </p:txBody>
      </p:sp>
      <p:sp>
        <p:nvSpPr>
          <p:cNvPr id="10" name="TextBox 9"/>
          <p:cNvSpPr txBox="1"/>
          <p:nvPr/>
        </p:nvSpPr>
        <p:spPr>
          <a:xfrm>
            <a:off x="4876800" y="2743200"/>
            <a:ext cx="697627" cy="369332"/>
          </a:xfrm>
          <a:prstGeom prst="rect">
            <a:avLst/>
          </a:prstGeom>
          <a:noFill/>
        </p:spPr>
        <p:txBody>
          <a:bodyPr wrap="none" rtlCol="0">
            <a:spAutoFit/>
          </a:bodyPr>
          <a:lstStyle/>
          <a:p>
            <a:r>
              <a:rPr lang="en-US" dirty="0" smtClean="0"/>
              <a:t>2</a:t>
            </a:r>
            <a:r>
              <a:rPr lang="en-US" baseline="30000" dirty="0" smtClean="0"/>
              <a:t>nd</a:t>
            </a:r>
            <a:r>
              <a:rPr lang="en-US" dirty="0" smtClean="0"/>
              <a:t> </a:t>
            </a:r>
            <a:r>
              <a:rPr lang="en-US" dirty="0" err="1" smtClean="0"/>
              <a:t>tx</a:t>
            </a:r>
            <a:endParaRPr lang="en-US" dirty="0"/>
          </a:p>
        </p:txBody>
      </p:sp>
      <p:sp>
        <p:nvSpPr>
          <p:cNvPr id="11" name="TextBox 10"/>
          <p:cNvSpPr txBox="1"/>
          <p:nvPr/>
        </p:nvSpPr>
        <p:spPr>
          <a:xfrm>
            <a:off x="4876800" y="5029200"/>
            <a:ext cx="671979" cy="369332"/>
          </a:xfrm>
          <a:prstGeom prst="rect">
            <a:avLst/>
          </a:prstGeom>
          <a:noFill/>
        </p:spPr>
        <p:txBody>
          <a:bodyPr wrap="none" rtlCol="0">
            <a:spAutoFit/>
          </a:bodyPr>
          <a:lstStyle/>
          <a:p>
            <a:r>
              <a:rPr lang="en-US" dirty="0" smtClean="0"/>
              <a:t>3</a:t>
            </a:r>
            <a:r>
              <a:rPr lang="en-US" baseline="30000" dirty="0" smtClean="0"/>
              <a:t>rd</a:t>
            </a:r>
            <a:r>
              <a:rPr lang="en-US" dirty="0" smtClean="0"/>
              <a:t> </a:t>
            </a:r>
            <a:r>
              <a:rPr lang="en-US" dirty="0" err="1" smtClean="0"/>
              <a:t>tx</a:t>
            </a:r>
            <a:endParaRPr lang="en-US" dirty="0"/>
          </a:p>
        </p:txBody>
      </p:sp>
      <p:sp>
        <p:nvSpPr>
          <p:cNvPr id="12" name="TextBox 11"/>
          <p:cNvSpPr txBox="1"/>
          <p:nvPr/>
        </p:nvSpPr>
        <p:spPr>
          <a:xfrm>
            <a:off x="4953000" y="5715000"/>
            <a:ext cx="671979" cy="369332"/>
          </a:xfrm>
          <a:prstGeom prst="rect">
            <a:avLst/>
          </a:prstGeom>
          <a:noFill/>
        </p:spPr>
        <p:txBody>
          <a:bodyPr wrap="none" rtlCol="0">
            <a:spAutoFit/>
          </a:bodyPr>
          <a:lstStyle/>
          <a:p>
            <a:r>
              <a:rPr lang="en-US" dirty="0" smtClean="0"/>
              <a:t>4</a:t>
            </a:r>
            <a:r>
              <a:rPr lang="en-US" baseline="30000" dirty="0" smtClean="0"/>
              <a:t>th</a:t>
            </a:r>
            <a:r>
              <a:rPr lang="en-US" dirty="0" smtClean="0"/>
              <a:t> </a:t>
            </a:r>
            <a:r>
              <a:rPr lang="en-US" dirty="0" err="1" smtClean="0"/>
              <a:t>tx</a:t>
            </a:r>
            <a:endParaRPr lang="en-US" dirty="0"/>
          </a:p>
        </p:txBody>
      </p:sp>
      <p:cxnSp>
        <p:nvCxnSpPr>
          <p:cNvPr id="14" name="Straight Connector 13"/>
          <p:cNvCxnSpPr>
            <a:stCxn id="5" idx="1"/>
            <a:endCxn id="4" idx="0"/>
          </p:cNvCxnSpPr>
          <p:nvPr/>
        </p:nvCxnSpPr>
        <p:spPr>
          <a:xfrm flipH="1">
            <a:off x="4000500" y="1784866"/>
            <a:ext cx="647700" cy="424934"/>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a:stCxn id="10" idx="1"/>
            <a:endCxn id="7" idx="0"/>
          </p:cNvCxnSpPr>
          <p:nvPr/>
        </p:nvCxnSpPr>
        <p:spPr>
          <a:xfrm flipH="1">
            <a:off x="4000500" y="2927866"/>
            <a:ext cx="876300" cy="958334"/>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a:stCxn id="11" idx="1"/>
            <a:endCxn id="8" idx="5"/>
          </p:cNvCxnSpPr>
          <p:nvPr/>
        </p:nvCxnSpPr>
        <p:spPr>
          <a:xfrm flipH="1" flipV="1">
            <a:off x="4016282" y="4973404"/>
            <a:ext cx="860518" cy="240462"/>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a:stCxn id="12" idx="1"/>
            <a:endCxn id="9" idx="6"/>
          </p:cNvCxnSpPr>
          <p:nvPr/>
        </p:nvCxnSpPr>
        <p:spPr>
          <a:xfrm flipH="1" flipV="1">
            <a:off x="4114800" y="5562600"/>
            <a:ext cx="838200" cy="337066"/>
          </a:xfrm>
          <a:prstGeom prst="line">
            <a:avLst/>
          </a:prstGeom>
          <a:ln w="12700" cmpd="sng">
            <a:solidFill>
              <a:srgbClr val="0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103896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Observations</a:t>
            </a:r>
            <a:endParaRPr lang="en-US" dirty="0"/>
          </a:p>
        </p:txBody>
      </p:sp>
      <p:sp>
        <p:nvSpPr>
          <p:cNvPr id="3" name="Content Placeholder 2"/>
          <p:cNvSpPr>
            <a:spLocks noGrp="1"/>
          </p:cNvSpPr>
          <p:nvPr>
            <p:ph idx="1"/>
          </p:nvPr>
        </p:nvSpPr>
        <p:spPr>
          <a:xfrm>
            <a:off x="457200" y="1295400"/>
            <a:ext cx="8229600" cy="5410200"/>
          </a:xfrm>
        </p:spPr>
        <p:txBody>
          <a:bodyPr>
            <a:normAutofit/>
          </a:bodyPr>
          <a:lstStyle/>
          <a:p>
            <a:r>
              <a:rPr lang="en-US" sz="2400" dirty="0" smtClean="0"/>
              <a:t>Enhanced turbo (MLM-8) has similar complexity to LTE turbo (MLM-8), which is widely implemented</a:t>
            </a:r>
          </a:p>
          <a:p>
            <a:r>
              <a:rPr lang="en-US" sz="2400" dirty="0" smtClean="0"/>
              <a:t>Enhanced turbo (MLM-8) offers superior BLER to LTE turbo (MLM-8)</a:t>
            </a:r>
          </a:p>
          <a:p>
            <a:r>
              <a:rPr lang="en-US" sz="2400" dirty="0" smtClean="0"/>
              <a:t>Enhanced turbo (MLM-8) offers superior BLER to polar (SCL-8)</a:t>
            </a:r>
          </a:p>
          <a:p>
            <a:r>
              <a:rPr lang="en-US" sz="2400" dirty="0" smtClean="0"/>
              <a:t>Enhanced turbo (MLM-8) offers similar BLER performance as first transmission of rate-compatible PC-polar (SCL-8)</a:t>
            </a:r>
          </a:p>
          <a:p>
            <a:pPr lvl="1"/>
            <a:r>
              <a:rPr lang="en-US" sz="2400" dirty="0" smtClean="0"/>
              <a:t>Initial investigations suggest that enhanced turbo (MLM-8) offers superior BLER performance in subsequent transmissions</a:t>
            </a:r>
          </a:p>
          <a:p>
            <a:r>
              <a:rPr lang="en-US" sz="2400" dirty="0" smtClean="0"/>
              <a:t>Enhanced turbo (MLM-8) has a steeper BLER curve than PC-polar (SCL-8)</a:t>
            </a:r>
          </a:p>
          <a:p>
            <a:r>
              <a:rPr lang="en-US" sz="2400" dirty="0" smtClean="0"/>
              <a:t>Enhanced turbo naturally offers rate compatible IR-HARQ</a:t>
            </a:r>
            <a:endParaRPr lang="en-US" sz="2400" dirty="0"/>
          </a:p>
        </p:txBody>
      </p:sp>
    </p:spTree>
    <p:extLst>
      <p:ext uri="{BB962C8B-B14F-4D97-AF65-F5344CB8AC3E}">
        <p14:creationId xmlns:p14="http://schemas.microsoft.com/office/powerpoint/2010/main" val="633321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a:xfrm>
            <a:off x="457200" y="2133600"/>
            <a:ext cx="8229600" cy="3306763"/>
          </a:xfrm>
        </p:spPr>
        <p:txBody>
          <a:bodyPr>
            <a:noAutofit/>
          </a:bodyPr>
          <a:lstStyle/>
          <a:p>
            <a:pPr marL="0" indent="0" hangingPunct="0">
              <a:buNone/>
            </a:pPr>
            <a:r>
              <a:rPr lang="en-US" dirty="0" smtClean="0"/>
              <a:t>Turbo </a:t>
            </a:r>
            <a:r>
              <a:rPr lang="en-US" dirty="0"/>
              <a:t>code is adopted for information block size of </a:t>
            </a:r>
            <a:r>
              <a:rPr lang="en-US" dirty="0" err="1"/>
              <a:t>eMBB</a:t>
            </a:r>
            <a:r>
              <a:rPr lang="en-US" dirty="0"/>
              <a:t> data &lt;= </a:t>
            </a:r>
            <a:r>
              <a:rPr lang="en-US" dirty="0" smtClean="0"/>
              <a:t>1024</a:t>
            </a:r>
          </a:p>
          <a:p>
            <a:pPr hangingPunct="0"/>
            <a:endParaRPr lang="en-US" dirty="0"/>
          </a:p>
          <a:p>
            <a:pPr marL="0" indent="0" hangingPunct="0">
              <a:buNone/>
            </a:pPr>
            <a:r>
              <a:rPr lang="en-US" sz="2000" dirty="0" smtClean="0"/>
              <a:t>Note: </a:t>
            </a:r>
            <a:r>
              <a:rPr lang="en-US" sz="2000" dirty="0"/>
              <a:t>if some system design constraints are found during the </a:t>
            </a:r>
            <a:r>
              <a:rPr lang="en-US" sz="2000" dirty="0" smtClean="0"/>
              <a:t>work item, it may be desirable to revisit the value </a:t>
            </a:r>
            <a:r>
              <a:rPr lang="en-US" sz="2000" smtClean="0"/>
              <a:t>of 1024</a:t>
            </a:r>
            <a:endParaRPr lang="en-US" sz="2000" dirty="0" smtClean="0"/>
          </a:p>
        </p:txBody>
      </p:sp>
    </p:spTree>
    <p:extLst>
      <p:ext uri="{BB962C8B-B14F-4D97-AF65-F5344CB8AC3E}">
        <p14:creationId xmlns:p14="http://schemas.microsoft.com/office/powerpoint/2010/main" val="278013808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3420</TotalTime>
  <Words>362</Words>
  <Application>Microsoft Macintosh PowerPoint</Application>
  <PresentationFormat>On-screen Show (4:3)</PresentationFormat>
  <Paragraphs>37</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WF on channel codes for NR short block length eMBB data</vt:lpstr>
      <vt:lpstr>Background</vt:lpstr>
      <vt:lpstr>BLER performance on first tx</vt:lpstr>
      <vt:lpstr>…at lower BLER</vt:lpstr>
      <vt:lpstr>BLER performance on subsequent tx</vt:lpstr>
      <vt:lpstr>…at lower BLER</vt:lpstr>
      <vt:lpstr>Observations</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c:title>
  <dc:creator>Ji, Tingfang</dc:creator>
  <cp:lastModifiedBy>Rob Maunder</cp:lastModifiedBy>
  <cp:revision>181</cp:revision>
  <dcterms:created xsi:type="dcterms:W3CDTF">2006-08-16T00:00:00Z</dcterms:created>
  <dcterms:modified xsi:type="dcterms:W3CDTF">2016-11-16T01:37:22Z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1364506831</vt:i4>
  </property>
  <property fmtid="{D5CDD505-2E9C-101B-9397-08002B2CF9AE}" pid="3" name="_NewReviewCycle">
    <vt:lpwstr/>
  </property>
  <property fmtid="{D5CDD505-2E9C-101B-9397-08002B2CF9AE}" pid="4" name="_EmailSubject">
    <vt:lpwstr>Polar codes in 3GPP RAN1 86bis</vt:lpwstr>
  </property>
  <property fmtid="{D5CDD505-2E9C-101B-9397-08002B2CF9AE}" pid="5" name="_AuthorEmail">
    <vt:lpwstr>jsoriaga@qti.qualcomm.com</vt:lpwstr>
  </property>
  <property fmtid="{D5CDD505-2E9C-101B-9397-08002B2CF9AE}" pid="6" name="_AuthorEmailDisplayName">
    <vt:lpwstr>Soriaga, Joseph</vt:lpwstr>
  </property>
  <property fmtid="{D5CDD505-2E9C-101B-9397-08002B2CF9AE}" pid="7" name="_PreviousAdHocReviewCycleID">
    <vt:i4>-1693018878</vt:i4>
  </property>
</Properties>
</file>