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7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8126" autoAdjust="0"/>
  </p:normalViewPr>
  <p:slideViewPr>
    <p:cSldViewPr>
      <p:cViewPr varScale="1">
        <p:scale>
          <a:sx n="54" d="100"/>
          <a:sy n="54" d="100"/>
        </p:scale>
        <p:origin x="1100" y="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6BCBE-833F-404D-BB21-A727BE8CA832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FA88E-944D-47AF-BBC2-BEF5CAC387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88CCD-0B26-4314-B6F8-53F105E2BD6C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4B436-9DF7-4A69-A038-3B19297FA0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B02CC-5601-45E1-BF2E-29E6E7BB1E5E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9A0857-FB8E-4609-B4E9-F87CFB328D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0BF57-5168-4194-B71C-33D613466972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426EC-978E-4E96-A481-E77B23254F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34A268-4D5E-432C-85C8-2FBA24FF5B71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812F6-CC07-4B93-A1A9-7DEBD2ABFB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49A4B-39CC-4A80-9E2F-D6E93AC0332C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436B18-6833-4FAC-B42D-694B11C7E7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9C874-82B2-498C-BE59-3D2B36FC412F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35664-3078-4E80-A33E-50043A1ED6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E5259-2FB1-4DBB-8C93-DA612D88373C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D10DB3-E7B1-488A-BF7A-FB7256335D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C897A-DA75-4265-807C-DBE21AAD1717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5B486C-3961-4478-B167-CB2DD79F0B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F04C53-B44C-4288-A764-4B478390A52B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9E8EB-4E79-4500-A74F-83CA62081D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C977CD-ED7D-4F49-B36C-97B9D9231DAE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0C8EC5-FD7A-4122-83E6-836B4727BC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FD410BD-875A-4B4F-9B3F-633FD7A28088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7D9A1DF-6569-47D8-940E-54E93BD982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WF on remaining issues for Retuning</a:t>
            </a:r>
            <a:endParaRPr lang="zh-CN" altLang="en-US" dirty="0" smtClean="0"/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GB" altLang="zh-CN" dirty="0" smtClean="0">
                <a:solidFill>
                  <a:schemeClr val="tx1"/>
                </a:solidFill>
              </a:rPr>
              <a:t>NEC, Ericsson, </a:t>
            </a:r>
            <a:r>
              <a:rPr lang="en-GB" altLang="zh-CN" dirty="0" smtClean="0">
                <a:solidFill>
                  <a:schemeClr val="tx1"/>
                </a:solidFill>
              </a:rPr>
              <a:t>Intel </a:t>
            </a:r>
          </a:p>
          <a:p>
            <a:pPr eaLnBrk="1" hangingPunct="1"/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205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053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4" name="Rectangle 3"/>
          <p:cNvSpPr>
            <a:spLocks noChangeArrowheads="1"/>
          </p:cNvSpPr>
          <p:nvPr/>
        </p:nvSpPr>
        <p:spPr bwMode="auto">
          <a:xfrm>
            <a:off x="144463" y="140404"/>
            <a:ext cx="88201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5851525" algn="r"/>
              </a:tabLst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3GPP TSG RAN WG1 Meeting #87                                </a:t>
            </a:r>
            <a:r>
              <a:rPr lang="en-US" altLang="zh-CN" sz="2400" dirty="0" smtClean="0">
                <a:latin typeface="Calibri" pitchFamily="34" charset="0"/>
              </a:rPr>
              <a:t>R1-1613335</a:t>
            </a:r>
            <a:endParaRPr lang="en-US" altLang="zh-CN" sz="1400" dirty="0" smtClean="0">
              <a:solidFill>
                <a:srgbClr val="FF0000"/>
              </a:solidFill>
            </a:endParaRPr>
          </a:p>
          <a:p>
            <a:pPr eaLnBrk="0" hangingPunct="0">
              <a:tabLst>
                <a:tab pos="5851525" algn="r"/>
              </a:tabLst>
            </a:pP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Reno, USA  14</a:t>
            </a:r>
            <a:r>
              <a:rPr lang="zh-CN" altLang="zh-CN" sz="24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 - 18</a:t>
            </a:r>
            <a:r>
              <a:rPr lang="zh-CN" altLang="zh-CN" sz="24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 November 2016</a:t>
            </a:r>
          </a:p>
          <a:p>
            <a:pPr eaLnBrk="0" hangingPunct="0">
              <a:tabLst>
                <a:tab pos="5851525" algn="r"/>
              </a:tabLst>
            </a:pP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Agenda 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Item: 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6.2.8.1</a:t>
            </a:r>
            <a:endParaRPr lang="en-US" altLang="zh-CN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Box 2"/>
          <p:cNvSpPr txBox="1">
            <a:spLocks noChangeArrowheads="1"/>
          </p:cNvSpPr>
          <p:nvPr/>
        </p:nvSpPr>
        <p:spPr bwMode="auto">
          <a:xfrm>
            <a:off x="214313" y="1571625"/>
            <a:ext cx="8643937" cy="6940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914400" indent="-914400">
              <a:spcAft>
                <a:spcPts val="0"/>
              </a:spcAft>
            </a:pPr>
            <a:r>
              <a:rPr lang="en-US" altLang="zh-CN" sz="3200" dirty="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 </a:t>
            </a:r>
            <a:r>
              <a:rPr lang="en-GB" sz="2000" dirty="0">
                <a:highlight>
                  <a:srgbClr val="00FF00"/>
                </a:highlight>
                <a:latin typeface="Times" panose="02020603050405020304" pitchFamily="18" charset="0"/>
                <a:ea typeface="MS Mincho"/>
                <a:cs typeface="Times New Roman" panose="02020603050405020304" pitchFamily="18" charset="0"/>
              </a:rPr>
              <a:t>Agreement:</a:t>
            </a:r>
            <a:endParaRPr lang="en-GB" sz="2000" dirty="0">
              <a:latin typeface="Times" panose="02020603050405020304" pitchFamily="18" charset="0"/>
              <a:ea typeface="Batang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000" dirty="0">
                <a:latin typeface="Times" panose="02020603050405020304" pitchFamily="18" charset="0"/>
                <a:ea typeface="MS Mincho"/>
                <a:cs typeface="Times New Roman" panose="02020603050405020304" pitchFamily="18" charset="0"/>
              </a:rPr>
              <a:t>Rel-14 UE supporting CE mode A and/or B can indicate how many narrowband retuning symbols it needs.</a:t>
            </a:r>
            <a:endParaRPr lang="en-GB" sz="2000" dirty="0">
              <a:latin typeface="Times" panose="02020603050405020304" pitchFamily="18" charset="0"/>
              <a:ea typeface="Batang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sz="2000" dirty="0">
                <a:latin typeface="Times" panose="02020603050405020304" pitchFamily="18" charset="0"/>
                <a:ea typeface="MS Mincho"/>
                <a:cs typeface="Times New Roman" panose="02020603050405020304" pitchFamily="18" charset="0"/>
              </a:rPr>
              <a:t>Range: {0, 1, 2} symbols</a:t>
            </a:r>
            <a:endParaRPr lang="en-GB" sz="2000" dirty="0">
              <a:latin typeface="Times" panose="02020603050405020304" pitchFamily="18" charset="0"/>
              <a:ea typeface="Batang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sz="2000" dirty="0">
                <a:latin typeface="Times" panose="02020603050405020304" pitchFamily="18" charset="0"/>
                <a:ea typeface="MS Mincho"/>
                <a:cs typeface="Times New Roman" panose="02020603050405020304" pitchFamily="18" charset="0"/>
              </a:rPr>
              <a:t>Default value: 2 symbols</a:t>
            </a:r>
            <a:endParaRPr lang="en-GB" sz="2000" dirty="0">
              <a:latin typeface="Times" panose="02020603050405020304" pitchFamily="18" charset="0"/>
              <a:ea typeface="Batang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000" dirty="0">
                <a:latin typeface="Times" panose="02020603050405020304" pitchFamily="18" charset="0"/>
                <a:ea typeface="MS Mincho"/>
                <a:cs typeface="Times New Roman" panose="02020603050405020304" pitchFamily="18" charset="0"/>
              </a:rPr>
              <a:t>FFS: If the UE indicates it needs 1 symbol for retuning, then:</a:t>
            </a:r>
            <a:endParaRPr lang="en-GB" sz="2000" dirty="0">
              <a:latin typeface="Times" panose="02020603050405020304" pitchFamily="18" charset="0"/>
              <a:ea typeface="Batang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sz="2000" dirty="0">
                <a:latin typeface="Times" panose="02020603050405020304" pitchFamily="18" charset="0"/>
                <a:ea typeface="MS Mincho"/>
                <a:cs typeface="Times New Roman" panose="02020603050405020304" pitchFamily="18" charset="0"/>
              </a:rPr>
              <a:t>When retuning between two PUSCH </a:t>
            </a:r>
            <a:r>
              <a:rPr lang="en-US" sz="2000" dirty="0" err="1">
                <a:latin typeface="Times" panose="02020603050405020304" pitchFamily="18" charset="0"/>
                <a:ea typeface="MS Mincho"/>
                <a:cs typeface="Times New Roman" panose="02020603050405020304" pitchFamily="18" charset="0"/>
              </a:rPr>
              <a:t>narrowbands</a:t>
            </a:r>
            <a:r>
              <a:rPr lang="en-US" sz="2000" dirty="0">
                <a:latin typeface="Times" panose="02020603050405020304" pitchFamily="18" charset="0"/>
                <a:ea typeface="MS Mincho"/>
                <a:cs typeface="Times New Roman" panose="02020603050405020304" pitchFamily="18" charset="0"/>
              </a:rPr>
              <a:t>, the guard period is the last SC-FDMA symbol in the previous UL </a:t>
            </a:r>
            <a:r>
              <a:rPr lang="en-US" sz="2000" dirty="0" err="1">
                <a:latin typeface="Times" panose="02020603050405020304" pitchFamily="18" charset="0"/>
                <a:ea typeface="MS Mincho"/>
                <a:cs typeface="Times New Roman" panose="02020603050405020304" pitchFamily="18" charset="0"/>
              </a:rPr>
              <a:t>subframe</a:t>
            </a:r>
            <a:endParaRPr lang="en-GB" sz="2000" dirty="0">
              <a:latin typeface="Times" panose="02020603050405020304" pitchFamily="18" charset="0"/>
              <a:ea typeface="Batang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sz="2000" dirty="0">
                <a:latin typeface="Times" panose="02020603050405020304" pitchFamily="18" charset="0"/>
                <a:ea typeface="MS Mincho"/>
                <a:cs typeface="Times New Roman" panose="02020603050405020304" pitchFamily="18" charset="0"/>
              </a:rPr>
              <a:t>When retuning between two PUCCH </a:t>
            </a:r>
            <a:r>
              <a:rPr lang="en-US" sz="2000" dirty="0" err="1">
                <a:latin typeface="Times" panose="02020603050405020304" pitchFamily="18" charset="0"/>
                <a:ea typeface="MS Mincho"/>
                <a:cs typeface="Times New Roman" panose="02020603050405020304" pitchFamily="18" charset="0"/>
              </a:rPr>
              <a:t>narrowbands</a:t>
            </a:r>
            <a:r>
              <a:rPr lang="en-US" sz="2000" dirty="0">
                <a:latin typeface="Times" panose="02020603050405020304" pitchFamily="18" charset="0"/>
                <a:ea typeface="MS Mincho"/>
                <a:cs typeface="Times New Roman" panose="02020603050405020304" pitchFamily="18" charset="0"/>
              </a:rPr>
              <a:t>, the guard period is the last SC-FDMA symbol in the previous UL </a:t>
            </a:r>
            <a:r>
              <a:rPr lang="en-US" sz="2000" dirty="0" err="1">
                <a:latin typeface="Times" panose="02020603050405020304" pitchFamily="18" charset="0"/>
                <a:ea typeface="MS Mincho"/>
                <a:cs typeface="Times New Roman" panose="02020603050405020304" pitchFamily="18" charset="0"/>
              </a:rPr>
              <a:t>subframe</a:t>
            </a:r>
            <a:endParaRPr lang="en-GB" sz="2000" dirty="0">
              <a:latin typeface="Times" panose="02020603050405020304" pitchFamily="18" charset="0"/>
              <a:ea typeface="Batang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sz="2000" dirty="0">
                <a:latin typeface="Times" panose="02020603050405020304" pitchFamily="18" charset="0"/>
                <a:ea typeface="MS Mincho"/>
                <a:cs typeface="Times New Roman" panose="02020603050405020304" pitchFamily="18" charset="0"/>
              </a:rPr>
              <a:t>When retuning from a PUSCH narrowband to a PUCCH narrowband, the guard period is the last SC-FDMA symbol in the previous UL </a:t>
            </a:r>
            <a:r>
              <a:rPr lang="en-US" sz="2000" dirty="0" err="1">
                <a:latin typeface="Times" panose="02020603050405020304" pitchFamily="18" charset="0"/>
                <a:ea typeface="MS Mincho"/>
                <a:cs typeface="Times New Roman" panose="02020603050405020304" pitchFamily="18" charset="0"/>
              </a:rPr>
              <a:t>subframe</a:t>
            </a:r>
            <a:endParaRPr lang="en-GB" sz="2000" dirty="0">
              <a:latin typeface="Times" panose="02020603050405020304" pitchFamily="18" charset="0"/>
              <a:ea typeface="Batang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sz="2000" dirty="0">
                <a:latin typeface="Times" panose="02020603050405020304" pitchFamily="18" charset="0"/>
                <a:ea typeface="MS Mincho"/>
                <a:cs typeface="Times New Roman" panose="02020603050405020304" pitchFamily="18" charset="0"/>
              </a:rPr>
              <a:t>When retuning from a PUCCH narrowband to a PUSCH narrowband, the guard period is the first SC-FDMA symbol in the next UL </a:t>
            </a:r>
            <a:r>
              <a:rPr lang="en-US" sz="2000" dirty="0" err="1">
                <a:latin typeface="Times" panose="02020603050405020304" pitchFamily="18" charset="0"/>
                <a:ea typeface="MS Mincho"/>
                <a:cs typeface="Times New Roman" panose="02020603050405020304" pitchFamily="18" charset="0"/>
              </a:rPr>
              <a:t>subframe</a:t>
            </a:r>
            <a:endParaRPr lang="en-GB" sz="2000" dirty="0">
              <a:latin typeface="Times" panose="02020603050405020304" pitchFamily="18" charset="0"/>
              <a:ea typeface="Batang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000" dirty="0">
                <a:latin typeface="Times" panose="02020603050405020304" pitchFamily="18" charset="0"/>
                <a:ea typeface="MS Mincho"/>
                <a:cs typeface="Times New Roman" panose="02020603050405020304" pitchFamily="18" charset="0"/>
              </a:rPr>
              <a:t>It is up to </a:t>
            </a:r>
            <a:r>
              <a:rPr lang="en-US" sz="2000" dirty="0" err="1">
                <a:latin typeface="Times" panose="02020603050405020304" pitchFamily="18" charset="0"/>
                <a:ea typeface="MS Mincho"/>
                <a:cs typeface="Times New Roman" panose="02020603050405020304" pitchFamily="18" charset="0"/>
              </a:rPr>
              <a:t>eNB</a:t>
            </a:r>
            <a:r>
              <a:rPr lang="en-US" sz="2000" dirty="0">
                <a:latin typeface="Times" panose="02020603050405020304" pitchFamily="18" charset="0"/>
                <a:ea typeface="MS Mincho"/>
                <a:cs typeface="Times New Roman" panose="02020603050405020304" pitchFamily="18" charset="0"/>
              </a:rPr>
              <a:t> whether and how to take the UE capability into account.</a:t>
            </a:r>
            <a:endParaRPr lang="en-GB" sz="2000" dirty="0">
              <a:latin typeface="Times" panose="02020603050405020304" pitchFamily="18" charset="0"/>
              <a:ea typeface="Batang"/>
              <a:cs typeface="Times New Roman" panose="02020603050405020304" pitchFamily="18" charset="0"/>
            </a:endParaRPr>
          </a:p>
          <a:p>
            <a:pPr marL="720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endParaRPr lang="en-GB" altLang="zh-CN" sz="2800" dirty="0">
              <a:latin typeface="Arial" pitchFamily="34" charset="0"/>
              <a:ea typeface="Arial Unicode MS" pitchFamily="34" charset="-122"/>
              <a:cs typeface="Arial" pitchFamily="34" charset="0"/>
            </a:endParaRPr>
          </a:p>
          <a:p>
            <a:pPr marL="720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endParaRPr lang="en-US" altLang="zh-CN" sz="2800" dirty="0">
              <a:latin typeface="Arial" pitchFamily="34" charset="0"/>
              <a:ea typeface="Arial Unicode MS" pitchFamily="34" charset="-122"/>
              <a:cs typeface="Arial" pitchFamily="34" charset="0"/>
            </a:endParaRPr>
          </a:p>
          <a:p>
            <a:pPr marL="72000">
              <a:buFont typeface="Arial" pitchFamily="34" charset="0"/>
              <a:buChar char="•"/>
              <a:defRPr/>
            </a:pPr>
            <a:endParaRPr lang="en-US" altLang="zh-CN" sz="2800" dirty="0">
              <a:latin typeface="Calibri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endParaRPr lang="zh-CN" altLang="zh-CN" sz="24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" name="제목 1"/>
          <p:cNvSpPr txBox="1">
            <a:spLocks/>
          </p:cNvSpPr>
          <p:nvPr/>
        </p:nvSpPr>
        <p:spPr bwMode="auto">
          <a:xfrm>
            <a:off x="642938" y="2857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ko-KR" sz="4000" i="1" dirty="0" smtClean="0">
                <a:ea typeface="Arial Unicode MS" pitchFamily="34" charset="-122"/>
                <a:cs typeface="Arial" charset="0"/>
              </a:rPr>
              <a:t>Background</a:t>
            </a:r>
            <a:endParaRPr lang="ko-KR" altLang="en-US" sz="4000" i="1" dirty="0">
              <a:ea typeface="Arial Unicode MS" pitchFamily="34" charset="-122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Box 2"/>
          <p:cNvSpPr txBox="1">
            <a:spLocks noChangeArrowheads="1"/>
          </p:cNvSpPr>
          <p:nvPr/>
        </p:nvSpPr>
        <p:spPr bwMode="auto">
          <a:xfrm>
            <a:off x="214313" y="1571625"/>
            <a:ext cx="8643937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sz="2000" dirty="0">
                <a:solidFill>
                  <a:prstClr val="black"/>
                </a:solidFill>
                <a:latin typeface="Times" panose="02020603050405020304" pitchFamily="18" charset="0"/>
                <a:ea typeface="MS Mincho"/>
                <a:cs typeface="Times" panose="02020603050405020304" pitchFamily="18" charset="0"/>
              </a:rPr>
              <a:t>If the UE indicates it needs </a:t>
            </a:r>
            <a:r>
              <a:rPr lang="en-US" sz="2000" dirty="0" smtClean="0">
                <a:solidFill>
                  <a:prstClr val="black"/>
                </a:solidFill>
                <a:latin typeface="Times" panose="02020603050405020304" pitchFamily="18" charset="0"/>
                <a:ea typeface="MS Mincho"/>
                <a:cs typeface="Times" panose="02020603050405020304" pitchFamily="18" charset="0"/>
              </a:rPr>
              <a:t>one symbol </a:t>
            </a:r>
            <a:r>
              <a:rPr lang="en-US" sz="2000" dirty="0">
                <a:solidFill>
                  <a:prstClr val="black"/>
                </a:solidFill>
                <a:latin typeface="Times" panose="02020603050405020304" pitchFamily="18" charset="0"/>
                <a:ea typeface="MS Mincho"/>
                <a:cs typeface="Times" panose="02020603050405020304" pitchFamily="18" charset="0"/>
              </a:rPr>
              <a:t>for retuning, then:</a:t>
            </a:r>
            <a:endParaRPr lang="en-GB" sz="2000" dirty="0">
              <a:solidFill>
                <a:prstClr val="black"/>
              </a:solidFill>
              <a:latin typeface="Times" panose="02020603050405020304" pitchFamily="18" charset="0"/>
              <a:ea typeface="Batang"/>
              <a:cs typeface="Times" panose="02020603050405020304" pitchFamily="18" charset="0"/>
            </a:endParaRPr>
          </a:p>
          <a:p>
            <a:pPr marL="800100" lvl="1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2000" dirty="0">
                <a:latin typeface="Times" panose="02020603050405020304" pitchFamily="18" charset="0"/>
                <a:ea typeface="MS Mincho"/>
                <a:cs typeface="Times" panose="02020603050405020304" pitchFamily="18" charset="0"/>
              </a:rPr>
              <a:t>When retuning between two PUSCH </a:t>
            </a:r>
            <a:r>
              <a:rPr lang="en-US" sz="2000" dirty="0" err="1" smtClean="0">
                <a:latin typeface="Times" panose="02020603050405020304" pitchFamily="18" charset="0"/>
                <a:ea typeface="MS Mincho"/>
                <a:cs typeface="Times" panose="02020603050405020304" pitchFamily="18" charset="0"/>
              </a:rPr>
              <a:t>narrowbands</a:t>
            </a:r>
            <a:r>
              <a:rPr lang="en-US" sz="2000" dirty="0" smtClean="0">
                <a:latin typeface="Times" panose="02020603050405020304" pitchFamily="18" charset="0"/>
                <a:ea typeface="MS Mincho"/>
                <a:cs typeface="Times" panose="02020603050405020304" pitchFamily="18" charset="0"/>
              </a:rPr>
              <a:t>, </a:t>
            </a:r>
            <a:r>
              <a:rPr lang="en-US" sz="2000" dirty="0">
                <a:latin typeface="Times" panose="02020603050405020304" pitchFamily="18" charset="0"/>
                <a:ea typeface="MS Mincho"/>
                <a:cs typeface="Times" panose="02020603050405020304" pitchFamily="18" charset="0"/>
              </a:rPr>
              <a:t>the guard period is the last SC-FDMA symbol in the previous UL </a:t>
            </a:r>
            <a:r>
              <a:rPr lang="en-US" sz="2000" dirty="0" err="1">
                <a:latin typeface="Times" panose="02020603050405020304" pitchFamily="18" charset="0"/>
                <a:ea typeface="MS Mincho"/>
                <a:cs typeface="Times" panose="02020603050405020304" pitchFamily="18" charset="0"/>
              </a:rPr>
              <a:t>subframe</a:t>
            </a:r>
            <a:endParaRPr lang="en-GB" sz="2000" dirty="0">
              <a:latin typeface="Times" panose="02020603050405020304" pitchFamily="18" charset="0"/>
              <a:ea typeface="Batang"/>
              <a:cs typeface="Times" panose="02020603050405020304" pitchFamily="18" charset="0"/>
            </a:endParaRPr>
          </a:p>
          <a:p>
            <a:pPr marL="800100" lvl="1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2000" dirty="0">
                <a:latin typeface="Times" panose="02020603050405020304" pitchFamily="18" charset="0"/>
                <a:ea typeface="MS Mincho"/>
                <a:cs typeface="Times" panose="02020603050405020304" pitchFamily="18" charset="0"/>
              </a:rPr>
              <a:t>When retuning between two PUCCH </a:t>
            </a:r>
            <a:r>
              <a:rPr lang="en-US" sz="2000" dirty="0" smtClean="0">
                <a:latin typeface="Times" panose="02020603050405020304" pitchFamily="18" charset="0"/>
                <a:ea typeface="MS Mincho"/>
                <a:cs typeface="Times" panose="02020603050405020304" pitchFamily="18" charset="0"/>
              </a:rPr>
              <a:t>resources, </a:t>
            </a:r>
            <a:r>
              <a:rPr lang="en-US" sz="2000" dirty="0">
                <a:latin typeface="Times" panose="02020603050405020304" pitchFamily="18" charset="0"/>
                <a:ea typeface="MS Mincho"/>
                <a:cs typeface="Times" panose="02020603050405020304" pitchFamily="18" charset="0"/>
              </a:rPr>
              <a:t>the guard period is the last SC-FDMA symbol in the previous UL </a:t>
            </a:r>
            <a:r>
              <a:rPr lang="en-US" sz="2000" dirty="0" err="1">
                <a:latin typeface="Times" panose="02020603050405020304" pitchFamily="18" charset="0"/>
                <a:ea typeface="MS Mincho"/>
                <a:cs typeface="Times" panose="02020603050405020304" pitchFamily="18" charset="0"/>
              </a:rPr>
              <a:t>subframe</a:t>
            </a:r>
            <a:endParaRPr lang="en-GB" sz="2000" dirty="0">
              <a:latin typeface="Times" panose="02020603050405020304" pitchFamily="18" charset="0"/>
              <a:ea typeface="Batang"/>
              <a:cs typeface="Times" panose="02020603050405020304" pitchFamily="18" charset="0"/>
            </a:endParaRPr>
          </a:p>
          <a:p>
            <a:pPr marL="800100" lvl="1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2000" dirty="0">
                <a:latin typeface="Times" panose="02020603050405020304" pitchFamily="18" charset="0"/>
                <a:ea typeface="MS Mincho"/>
                <a:cs typeface="Times" panose="02020603050405020304" pitchFamily="18" charset="0"/>
              </a:rPr>
              <a:t>When retuning from a PUSCH narrowband to a PUCCH </a:t>
            </a:r>
            <a:r>
              <a:rPr lang="en-US" sz="2000" dirty="0" smtClean="0">
                <a:latin typeface="Times" panose="02020603050405020304" pitchFamily="18" charset="0"/>
                <a:ea typeface="MS Mincho"/>
                <a:cs typeface="Times" panose="02020603050405020304" pitchFamily="18" charset="0"/>
              </a:rPr>
              <a:t>resource, </a:t>
            </a:r>
            <a:r>
              <a:rPr lang="en-US" sz="2000" dirty="0">
                <a:latin typeface="Times" panose="02020603050405020304" pitchFamily="18" charset="0"/>
                <a:ea typeface="MS Mincho"/>
                <a:cs typeface="Times" panose="02020603050405020304" pitchFamily="18" charset="0"/>
              </a:rPr>
              <a:t>the guard period is the last SC-FDMA symbol in the previous UL </a:t>
            </a:r>
            <a:r>
              <a:rPr lang="en-US" sz="2000" dirty="0" err="1">
                <a:latin typeface="Times" panose="02020603050405020304" pitchFamily="18" charset="0"/>
                <a:ea typeface="MS Mincho"/>
                <a:cs typeface="Times" panose="02020603050405020304" pitchFamily="18" charset="0"/>
              </a:rPr>
              <a:t>subframe</a:t>
            </a:r>
            <a:endParaRPr lang="en-GB" sz="2000" dirty="0">
              <a:latin typeface="Times" panose="02020603050405020304" pitchFamily="18" charset="0"/>
              <a:ea typeface="Batang"/>
              <a:cs typeface="Times" panose="02020603050405020304" pitchFamily="18" charset="0"/>
            </a:endParaRPr>
          </a:p>
          <a:p>
            <a:pPr marL="800100" lvl="1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2000" dirty="0">
                <a:latin typeface="Times" panose="02020603050405020304" pitchFamily="18" charset="0"/>
                <a:ea typeface="MS Mincho"/>
                <a:cs typeface="Times" panose="02020603050405020304" pitchFamily="18" charset="0"/>
              </a:rPr>
              <a:t>When retuning from a PUCCH </a:t>
            </a:r>
            <a:r>
              <a:rPr lang="en-US" sz="2000" dirty="0" smtClean="0">
                <a:latin typeface="Times" panose="02020603050405020304" pitchFamily="18" charset="0"/>
                <a:ea typeface="MS Mincho"/>
                <a:cs typeface="Times" panose="02020603050405020304" pitchFamily="18" charset="0"/>
              </a:rPr>
              <a:t>resource </a:t>
            </a:r>
            <a:r>
              <a:rPr lang="en-US" sz="2000" dirty="0">
                <a:latin typeface="Times" panose="02020603050405020304" pitchFamily="18" charset="0"/>
                <a:ea typeface="MS Mincho"/>
                <a:cs typeface="Times" panose="02020603050405020304" pitchFamily="18" charset="0"/>
              </a:rPr>
              <a:t>to a PUSCH narrowband, </a:t>
            </a:r>
          </a:p>
          <a:p>
            <a:pPr marL="1200150" lvl="2" indent="-285750" hangingPunct="0">
              <a:buFont typeface="Courier New" panose="02070309020205020404" pitchFamily="49" charset="0"/>
              <a:buChar char="o"/>
            </a:pPr>
            <a:r>
              <a:rPr lang="en-US" sz="2000" i="1" dirty="0" smtClean="0">
                <a:latin typeface="Times" panose="02020603050405020304" pitchFamily="18" charset="0"/>
                <a:cs typeface="Times" panose="02020603050405020304" pitchFamily="18" charset="0"/>
              </a:rPr>
              <a:t>if </a:t>
            </a:r>
            <a:r>
              <a:rPr lang="en-US" sz="2000" i="1" dirty="0">
                <a:latin typeface="Times" panose="02020603050405020304" pitchFamily="18" charset="0"/>
                <a:cs typeface="Times" panose="02020603050405020304" pitchFamily="18" charset="0"/>
              </a:rPr>
              <a:t>the PUCCH uses a shortened PUCCH </a:t>
            </a:r>
            <a:r>
              <a:rPr lang="en-US" sz="2000" i="1" dirty="0" smtClean="0">
                <a:latin typeface="Times" panose="02020603050405020304" pitchFamily="18" charset="0"/>
                <a:cs typeface="Times" panose="02020603050405020304" pitchFamily="18" charset="0"/>
              </a:rPr>
              <a:t>format </a:t>
            </a:r>
            <a:r>
              <a:rPr lang="en-US" sz="2000" i="1" dirty="0">
                <a:latin typeface="Times" panose="02020603050405020304" pitchFamily="18" charset="0"/>
                <a:cs typeface="Times" panose="02020603050405020304" pitchFamily="18" charset="0"/>
              </a:rPr>
              <a:t>without transmitting </a:t>
            </a:r>
            <a:r>
              <a:rPr lang="en-US" sz="2000" i="1" dirty="0" smtClean="0">
                <a:latin typeface="Times" panose="02020603050405020304" pitchFamily="18" charset="0"/>
                <a:cs typeface="Times" panose="02020603050405020304" pitchFamily="18" charset="0"/>
              </a:rPr>
              <a:t>SRS, </a:t>
            </a:r>
            <a:r>
              <a:rPr lang="en-US" sz="2000" i="1" dirty="0">
                <a:latin typeface="Times" panose="02020603050405020304" pitchFamily="18" charset="0"/>
                <a:cs typeface="Times" panose="02020603050405020304" pitchFamily="18" charset="0"/>
              </a:rPr>
              <a:t>no additional guard period is generated</a:t>
            </a:r>
            <a:endParaRPr lang="en-GB" sz="2000" dirty="0">
              <a:latin typeface="Times" panose="02020603050405020304" pitchFamily="18" charset="0"/>
              <a:cs typeface="Times" panose="02020603050405020304" pitchFamily="18" charset="0"/>
            </a:endParaRPr>
          </a:p>
          <a:p>
            <a:pPr marL="1200150" lvl="2" indent="-285750" hangingPunct="0">
              <a:buFont typeface="Courier New" panose="02070309020205020404" pitchFamily="49" charset="0"/>
              <a:buChar char="o"/>
            </a:pPr>
            <a:r>
              <a:rPr lang="en-US" sz="2000" i="1" dirty="0">
                <a:latin typeface="Times" panose="02020603050405020304" pitchFamily="18" charset="0"/>
                <a:cs typeface="Times" panose="02020603050405020304" pitchFamily="18" charset="0"/>
              </a:rPr>
              <a:t>Otherwise, the guard period is the first SC-FDMA symbol in the </a:t>
            </a:r>
            <a:r>
              <a:rPr lang="en-US" sz="2000" i="1" dirty="0" smtClean="0">
                <a:latin typeface="Times" panose="02020603050405020304" pitchFamily="18" charset="0"/>
                <a:cs typeface="Times" panose="02020603050405020304" pitchFamily="18" charset="0"/>
              </a:rPr>
              <a:t>second </a:t>
            </a:r>
            <a:r>
              <a:rPr lang="en-US" sz="2000" i="1" dirty="0" err="1" smtClean="0">
                <a:latin typeface="Times" panose="02020603050405020304" pitchFamily="18" charset="0"/>
                <a:cs typeface="Times" panose="02020603050405020304" pitchFamily="18" charset="0"/>
              </a:rPr>
              <a:t>subframe</a:t>
            </a:r>
            <a:r>
              <a:rPr lang="en-US" sz="2000" i="1" dirty="0" smtClean="0">
                <a:latin typeface="Times" panose="02020603050405020304" pitchFamily="18" charset="0"/>
                <a:cs typeface="Times" panose="02020603050405020304" pitchFamily="18" charset="0"/>
              </a:rPr>
              <a:t>.</a:t>
            </a:r>
            <a:endParaRPr lang="en-GB" sz="2000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" name="제목 1"/>
          <p:cNvSpPr txBox="1">
            <a:spLocks/>
          </p:cNvSpPr>
          <p:nvPr/>
        </p:nvSpPr>
        <p:spPr bwMode="auto">
          <a:xfrm>
            <a:off x="601562" y="40955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ko-KR" sz="4000" dirty="0" smtClean="0">
                <a:ea typeface="Arial Unicode MS" pitchFamily="34" charset="-122"/>
                <a:cs typeface="Arial" charset="0"/>
              </a:rPr>
              <a:t>Proposals</a:t>
            </a:r>
            <a:endParaRPr lang="ko-KR" altLang="en-US" sz="4000" dirty="0">
              <a:ea typeface="Arial Unicode MS" pitchFamily="34" charset="-122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4552</TotalTime>
  <Words>309</Words>
  <Application>Microsoft Office PowerPoint</Application>
  <PresentationFormat>On-screen Show (4:3)</PresentationFormat>
  <Paragraphs>26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4" baseType="lpstr">
      <vt:lpstr>Arial Unicode MS</vt:lpstr>
      <vt:lpstr>SimSun</vt:lpstr>
      <vt:lpstr>Arial</vt:lpstr>
      <vt:lpstr>Batang</vt:lpstr>
      <vt:lpstr>Calibri</vt:lpstr>
      <vt:lpstr>Courier New</vt:lpstr>
      <vt:lpstr>MS Mincho</vt:lpstr>
      <vt:lpstr>Times</vt:lpstr>
      <vt:lpstr>Times New Roman</vt:lpstr>
      <vt:lpstr>Wingdings</vt:lpstr>
      <vt:lpstr>Office 主题</vt:lpstr>
      <vt:lpstr>WF on remaining issues for Retuning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remaining issues for Retuning</dc:title>
  <dc:creator>Yassin Awad</dc:creator>
  <cp:lastModifiedBy>Yassin Awad</cp:lastModifiedBy>
  <cp:revision>147</cp:revision>
  <dcterms:created xsi:type="dcterms:W3CDTF">2015-11-15T19:00:12Z</dcterms:created>
  <dcterms:modified xsi:type="dcterms:W3CDTF">2016-11-15T23:25:41Z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(4)SIA8rbXXO6qdpSKKIzbE6QyA2Hfnw4ewgyEAmvqKjbcJ62lDexBNXweI9t4hcLINCHD6Oh2P
vm5ZgLCc5IEmQGFNY5TxorWuLLLGx5pneHhTQZIeDvHAwKKyflvtBTkvX44ErElkZP94JvBP
/2nfFbgx49STRWk5oFVy9hj4LTJWE53Q9bDiZpf4GNSbsmlXW3Nkelyo8KoX5TBROslKKQK1
2rAoQTgbQiBsG0iadR</vt:lpwstr>
  </property>
  <property fmtid="{D5CDD505-2E9C-101B-9397-08002B2CF9AE}" pid="3" name="_new_ms_pID_725431">
    <vt:lpwstr>Ul5HnoyhMbWCP8hVEt/A7c1Q6oZnoBODczwbGSVX0gPbTCH0rly/7b
3EPqURdBMuZa++a9UUOXPXKMoNYSXjxgqq1CuuVBcCC9mqAArqJMCX2rwixGnG7DTQSaRxlY
/GL/E5GpgFrOC6wMFxJlNobugw0D3NtRHzZ05fROmxI9DWMNDJG1jMjYG3ioDow1j66uiXW2
+IReGf5OHHb/dDK0/MRfKbgW0AuwtG4d/OMG</vt:lpwstr>
  </property>
  <property fmtid="{D5CDD505-2E9C-101B-9397-08002B2CF9AE}" pid="4" name="_new_ms_pID_725432">
    <vt:lpwstr>mO9g+7/8AX4b9gSix6vCdRMBYplt4iQiKJcr
/MCFd6Hj4SlR8DsRojVNOd2C60r0o5dqYJYonxcue5c1SdNln/25wtCA2sv0q5up6OGTsQY7
tl/hb3kUZINtNo//b8qnzTqnTDyqvmArcxKl6X9kVWhhapF79b53sqVfwTsvNB4BMXmGjMPW
gMYSH0xXpdrtYNBgW/wG4MV6TQDOVxji/CfsunT6gFLAz4SVVffGTE</vt:lpwstr>
  </property>
  <property fmtid="{D5CDD505-2E9C-101B-9397-08002B2CF9AE}" pid="5" name="_new_ms_pID_725433">
    <vt:lpwstr>O9/akDdQPSPUImIh+G
j22+sA==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1471852709</vt:lpwstr>
  </property>
  <property fmtid="{D5CDD505-2E9C-101B-9397-08002B2CF9AE}" pid="10" name="_2015_ms_pID_725343">
    <vt:lpwstr>(2)pu+nyoxBT982fS3AQAlYfX7SOwsncgpbygOEIPJkEuBus/An+PD1WY1DKau+KbJhjnc4473H
VdMCREDwvNiMRzBMxFuQt26TNHW9XfMeuIr+YbxkM8r7/kbyhENBiocUAlJv+5xIUuq2QdYm
KPZa+Zm6yYwY8bzVzgdcb0ceG5wmCC9NvTMvfUejR4LK6r2cZ7MPpcGO93Ldl8wTi0j692LL
ij0D/FKmsrQU3GvgBe</vt:lpwstr>
  </property>
  <property fmtid="{D5CDD505-2E9C-101B-9397-08002B2CF9AE}" pid="11" name="_2015_ms_pID_7253431">
    <vt:lpwstr>2mNoC7AESVn2eVeBWzgtxtM5Fu/L1Mv2kC1X0s7Bo1co93OdGmICrX
iVxcwwpCRB5Pc8pCJtn5TNQXJWLS3i7eD+kGyDS2CZX+ACFTjkIgztB13fzAG4wyPPeiuzSe
9kExsq4PR3eA32QiGSXxA0cr/FQ8W+CFEzGDYnGr2bwXxg==</vt:lpwstr>
  </property>
</Properties>
</file>