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0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Way Forward </a:t>
            </a:r>
            <a:r>
              <a:rPr lang="en-US" dirty="0"/>
              <a:t>on 2os </a:t>
            </a:r>
            <a:r>
              <a:rPr lang="en-US" dirty="0" err="1"/>
              <a:t>sPDSCH</a:t>
            </a:r>
            <a:r>
              <a:rPr lang="en-US" dirty="0"/>
              <a:t> structure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Huawei, </a:t>
            </a:r>
            <a:r>
              <a:rPr lang="en-US" dirty="0" err="1"/>
              <a:t>HiSilicon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/>
              <a:t>R1-1613325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8359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#87	</a:t>
            </a:r>
          </a:p>
          <a:p>
            <a:r>
              <a:rPr lang="pt-BR" sz="2400" dirty="0"/>
              <a:t>Reno, Nevada (US), Nov 14 - 18, 2016</a:t>
            </a:r>
          </a:p>
          <a:p>
            <a:pPr eaLnBrk="1" hangingPunct="1"/>
            <a:r>
              <a:rPr lang="en-US" altLang="ja-JP" sz="2400" dirty="0"/>
              <a:t>Agenda item 6.2.10.2.1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752284" cy="4824557"/>
          </a:xfrm>
        </p:spPr>
        <p:txBody>
          <a:bodyPr>
            <a:normAutofit/>
          </a:bodyPr>
          <a:lstStyle/>
          <a:p>
            <a:r>
              <a:rPr lang="en-US" dirty="0"/>
              <a:t>In RAN1#86 </a:t>
            </a:r>
            <a:r>
              <a:rPr lang="en-US" dirty="0" err="1"/>
              <a:t>bis</a:t>
            </a:r>
            <a:r>
              <a:rPr lang="en-US" dirty="0"/>
              <a:t>, a list of DL </a:t>
            </a:r>
            <a:r>
              <a:rPr lang="en-US" dirty="0" err="1"/>
              <a:t>sTTI</a:t>
            </a:r>
            <a:r>
              <a:rPr lang="en-US" dirty="0"/>
              <a:t> patterns was agreed for down-selection</a:t>
            </a:r>
          </a:p>
          <a:p>
            <a:r>
              <a:rPr lang="en-US" dirty="0"/>
              <a:t>It is preferable to have</a:t>
            </a:r>
          </a:p>
          <a:p>
            <a:pPr lvl="1"/>
            <a:r>
              <a:rPr lang="en-US" dirty="0"/>
              <a:t>a </a:t>
            </a:r>
            <a:r>
              <a:rPr lang="en-US" dirty="0" err="1"/>
              <a:t>sPDSCH</a:t>
            </a:r>
            <a:r>
              <a:rPr lang="en-US" dirty="0"/>
              <a:t> pattern that avoids orphan symbols</a:t>
            </a:r>
          </a:p>
          <a:p>
            <a:pPr lvl="1"/>
            <a:r>
              <a:rPr lang="en-US" dirty="0"/>
              <a:t>a </a:t>
            </a:r>
            <a:r>
              <a:rPr lang="en-US" dirty="0" err="1"/>
              <a:t>sPDSCH</a:t>
            </a:r>
            <a:r>
              <a:rPr lang="en-US" dirty="0"/>
              <a:t> pattern not spanning</a:t>
            </a:r>
            <a:r>
              <a:rPr lang="en-GB" dirty="0"/>
              <a:t> over slot boundary to comply with </a:t>
            </a:r>
            <a:r>
              <a:rPr lang="en-US" dirty="0"/>
              <a:t>distributed PDSCH resource block allocation and allow slot based </a:t>
            </a:r>
            <a:r>
              <a:rPr lang="en-US" dirty="0" err="1"/>
              <a:t>sTTI</a:t>
            </a:r>
            <a:r>
              <a:rPr lang="en-US" dirty="0"/>
              <a:t> operation together with 2 symbol </a:t>
            </a:r>
            <a:r>
              <a:rPr lang="en-US" dirty="0" err="1"/>
              <a:t>sTTI</a:t>
            </a:r>
            <a:r>
              <a:rPr lang="en-US" dirty="0"/>
              <a:t> operation</a:t>
            </a:r>
            <a:endParaRPr lang="sv-SE" dirty="0"/>
          </a:p>
          <a:p>
            <a:pPr lvl="1"/>
            <a:r>
              <a:rPr lang="en-GB" dirty="0"/>
              <a:t>A </a:t>
            </a:r>
            <a:r>
              <a:rPr lang="en-GB" dirty="0" err="1"/>
              <a:t>sPDSCH</a:t>
            </a:r>
            <a:r>
              <a:rPr lang="en-GB" dirty="0"/>
              <a:t> pattern with </a:t>
            </a:r>
            <a:r>
              <a:rPr lang="en-US" dirty="0"/>
              <a:t>CSI-IM positions not overlapping </a:t>
            </a:r>
            <a:r>
              <a:rPr lang="en-US" dirty="0" err="1"/>
              <a:t>sTTI</a:t>
            </a:r>
            <a:r>
              <a:rPr lang="en-US" dirty="0"/>
              <a:t> borders to allow for accurate CSI-IM measurements</a:t>
            </a:r>
            <a:endParaRPr lang="sv-SE" dirty="0"/>
          </a:p>
          <a:p>
            <a:pPr lvl="1"/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8288"/>
            <a:ext cx="10515600" cy="2261963"/>
          </a:xfrm>
        </p:spPr>
        <p:txBody>
          <a:bodyPr>
            <a:normAutofit fontScale="92500" lnSpcReduction="20000"/>
          </a:bodyPr>
          <a:lstStyle/>
          <a:p>
            <a:r>
              <a:rPr lang="sv-SE" dirty="0" err="1"/>
              <a:t>sTTI</a:t>
            </a:r>
            <a:r>
              <a:rPr lang="sv-SE" dirty="0"/>
              <a:t> operation is not </a:t>
            </a:r>
            <a:r>
              <a:rPr lang="sv-SE" dirty="0" err="1"/>
              <a:t>supported</a:t>
            </a:r>
            <a:r>
              <a:rPr lang="sv-SE" dirty="0"/>
              <a:t> for N_PRB &lt;= 10</a:t>
            </a:r>
          </a:p>
          <a:p>
            <a:r>
              <a:rPr lang="en-US" dirty="0"/>
              <a:t>Clarification: the DL </a:t>
            </a:r>
            <a:r>
              <a:rPr lang="en-US" dirty="0" err="1"/>
              <a:t>sTTI</a:t>
            </a:r>
            <a:r>
              <a:rPr lang="en-US" dirty="0"/>
              <a:t> length in R1-168500 refers to the RRC configured DL </a:t>
            </a:r>
            <a:r>
              <a:rPr lang="en-US" dirty="0" err="1"/>
              <a:t>sTTI</a:t>
            </a:r>
            <a:r>
              <a:rPr lang="en-US" dirty="0"/>
              <a:t> length</a:t>
            </a:r>
          </a:p>
          <a:p>
            <a:r>
              <a:rPr lang="en-US" dirty="0"/>
              <a:t>For 2-symbol TTI, the DL </a:t>
            </a:r>
            <a:r>
              <a:rPr lang="en-US" dirty="0" err="1"/>
              <a:t>sTTI</a:t>
            </a:r>
            <a:r>
              <a:rPr lang="en-US" dirty="0"/>
              <a:t> pattern in OFDM symbols per </a:t>
            </a:r>
            <a:r>
              <a:rPr lang="en-US" dirty="0" err="1"/>
              <a:t>subframe</a:t>
            </a:r>
            <a:r>
              <a:rPr lang="en-US" dirty="0"/>
              <a:t> is adaptive to PDCCH region length as follows.</a:t>
            </a:r>
          </a:p>
          <a:p>
            <a:pPr lvl="1"/>
            <a:r>
              <a:rPr lang="en-US" dirty="0"/>
              <a:t>The PDCCH region length can be obtained with RRC signaling or PCFICH detection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660291" y="4235474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6151327" y="4235474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5905809" y="4235474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6396844" y="4235474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6642362" y="4235474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6887879" y="4235474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7133396" y="4235474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9" name="TextBox 10"/>
          <p:cNvSpPr txBox="1"/>
          <p:nvPr/>
        </p:nvSpPr>
        <p:spPr>
          <a:xfrm>
            <a:off x="4678221" y="4009946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1</a:t>
            </a:r>
          </a:p>
        </p:txBody>
      </p:sp>
      <p:sp>
        <p:nvSpPr>
          <p:cNvPr id="60" name="TextBox 11"/>
          <p:cNvSpPr txBox="1"/>
          <p:nvPr/>
        </p:nvSpPr>
        <p:spPr>
          <a:xfrm>
            <a:off x="5141546" y="4009946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2</a:t>
            </a:r>
          </a:p>
        </p:txBody>
      </p:sp>
      <p:sp>
        <p:nvSpPr>
          <p:cNvPr id="61" name="Rectangle 60"/>
          <p:cNvSpPr/>
          <p:nvPr/>
        </p:nvSpPr>
        <p:spPr>
          <a:xfrm>
            <a:off x="4432703" y="4235474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5169256" y="4235474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5414774" y="4235474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4923739" y="4235474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4678221" y="4235474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3941668" y="4235474"/>
            <a:ext cx="245518" cy="37588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4187186" y="4235474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8" name="TextBox 19"/>
          <p:cNvSpPr txBox="1"/>
          <p:nvPr/>
        </p:nvSpPr>
        <p:spPr>
          <a:xfrm>
            <a:off x="4039875" y="4009946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0</a:t>
            </a:r>
          </a:p>
        </p:txBody>
      </p:sp>
      <p:sp>
        <p:nvSpPr>
          <p:cNvPr id="69" name="TextBox 20"/>
          <p:cNvSpPr txBox="1"/>
          <p:nvPr/>
        </p:nvSpPr>
        <p:spPr>
          <a:xfrm>
            <a:off x="5660291" y="4009946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3</a:t>
            </a:r>
          </a:p>
        </p:txBody>
      </p:sp>
      <p:sp>
        <p:nvSpPr>
          <p:cNvPr id="70" name="TextBox 21"/>
          <p:cNvSpPr txBox="1"/>
          <p:nvPr/>
        </p:nvSpPr>
        <p:spPr>
          <a:xfrm>
            <a:off x="6145010" y="4009946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4</a:t>
            </a:r>
          </a:p>
        </p:txBody>
      </p:sp>
      <p:sp>
        <p:nvSpPr>
          <p:cNvPr id="71" name="TextBox 22"/>
          <p:cNvSpPr txBox="1"/>
          <p:nvPr/>
        </p:nvSpPr>
        <p:spPr>
          <a:xfrm>
            <a:off x="6760366" y="4009946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5</a:t>
            </a:r>
          </a:p>
        </p:txBody>
      </p:sp>
      <p:sp>
        <p:nvSpPr>
          <p:cNvPr id="72" name="Rectangle 71"/>
          <p:cNvSpPr/>
          <p:nvPr/>
        </p:nvSpPr>
        <p:spPr>
          <a:xfrm>
            <a:off x="5660291" y="5250351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73" name="Rectangle 72"/>
          <p:cNvSpPr/>
          <p:nvPr/>
        </p:nvSpPr>
        <p:spPr>
          <a:xfrm>
            <a:off x="6151327" y="5250351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74" name="Rectangle 73"/>
          <p:cNvSpPr/>
          <p:nvPr/>
        </p:nvSpPr>
        <p:spPr>
          <a:xfrm>
            <a:off x="5905809" y="5250351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75" name="Rectangle 74"/>
          <p:cNvSpPr/>
          <p:nvPr/>
        </p:nvSpPr>
        <p:spPr>
          <a:xfrm>
            <a:off x="6396844" y="5250351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76" name="Rectangle 75"/>
          <p:cNvSpPr/>
          <p:nvPr/>
        </p:nvSpPr>
        <p:spPr>
          <a:xfrm>
            <a:off x="6642362" y="5250351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77" name="Rectangle 76"/>
          <p:cNvSpPr/>
          <p:nvPr/>
        </p:nvSpPr>
        <p:spPr>
          <a:xfrm>
            <a:off x="6887879" y="5250351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78" name="Rectangle 77"/>
          <p:cNvSpPr/>
          <p:nvPr/>
        </p:nvSpPr>
        <p:spPr>
          <a:xfrm>
            <a:off x="7133396" y="5250351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79" name="TextBox 32"/>
          <p:cNvSpPr txBox="1"/>
          <p:nvPr/>
        </p:nvSpPr>
        <p:spPr>
          <a:xfrm>
            <a:off x="4550708" y="5011400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1</a:t>
            </a:r>
          </a:p>
        </p:txBody>
      </p:sp>
      <p:sp>
        <p:nvSpPr>
          <p:cNvPr id="80" name="TextBox 33"/>
          <p:cNvSpPr txBox="1"/>
          <p:nvPr/>
        </p:nvSpPr>
        <p:spPr>
          <a:xfrm>
            <a:off x="5141546" y="5024822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2</a:t>
            </a:r>
          </a:p>
        </p:txBody>
      </p:sp>
      <p:sp>
        <p:nvSpPr>
          <p:cNvPr id="81" name="Rectangle 80"/>
          <p:cNvSpPr/>
          <p:nvPr/>
        </p:nvSpPr>
        <p:spPr>
          <a:xfrm>
            <a:off x="5169256" y="5250351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82" name="Rectangle 81"/>
          <p:cNvSpPr/>
          <p:nvPr/>
        </p:nvSpPr>
        <p:spPr>
          <a:xfrm>
            <a:off x="5414774" y="5250351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83" name="Rectangle 82"/>
          <p:cNvSpPr/>
          <p:nvPr/>
        </p:nvSpPr>
        <p:spPr>
          <a:xfrm>
            <a:off x="4923739" y="5250351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84" name="Rectangle 83"/>
          <p:cNvSpPr/>
          <p:nvPr/>
        </p:nvSpPr>
        <p:spPr>
          <a:xfrm>
            <a:off x="4678221" y="5250351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85" name="Rectangle 84"/>
          <p:cNvSpPr/>
          <p:nvPr/>
        </p:nvSpPr>
        <p:spPr>
          <a:xfrm>
            <a:off x="3941668" y="5250351"/>
            <a:ext cx="245518" cy="37588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86" name="Rectangle 85"/>
          <p:cNvSpPr/>
          <p:nvPr/>
        </p:nvSpPr>
        <p:spPr>
          <a:xfrm>
            <a:off x="4187186" y="5250351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87" name="TextBox 41"/>
          <p:cNvSpPr txBox="1"/>
          <p:nvPr/>
        </p:nvSpPr>
        <p:spPr>
          <a:xfrm>
            <a:off x="3966052" y="5024822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0</a:t>
            </a:r>
          </a:p>
        </p:txBody>
      </p:sp>
      <p:sp>
        <p:nvSpPr>
          <p:cNvPr id="88" name="TextBox 42"/>
          <p:cNvSpPr txBox="1"/>
          <p:nvPr/>
        </p:nvSpPr>
        <p:spPr>
          <a:xfrm>
            <a:off x="5660291" y="5024822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3</a:t>
            </a:r>
          </a:p>
        </p:txBody>
      </p:sp>
      <p:sp>
        <p:nvSpPr>
          <p:cNvPr id="89" name="TextBox 43"/>
          <p:cNvSpPr txBox="1"/>
          <p:nvPr/>
        </p:nvSpPr>
        <p:spPr>
          <a:xfrm>
            <a:off x="6145010" y="5024822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4</a:t>
            </a:r>
          </a:p>
        </p:txBody>
      </p:sp>
      <p:sp>
        <p:nvSpPr>
          <p:cNvPr id="90" name="TextBox 44"/>
          <p:cNvSpPr txBox="1"/>
          <p:nvPr/>
        </p:nvSpPr>
        <p:spPr>
          <a:xfrm>
            <a:off x="6760366" y="5024822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5</a:t>
            </a:r>
          </a:p>
        </p:txBody>
      </p:sp>
      <p:sp>
        <p:nvSpPr>
          <p:cNvPr id="91" name="Rectangle 90"/>
          <p:cNvSpPr/>
          <p:nvPr/>
        </p:nvSpPr>
        <p:spPr>
          <a:xfrm>
            <a:off x="4187186" y="5250351"/>
            <a:ext cx="245518" cy="37588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92" name="Rectangle 91"/>
          <p:cNvSpPr/>
          <p:nvPr/>
        </p:nvSpPr>
        <p:spPr>
          <a:xfrm>
            <a:off x="4432703" y="5250351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/>
          </a:p>
        </p:txBody>
      </p:sp>
      <p:sp>
        <p:nvSpPr>
          <p:cNvPr id="93" name="Rectangle 92"/>
          <p:cNvSpPr/>
          <p:nvPr/>
        </p:nvSpPr>
        <p:spPr>
          <a:xfrm>
            <a:off x="5673767" y="5926935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94" name="Rectangle 93"/>
          <p:cNvSpPr/>
          <p:nvPr/>
        </p:nvSpPr>
        <p:spPr>
          <a:xfrm>
            <a:off x="6164801" y="5926935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95" name="Rectangle 94"/>
          <p:cNvSpPr/>
          <p:nvPr/>
        </p:nvSpPr>
        <p:spPr>
          <a:xfrm>
            <a:off x="5919284" y="5926935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96" name="Rectangle 95"/>
          <p:cNvSpPr/>
          <p:nvPr/>
        </p:nvSpPr>
        <p:spPr>
          <a:xfrm>
            <a:off x="6410319" y="5926935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97" name="Rectangle 96"/>
          <p:cNvSpPr/>
          <p:nvPr/>
        </p:nvSpPr>
        <p:spPr>
          <a:xfrm>
            <a:off x="6655836" y="5926935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98" name="Rectangle 97"/>
          <p:cNvSpPr/>
          <p:nvPr/>
        </p:nvSpPr>
        <p:spPr>
          <a:xfrm>
            <a:off x="6901354" y="5926935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99" name="Rectangle 98"/>
          <p:cNvSpPr/>
          <p:nvPr/>
        </p:nvSpPr>
        <p:spPr>
          <a:xfrm>
            <a:off x="7146871" y="5926935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100" name="TextBox 55"/>
          <p:cNvSpPr txBox="1"/>
          <p:nvPr/>
        </p:nvSpPr>
        <p:spPr>
          <a:xfrm>
            <a:off x="4658967" y="5701407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1</a:t>
            </a:r>
          </a:p>
        </p:txBody>
      </p:sp>
      <p:sp>
        <p:nvSpPr>
          <p:cNvPr id="101" name="TextBox 56"/>
          <p:cNvSpPr txBox="1"/>
          <p:nvPr/>
        </p:nvSpPr>
        <p:spPr>
          <a:xfrm>
            <a:off x="5143291" y="5701407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2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5182731" y="5926935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103" name="Rectangle 102"/>
          <p:cNvSpPr/>
          <p:nvPr/>
        </p:nvSpPr>
        <p:spPr>
          <a:xfrm>
            <a:off x="5428249" y="5926935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104" name="Rectangle 103"/>
          <p:cNvSpPr/>
          <p:nvPr/>
        </p:nvSpPr>
        <p:spPr>
          <a:xfrm>
            <a:off x="4937214" y="5926935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105" name="Rectangle 104"/>
          <p:cNvSpPr/>
          <p:nvPr/>
        </p:nvSpPr>
        <p:spPr>
          <a:xfrm>
            <a:off x="4691696" y="5926935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106" name="Rectangle 105"/>
          <p:cNvSpPr/>
          <p:nvPr/>
        </p:nvSpPr>
        <p:spPr>
          <a:xfrm>
            <a:off x="3955143" y="5926935"/>
            <a:ext cx="245518" cy="37588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107" name="Rectangle 106"/>
          <p:cNvSpPr/>
          <p:nvPr/>
        </p:nvSpPr>
        <p:spPr>
          <a:xfrm>
            <a:off x="4200661" y="5926935"/>
            <a:ext cx="245518" cy="3758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108" name="TextBox 63"/>
          <p:cNvSpPr txBox="1"/>
          <p:nvPr/>
        </p:nvSpPr>
        <p:spPr>
          <a:xfrm>
            <a:off x="4102454" y="5701407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0</a:t>
            </a:r>
          </a:p>
        </p:txBody>
      </p:sp>
      <p:sp>
        <p:nvSpPr>
          <p:cNvPr id="109" name="TextBox 64"/>
          <p:cNvSpPr txBox="1"/>
          <p:nvPr/>
        </p:nvSpPr>
        <p:spPr>
          <a:xfrm>
            <a:off x="5682603" y="5701407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3</a:t>
            </a:r>
          </a:p>
        </p:txBody>
      </p:sp>
      <p:sp>
        <p:nvSpPr>
          <p:cNvPr id="110" name="TextBox 65"/>
          <p:cNvSpPr txBox="1"/>
          <p:nvPr/>
        </p:nvSpPr>
        <p:spPr>
          <a:xfrm>
            <a:off x="6141341" y="5694695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4</a:t>
            </a:r>
          </a:p>
        </p:txBody>
      </p:sp>
      <p:sp>
        <p:nvSpPr>
          <p:cNvPr id="111" name="TextBox 66"/>
          <p:cNvSpPr txBox="1"/>
          <p:nvPr/>
        </p:nvSpPr>
        <p:spPr>
          <a:xfrm>
            <a:off x="6782678" y="5694695"/>
            <a:ext cx="610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err="1"/>
              <a:t>sTTI</a:t>
            </a:r>
            <a:r>
              <a:rPr lang="en-US" sz="1400" dirty="0"/>
              <a:t> 5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4200661" y="5926935"/>
            <a:ext cx="245518" cy="37588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113" name="Rectangle 112"/>
          <p:cNvSpPr/>
          <p:nvPr/>
        </p:nvSpPr>
        <p:spPr>
          <a:xfrm>
            <a:off x="4446179" y="5926935"/>
            <a:ext cx="245518" cy="375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114" name="Rectangle 113"/>
          <p:cNvSpPr/>
          <p:nvPr/>
        </p:nvSpPr>
        <p:spPr>
          <a:xfrm>
            <a:off x="4430995" y="5926935"/>
            <a:ext cx="245518" cy="37588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115" name="Rounded Rectangle 70"/>
          <p:cNvSpPr/>
          <p:nvPr/>
        </p:nvSpPr>
        <p:spPr>
          <a:xfrm>
            <a:off x="3892565" y="4160298"/>
            <a:ext cx="785656" cy="488644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6" name="Rounded Rectangle 71"/>
          <p:cNvSpPr/>
          <p:nvPr/>
        </p:nvSpPr>
        <p:spPr>
          <a:xfrm>
            <a:off x="3843461" y="5212763"/>
            <a:ext cx="687449" cy="451056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117" name="Rounded Rectangle 72"/>
          <p:cNvSpPr/>
          <p:nvPr/>
        </p:nvSpPr>
        <p:spPr>
          <a:xfrm>
            <a:off x="3885176" y="5851759"/>
            <a:ext cx="834760" cy="56382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118" name="TextBox 73"/>
          <p:cNvSpPr txBox="1"/>
          <p:nvPr/>
        </p:nvSpPr>
        <p:spPr>
          <a:xfrm>
            <a:off x="5660291" y="3726047"/>
            <a:ext cx="966787" cy="182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C000"/>
                </a:solidFill>
              </a:rPr>
              <a:t>Slot boundary</a:t>
            </a:r>
          </a:p>
        </p:txBody>
      </p:sp>
      <p:cxnSp>
        <p:nvCxnSpPr>
          <p:cNvPr id="119" name="Straight Connector 118"/>
          <p:cNvCxnSpPr/>
          <p:nvPr/>
        </p:nvCxnSpPr>
        <p:spPr>
          <a:xfrm>
            <a:off x="5660291" y="3897181"/>
            <a:ext cx="0" cy="25920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76"/>
          <p:cNvSpPr txBox="1"/>
          <p:nvPr/>
        </p:nvSpPr>
        <p:spPr>
          <a:xfrm>
            <a:off x="1408139" y="4201979"/>
            <a:ext cx="1679006" cy="398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PDCCH region =1 OS</a:t>
            </a:r>
          </a:p>
          <a:p>
            <a:r>
              <a:rPr lang="en-US" dirty="0"/>
              <a:t>{3,2,2,2,2,3}</a:t>
            </a:r>
          </a:p>
        </p:txBody>
      </p:sp>
      <p:sp>
        <p:nvSpPr>
          <p:cNvPr id="121" name="TextBox 77"/>
          <p:cNvSpPr txBox="1"/>
          <p:nvPr/>
        </p:nvSpPr>
        <p:spPr>
          <a:xfrm>
            <a:off x="1394017" y="5155594"/>
            <a:ext cx="1679006" cy="398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PDCCH region =2 OS</a:t>
            </a:r>
          </a:p>
          <a:p>
            <a:r>
              <a:rPr lang="en-US" dirty="0"/>
              <a:t>{2,3,2,2,2,3}</a:t>
            </a:r>
          </a:p>
        </p:txBody>
      </p:sp>
      <p:sp>
        <p:nvSpPr>
          <p:cNvPr id="122" name="TextBox 78"/>
          <p:cNvSpPr txBox="1"/>
          <p:nvPr/>
        </p:nvSpPr>
        <p:spPr>
          <a:xfrm>
            <a:off x="1394017" y="6048309"/>
            <a:ext cx="1679006" cy="398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PDCCH region =3 OS</a:t>
            </a:r>
          </a:p>
          <a:p>
            <a:r>
              <a:rPr lang="en-US" dirty="0"/>
              <a:t>{3,2,2,2,2,3}</a:t>
            </a:r>
          </a:p>
        </p:txBody>
      </p:sp>
    </p:spTree>
    <p:extLst>
      <p:ext uri="{BB962C8B-B14F-4D97-AF65-F5344CB8AC3E}">
        <p14:creationId xmlns:p14="http://schemas.microsoft.com/office/powerpoint/2010/main" val="1755459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Proposal</a:t>
            </a:r>
            <a:r>
              <a:rPr lang="sv-SE" dirty="0"/>
              <a:t>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PDCCH region = 1OS and STTI 0, decide if </a:t>
            </a:r>
            <a:r>
              <a:rPr lang="en-US" dirty="0" err="1"/>
              <a:t>sDCI</a:t>
            </a:r>
            <a:r>
              <a:rPr lang="en-US" dirty="0"/>
              <a:t> can be transmitted in the symbol(s) after PDCCH region within this </a:t>
            </a:r>
            <a:r>
              <a:rPr lang="en-US" dirty="0" err="1"/>
              <a:t>sTTI</a:t>
            </a:r>
            <a:r>
              <a:rPr lang="en-US" dirty="0"/>
              <a:t> or in the legacy PDCCH region.</a:t>
            </a:r>
            <a:endParaRPr lang="sv-SE" dirty="0"/>
          </a:p>
          <a:p>
            <a:pPr lvl="1"/>
            <a:r>
              <a:rPr lang="en-US" dirty="0"/>
              <a:t>Alt 1: choose PDCCH or </a:t>
            </a:r>
            <a:r>
              <a:rPr lang="en-US" dirty="0" err="1"/>
              <a:t>sPDCCH</a:t>
            </a:r>
            <a:r>
              <a:rPr lang="en-US" dirty="0"/>
              <a:t> by specification</a:t>
            </a:r>
          </a:p>
          <a:p>
            <a:pPr lvl="1"/>
            <a:r>
              <a:rPr lang="en-US" dirty="0"/>
              <a:t>Alt 2: high layer signaling to configure between PDCCH or </a:t>
            </a:r>
            <a:r>
              <a:rPr lang="en-US" dirty="0" err="1"/>
              <a:t>sPDCCH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176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271</Words>
  <Application>Microsoft Office PowerPoint</Application>
  <PresentationFormat>Widescreen</PresentationFormat>
  <Paragraphs>46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Calibri Light</vt:lpstr>
      <vt:lpstr>Office Theme</vt:lpstr>
      <vt:lpstr>Way Forward on 2os sPDSCH structure</vt:lpstr>
      <vt:lpstr>Background</vt:lpstr>
      <vt:lpstr>Proposal (1)</vt:lpstr>
      <vt:lpstr>Proposal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Laetitia Falconetti</dc:creator>
  <cp:lastModifiedBy>Laetitia Falconetti</cp:lastModifiedBy>
  <cp:revision>90</cp:revision>
  <dcterms:created xsi:type="dcterms:W3CDTF">2016-11-10T14:18:32Z</dcterms:created>
  <dcterms:modified xsi:type="dcterms:W3CDTF">2016-11-16T23:22:45Z</dcterms:modified>
</cp:coreProperties>
</file>