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1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5394" autoAdjust="0"/>
  </p:normalViewPr>
  <p:slideViewPr>
    <p:cSldViewPr>
      <p:cViewPr varScale="1">
        <p:scale>
          <a:sx n="85" d="100"/>
          <a:sy n="85" d="100"/>
        </p:scale>
        <p:origin x="974" y="53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36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476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179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</a:t>
            </a:r>
            <a:r>
              <a:rPr lang="en-US" altLang="zh-CN" dirty="0" smtClean="0"/>
              <a:t>channel </a:t>
            </a:r>
            <a:r>
              <a:rPr lang="en-US" altLang="zh-CN" dirty="0" smtClean="0"/>
              <a:t>model for rural </a:t>
            </a:r>
            <a:r>
              <a:rPr lang="en-US" altLang="zh-CN" dirty="0" smtClean="0"/>
              <a:t>scenario in NR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HiSilicon, CATT, CATR, [CMCC], [ZTE]...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R1-1613312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/>
              <a:t>Reno, US, November 14-18, </a:t>
            </a:r>
            <a:r>
              <a:rPr lang="en-US" altLang="zh-CN" sz="2400" dirty="0" smtClean="0"/>
              <a:t>2016</a:t>
            </a:r>
          </a:p>
          <a:p>
            <a:r>
              <a:rPr lang="en-US" altLang="zh-CN" sz="2400" dirty="0" smtClean="0"/>
              <a:t>Agenda </a:t>
            </a:r>
            <a:r>
              <a:rPr lang="en-US" altLang="zh-CN" sz="2400" dirty="0"/>
              <a:t>item </a:t>
            </a:r>
            <a:r>
              <a:rPr lang="en-US" altLang="zh-CN" sz="2400" dirty="0" smtClean="0"/>
              <a:t>7.1.7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752600"/>
            <a:ext cx="8229600" cy="428942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US" altLang="zh-CN" sz="2800" dirty="0"/>
              <a:t>In 3GPP RAN1#86b meeting, there was a discussion on the channel model for rural scenario in NR, as some models are missing for that scenario. The major issue is that in rural scenario, 50% indoor users are assumed while in the agreed channel model (i.e., rural macro (</a:t>
            </a:r>
            <a:r>
              <a:rPr lang="en-US" altLang="zh-CN" sz="2800" dirty="0" err="1"/>
              <a:t>RMa</a:t>
            </a:r>
            <a:r>
              <a:rPr lang="en-US" altLang="zh-CN" sz="2800" dirty="0"/>
              <a:t>) channel model in M.2135 [1]) no outdoor to indoor (O2I) channel model was defined. In addition, in M.2135 </a:t>
            </a:r>
            <a:r>
              <a:rPr lang="en-US" altLang="zh-CN" sz="2800" dirty="0" err="1"/>
              <a:t>RMa</a:t>
            </a:r>
            <a:r>
              <a:rPr lang="en-US" altLang="zh-CN" sz="2800" dirty="0"/>
              <a:t> model, there are no elevation parameters, which are welcome in evaluation. </a:t>
            </a:r>
            <a:endParaRPr lang="en-US" altLang="zh-CN" sz="2800" dirty="0" smtClean="0"/>
          </a:p>
          <a:p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174207"/>
              </p:ext>
            </p:extLst>
          </p:nvPr>
        </p:nvGraphicFramePr>
        <p:xfrm>
          <a:off x="342900" y="1143794"/>
          <a:ext cx="8458199" cy="5486400"/>
        </p:xfrm>
        <a:graphic>
          <a:graphicData uri="http://schemas.openxmlformats.org/drawingml/2006/table">
            <a:tbl>
              <a:tblPr firstRow="1" firstCol="1" bandRow="1"/>
              <a:tblGrid>
                <a:gridCol w="2223460"/>
                <a:gridCol w="2500940"/>
                <a:gridCol w="3733799"/>
              </a:tblGrid>
              <a:tr h="25622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Sub-models for rural scenario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Alternative 1 (Extending M.2135 with additional models)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Alternative 2 (Reusing TR 38.900)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2811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Pathloss model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 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LoS probability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M.2315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 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Shadow fading model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Delay spread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AoD spread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AOA spread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Shadow fading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K-factor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22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Cross-correlations including only 2D LSPs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Delay distribution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8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AoD and AoA distribution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Delay scaling parameter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XPR - mean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Number of clusters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8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Number of rays per cluster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Cluster ASD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1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Cluster ASA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18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Per cluster shadowing std.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22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Correlation distance in the horizontal plane including only 2D LSPs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332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Penetration loss model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COST 231 based extension with measurement results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 car penetration is from M.2135, and O2I penetration is based on new model (low loss penetration loss model mainly from high frequency measurements)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5218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LSPs for indoor users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Reuse the LSPs of outdoor users defined in M.2135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8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ZoA spread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Reuse the 3D-UMi ZoA spread in TR 36.873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8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Cross-correlations including 3D LSPs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Reuse the 3D-UMa cross-correlations in TR 36.873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8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ZoD and ZoA distributions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Reuse the 3D-UMa/UMi (Laplacian) in TR 36.873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8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XPR – std. variance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Based on measurements around 1.8 GHz in [3] 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8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Cluster ZSA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Based on analysis without any measurements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5622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Correlation distance in the horizontal plane including 3D LSPs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Reuse the 3D-UMa in TR 36.873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8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ZoD spread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Based on analysis of measurements in [4]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218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ZoD offset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FFS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Based on analysis without any measurements.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7031" marR="3703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450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800100" y="3430245"/>
            <a:ext cx="826770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1600" b="0" i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: uniform random value between [ 0, min(25,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] for each link (fully correlated for a certain site, and independent for different sites), 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 distance between UE and TRP.</a:t>
            </a:r>
          </a:p>
          <a:p>
            <a:pPr>
              <a:buFontTx/>
              <a:buChar char="•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is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when the link is in LOS state, otherwise, it is 0.</a:t>
            </a:r>
            <a:endParaRPr lang="en-US" altLang="zh-CN" sz="16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655985"/>
              </p:ext>
            </p:extLst>
          </p:nvPr>
        </p:nvGraphicFramePr>
        <p:xfrm>
          <a:off x="3810000" y="2987204"/>
          <a:ext cx="2667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Equation" r:id="rId4" imgW="266469" imgH="241091" progId="Equation.DSMT4">
                  <p:embed/>
                </p:oleObj>
              </mc:Choice>
              <mc:Fallback>
                <p:oleObj name="Equation" r:id="rId4" imgW="266469" imgH="241091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2987204"/>
                        <a:ext cx="266700" cy="244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823640"/>
              </p:ext>
            </p:extLst>
          </p:nvPr>
        </p:nvGraphicFramePr>
        <p:xfrm>
          <a:off x="914400" y="3917950"/>
          <a:ext cx="3810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Equation" r:id="rId6" imgW="266469" imgH="241091" progId="Equation.DSMT4">
                  <p:embed/>
                </p:oleObj>
              </mc:Choice>
              <mc:Fallback>
                <p:oleObj name="Equation" r:id="rId6" imgW="266469" imgH="241091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917950"/>
                        <a:ext cx="381000" cy="349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04800" y="2337415"/>
            <a:ext cx="88392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Proposal 2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Adopt the following model as large scale part of O2I penetration loss model for indoor users in rural scenario: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</a:t>
            </a:r>
            <a:r>
              <a:rPr kumimoji="0" lang="en-US" altLang="zh-CN" sz="1600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penetration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1600" b="0" i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= 11.6 + 0.6×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1600" b="0" i="1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– 5.53×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04800" y="4570132"/>
            <a:ext cx="83408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Proposal 3</a:t>
            </a:r>
            <a:r>
              <a:rPr kumimoji="0" lang="en-US" altLang="zh-CN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Further study the elevation parameters and fast fading parameters for O2I in rural macro channel model based on measurements.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4800" y="1359541"/>
            <a:ext cx="83408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1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If extending </a:t>
            </a:r>
            <a:r>
              <a:rPr lang="en-US" altLang="zh-CN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RMa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channel model, the extension should be based on M.2135/TR 36.873 with additional measurement results.</a:t>
            </a:r>
            <a:endParaRPr lang="en-US" altLang="zh-CN" sz="1050" dirty="0"/>
          </a:p>
        </p:txBody>
      </p:sp>
    </p:spTree>
    <p:extLst>
      <p:ext uri="{BB962C8B-B14F-4D97-AF65-F5344CB8AC3E}">
        <p14:creationId xmlns:p14="http://schemas.microsoft.com/office/powerpoint/2010/main" val="101286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3200</TotalTime>
  <Words>547</Words>
  <Application>Microsoft Office PowerPoint</Application>
  <PresentationFormat>全屏显示(4:3)</PresentationFormat>
  <Paragraphs>112</Paragraphs>
  <Slides>4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ＭＳ Ｐゴシック</vt:lpstr>
      <vt:lpstr>PMingLiU</vt:lpstr>
      <vt:lpstr>宋体</vt:lpstr>
      <vt:lpstr>Arial</vt:lpstr>
      <vt:lpstr>Calibri</vt:lpstr>
      <vt:lpstr>Times New Roman</vt:lpstr>
      <vt:lpstr>Office Theme</vt:lpstr>
      <vt:lpstr>MathType 6.0 Equation</vt:lpstr>
      <vt:lpstr>Way Forward on channel model for rural scenario in NR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191</cp:revision>
  <dcterms:created xsi:type="dcterms:W3CDTF">2006-08-16T00:00:00Z</dcterms:created>
  <dcterms:modified xsi:type="dcterms:W3CDTF">2016-11-15T22:23:03Z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(2)idj+Zy4n2KzfX38o+EAVHcL4e2YlDRxL87eJZKo972cqkyZVSl+1xUeq3OzB+QWF8BnMz3Tc
ccNYiSfwUqhy+TmM/7anf7+npp7A98sv3UF5mweasS6cznWy6TD48+myjUUKrZKARMKc9neN
ZeSaHtbKg1dbGdB9gpA79OfXawiF+8AuzbEDeI5EdXwn09HmlKYBSO+O1bDO7/C+ZGQLmthK
K4XMbhmypg25619lOI</vt:lpwstr>
  </property>
  <property fmtid="{D5CDD505-2E9C-101B-9397-08002B2CF9AE}" pid="4" name="_2015_ms_pID_7253431">
    <vt:lpwstr>uDGbYtnTkWf80f/Hw2rM5vdZlAdEmmoYUiLc4P6jFfYZkUNftz4BS+
25iecitEgO+kzyEg8kNNpI+PbnENhGA20DuQTOxaXA8lqsDn3QrLI1ztSYr5YiQ4vmtuMCiQ
3lWA91FNC5aTOKyk825XYMW6pd7rw13CzD6E1gsyrjrP7mv/Y1WQGDuifsVJVJ2r0QXRdOlk
XajGA9QdzJ9wAdis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1479144478</vt:lpwstr>
  </property>
</Properties>
</file>