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5" r:id="rId5"/>
    <p:sldId id="262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31" autoAdjust="0"/>
    <p:restoredTop sz="94660"/>
  </p:normalViewPr>
  <p:slideViewPr>
    <p:cSldViewPr>
      <p:cViewPr varScale="1">
        <p:scale>
          <a:sx n="108" d="100"/>
          <a:sy n="108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emf"/><Relationship Id="rId3" Type="http://schemas.openxmlformats.org/officeDocument/2006/relationships/image" Target="../media/image10.png"/><Relationship Id="rId7" Type="http://schemas.openxmlformats.org/officeDocument/2006/relationships/image" Target="../media/image2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1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5" Type="http://schemas.openxmlformats.org/officeDocument/2006/relationships/image" Target="../media/image6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Relationship Id="rId1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rank-2 advanced </a:t>
            </a:r>
            <a:r>
              <a:rPr lang="en-US" dirty="0"/>
              <a:t>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99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AT&amp;T, </a:t>
            </a:r>
            <a:r>
              <a:rPr lang="en-US" sz="2800" dirty="0"/>
              <a:t>KT </a:t>
            </a:r>
            <a:r>
              <a:rPr lang="en-US" sz="2800" dirty="0" smtClean="0"/>
              <a:t>Corporation, </a:t>
            </a:r>
            <a:r>
              <a:rPr lang="en-US" sz="2800" dirty="0"/>
              <a:t>NTT </a:t>
            </a:r>
            <a:r>
              <a:rPr lang="en-US" sz="2800" dirty="0" smtClean="0"/>
              <a:t>DOCOMO, LG Electronics, Mitsubishi Electric</a:t>
            </a:r>
            <a:r>
              <a:rPr lang="en-US" sz="2800" smtClean="0"/>
              <a:t>, </a:t>
            </a:r>
            <a:r>
              <a:rPr lang="en-US" sz="2800" smtClean="0"/>
              <a:t>Xinwei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#87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6.2.2.1.1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13299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48765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z="2000" dirty="0"/>
              <a:t>Two configurations</a:t>
            </a:r>
          </a:p>
          <a:p>
            <a:pPr lvl="1">
              <a:lnSpc>
                <a:spcPct val="120000"/>
              </a:lnSpc>
            </a:pPr>
            <a:r>
              <a:rPr lang="en-US" sz="1800" b="1" dirty="0"/>
              <a:t>Config 1: </a:t>
            </a:r>
            <a:r>
              <a:rPr lang="en-US" sz="1800" dirty="0"/>
              <a:t>Orthogonal W1 matrix based on Rel-13 Class </a:t>
            </a:r>
            <a:r>
              <a:rPr lang="en-US" sz="1800" dirty="0" smtClean="0"/>
              <a:t>A</a:t>
            </a:r>
            <a:endParaRPr lang="en-US" sz="1800" dirty="0"/>
          </a:p>
          <a:p>
            <a:pPr lvl="2">
              <a:lnSpc>
                <a:spcPct val="120000"/>
              </a:lnSpc>
            </a:pPr>
            <a:r>
              <a:rPr lang="en-US" sz="1800" dirty="0"/>
              <a:t>Orthogonal basis</a:t>
            </a:r>
            <a:r>
              <a:rPr lang="en-US" sz="1800" dirty="0" smtClean="0"/>
              <a:t>, 4 fixed beams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Class </a:t>
            </a:r>
            <a:r>
              <a:rPr lang="en-US" sz="1600" dirty="0"/>
              <a:t>A rank 7 </a:t>
            </a:r>
            <a:r>
              <a:rPr lang="en-US" sz="1600" dirty="0" smtClean="0"/>
              <a:t>(possible patterns are given in last slide) </a:t>
            </a:r>
            <a:endParaRPr lang="en-US" sz="1400" dirty="0"/>
          </a:p>
          <a:p>
            <a:pPr lvl="2">
              <a:lnSpc>
                <a:spcPct val="120000"/>
              </a:lnSpc>
            </a:pPr>
            <a:r>
              <a:rPr lang="en-US" sz="1800" dirty="0" smtClean="0"/>
              <a:t>Non-equal gain combining (with e.g. 2 bits)</a:t>
            </a:r>
          </a:p>
          <a:p>
            <a:pPr lvl="2">
              <a:lnSpc>
                <a:spcPct val="120000"/>
              </a:lnSpc>
            </a:pPr>
            <a:r>
              <a:rPr lang="en-US" sz="1800" dirty="0" smtClean="0"/>
              <a:t>L-beam selection </a:t>
            </a:r>
            <a:r>
              <a:rPr lang="en-US" sz="1800" dirty="0"/>
              <a:t>(out of 4 beams) is </a:t>
            </a:r>
            <a:r>
              <a:rPr lang="en-US" sz="1800" dirty="0" smtClean="0"/>
              <a:t>wideband</a:t>
            </a:r>
          </a:p>
          <a:p>
            <a:pPr lvl="1">
              <a:lnSpc>
                <a:spcPct val="120000"/>
              </a:lnSpc>
            </a:pPr>
            <a:r>
              <a:rPr lang="en-US" sz="1800" b="1" dirty="0" err="1" smtClean="0"/>
              <a:t>Config</a:t>
            </a:r>
            <a:r>
              <a:rPr lang="en-US" sz="1800" b="1" dirty="0" smtClean="0"/>
              <a:t> 2</a:t>
            </a:r>
            <a:r>
              <a:rPr lang="en-US" sz="1800" dirty="0" smtClean="0"/>
              <a:t>: </a:t>
            </a:r>
            <a:r>
              <a:rPr lang="en-US" sz="1800" dirty="0"/>
              <a:t>Non-orthogonal W1 based on Rel-13 Class A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Non-orthogonal basis, 4 fixed </a:t>
            </a:r>
            <a:r>
              <a:rPr lang="en-US" sz="1800" dirty="0" smtClean="0"/>
              <a:t>beams </a:t>
            </a:r>
          </a:p>
          <a:p>
            <a:pPr lvl="3">
              <a:lnSpc>
                <a:spcPct val="120000"/>
              </a:lnSpc>
            </a:pPr>
            <a:r>
              <a:rPr lang="en-US" sz="1600" dirty="0" smtClean="0"/>
              <a:t>Class </a:t>
            </a:r>
            <a:r>
              <a:rPr lang="en-US" sz="1600" dirty="0"/>
              <a:t>A rank 1 (possible patterns are given in last slide) </a:t>
            </a:r>
            <a:endParaRPr lang="en-US" sz="1600" strike="sngStrike" dirty="0">
              <a:solidFill>
                <a:srgbClr val="FF0000"/>
              </a:solidFill>
            </a:endParaRPr>
          </a:p>
          <a:p>
            <a:pPr lvl="2">
              <a:lnSpc>
                <a:spcPct val="120000"/>
              </a:lnSpc>
            </a:pPr>
            <a:r>
              <a:rPr lang="en-US" sz="1800" dirty="0" smtClean="0"/>
              <a:t>Equal </a:t>
            </a:r>
            <a:r>
              <a:rPr lang="en-US" sz="1800" dirty="0"/>
              <a:t>gain combining</a:t>
            </a:r>
          </a:p>
          <a:p>
            <a:pPr lvl="2">
              <a:lnSpc>
                <a:spcPct val="120000"/>
              </a:lnSpc>
            </a:pPr>
            <a:r>
              <a:rPr lang="en-US" sz="1800" dirty="0"/>
              <a:t>L-beam selection (out of 4 beams) is subband</a:t>
            </a:r>
          </a:p>
          <a:p>
            <a:pPr lvl="1">
              <a:lnSpc>
                <a:spcPct val="120000"/>
              </a:lnSpc>
            </a:pPr>
            <a:r>
              <a:rPr lang="en-US" sz="1800" dirty="0" smtClean="0"/>
              <a:t>When </a:t>
            </a:r>
            <a:r>
              <a:rPr lang="en-US" sz="1800" dirty="0"/>
              <a:t>&gt;1 values of L are supported, FFS the selection of </a:t>
            </a:r>
            <a:r>
              <a:rPr lang="en-US" sz="1800" dirty="0" smtClean="0"/>
              <a:t>L and/or patterns</a:t>
            </a:r>
            <a:endParaRPr lang="en-US" sz="1800" dirty="0"/>
          </a:p>
          <a:p>
            <a:pPr lvl="2">
              <a:lnSpc>
                <a:spcPct val="120000"/>
              </a:lnSpc>
            </a:pPr>
            <a:r>
              <a:rPr lang="en-US" sz="1800" dirty="0" smtClean="0"/>
              <a:t>Alt. </a:t>
            </a:r>
            <a:r>
              <a:rPr lang="en-US" sz="1800" dirty="0"/>
              <a:t>1: UE </a:t>
            </a:r>
            <a:r>
              <a:rPr lang="en-US" sz="1800" dirty="0" smtClean="0"/>
              <a:t>recommendation </a:t>
            </a:r>
            <a:endParaRPr lang="en-US" sz="1800" dirty="0"/>
          </a:p>
          <a:p>
            <a:pPr lvl="2">
              <a:lnSpc>
                <a:spcPct val="120000"/>
              </a:lnSpc>
            </a:pPr>
            <a:r>
              <a:rPr lang="en-US" sz="1800" dirty="0"/>
              <a:t>Alt. 2: configuration via higher layer signaling</a:t>
            </a:r>
          </a:p>
          <a:p>
            <a:pPr lvl="1">
              <a:lnSpc>
                <a:spcPct val="12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90600"/>
                <a:ext cx="8610600" cy="5334000"/>
              </a:xfrm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CA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  <m:r>
                                <a:rPr lang="en-US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en-US" sz="1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</m:e>
                            <m:e>
                              <m:r>
                                <a:rPr lang="en-CA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CA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en-US" sz="1800" b="1" i="1"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endParaRPr lang="en-US" sz="1800" dirty="0" smtClean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en-US" sz="16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6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2,0</m:t>
                            </m:r>
                          </m:sub>
                        </m:sSub>
                      </m:sub>
                    </m:sSub>
                    <m:sSub>
                      <m:sSubPr>
                        <m:ctrlPr>
                          <a:rPr lang="en-US" sz="16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  <m:r>
                      <a:rPr lang="en-US" sz="1600" b="1" i="1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sz="16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6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sub>
                    </m:sSub>
                    <m:r>
                      <a:rPr lang="en-CA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1600" dirty="0" smtClean="0">
                    <a:solidFill>
                      <a:schemeClr val="tx1"/>
                    </a:solidFill>
                  </a:rPr>
                  <a:t> and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𝑰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1600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⋱</m:t>
                                    </m:r>
                                  </m: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1600" dirty="0"/>
                  <a:t> is the number of beams </a:t>
                </a:r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1600" dirty="0"/>
                  <a:t> is a 2D DFT beam from oversampled grid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dirty="0" smtClean="0"/>
                  <a:t> </a:t>
                </a:r>
                <a:endParaRPr lang="en-US" sz="16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1600" dirty="0"/>
                  <a:t>   beam power scaling factor for beam 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endParaRPr lang="en-US" sz="1800" b="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1" i="1">
                                <a:latin typeface="Cambria Math" panose="02040503050406030204" pitchFamily="18" charset="0"/>
                              </a:rPr>
                              <m:t>𝒄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1800" dirty="0" smtClean="0"/>
                  <a:t>  for layer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1800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1" i="1">
                            <a:latin typeface="Cambria Math" panose="02040503050406030204" pitchFamily="18" charset="0"/>
                          </a:rPr>
                          <m:t>𝒄</m:t>
                        </m:r>
                      </m:e>
                      <m:sup>
                        <m:d>
                          <m:d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bSup>
                                          <m:sSub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𝑐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d>
                                          </m:sup>
                                        </m:sSub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⋯</m:t>
                                        </m:r>
                                      </m:e>
                                      <m:e>
                                        <m:sSubSup>
                                          <m:sSub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𝑐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𝐿</m:t>
                                            </m:r>
                                            <m:r>
                                              <a:rPr lang="en-US" sz="1600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b>
                                          <m:sup>
                                            <m:d>
                                              <m:d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600" i="1">
                                                    <a:latin typeface="Cambria Math" panose="02040503050406030204" pitchFamily="18" charset="0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</m:d>
                                          </m:sup>
                                        </m:sSub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600" dirty="0" smtClean="0"/>
                  <a:t> </a:t>
                </a:r>
                <a:r>
                  <a:rPr lang="en-US" sz="1600" dirty="0"/>
                  <a:t>beam combining coefficients</a:t>
                </a:r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600" dirty="0" smtClean="0"/>
                  <a:t> is normalization factor 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endParaRPr lang="en-US" sz="18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90600"/>
                <a:ext cx="8610600" cy="5334000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0" y="533400"/>
                <a:ext cx="4648200" cy="4267200"/>
              </a:xfrm>
              <a:ln w="3175">
                <a:solidFill>
                  <a:schemeClr val="tx1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W1: </a:t>
                </a:r>
                <a:r>
                  <a:rPr lang="en-US" sz="2000" i="1" dirty="0"/>
                  <a:t>L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i="1" dirty="0"/>
                  <a:t> </a:t>
                </a:r>
                <a:r>
                  <a:rPr lang="en-US" sz="2000" dirty="0"/>
                  <a:t>{2,4}</a:t>
                </a:r>
                <a:endParaRPr lang="en-US" sz="2000" strike="sngStrike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en-US" sz="1600" i="1" dirty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/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en-US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en-US" sz="1600" i="1" dirty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/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sv-SE" sz="1600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sv-SE" sz="1600" dirty="0" smtClean="0"/>
                  <a:t>) for example patterns are given in last slide</a:t>
                </a:r>
                <a:endParaRPr lang="sv-SE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sv-SE" sz="1600" dirty="0"/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=(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sv-SE" sz="1600" i="1" dirty="0" smtClean="0"/>
                  <a:t>L</a:t>
                </a:r>
                <a:r>
                  <a:rPr lang="sv-SE" sz="1600" dirty="0" smtClean="0"/>
                  <a:t> </a:t>
                </a:r>
                <a:r>
                  <a:rPr lang="sv-SE" sz="1600" dirty="0"/>
                  <a:t>= </a:t>
                </a:r>
                <a:r>
                  <a:rPr lang="sv-SE" sz="1600" dirty="0" smtClean="0"/>
                  <a:t>2: WB beam selection (out of 4) for Config 1 </a:t>
                </a:r>
              </a:p>
              <a:p>
                <a:pPr lvl="1"/>
                <a:r>
                  <a:rPr lang="sv-SE" sz="1600" dirty="0" smtClean="0"/>
                  <a:t>Beam amplitude: </a:t>
                </a:r>
                <a:endParaRPr lang="sv-SE" sz="1600" dirty="0"/>
              </a:p>
              <a:p>
                <a:pPr lvl="2"/>
                <a:r>
                  <a:rPr lang="sv-SE" sz="1400" dirty="0" smtClean="0">
                    <a:solidFill>
                      <a:schemeClr val="tx1"/>
                    </a:solidFill>
                  </a:rPr>
                  <a:t>Config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=1,  </m:t>
                    </m:r>
                    <m:sSub>
                      <m:sSub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1, </m:t>
                        </m:r>
                        <m:rad>
                          <m:radPr>
                            <m:degHide m:val="on"/>
                            <m:ctrlP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</m:rad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sv-SE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0.25</m:t>
                            </m:r>
                          </m:e>
                        </m:rad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endParaRPr lang="en-US" sz="14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sv-SE" sz="1400" dirty="0">
                    <a:solidFill>
                      <a:schemeClr val="tx1"/>
                    </a:solidFill>
                  </a:rPr>
                  <a:t>Config </a:t>
                </a:r>
                <a:r>
                  <a:rPr lang="sv-SE" sz="1400" dirty="0" smtClean="0">
                    <a:solidFill>
                      <a:schemeClr val="tx1"/>
                    </a:solidFill>
                  </a:rPr>
                  <a:t>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1  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∀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1400" dirty="0">
                  <a:solidFill>
                    <a:schemeClr val="tx1"/>
                  </a:solidFill>
                </a:endParaRPr>
              </a:p>
              <a:p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0" y="533400"/>
                <a:ext cx="4648200" cy="4267200"/>
              </a:xfrm>
              <a:blipFill rotWithShape="0">
                <a:blip r:embed="rId2"/>
                <a:stretch>
                  <a:fillRect l="-916" t="-1427" r="-131"/>
                </a:stretch>
              </a:blipFill>
              <a:ln w="31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86300" y="533400"/>
                <a:ext cx="4381500" cy="6096000"/>
              </a:xfrm>
              <a:ln w="3175">
                <a:solidFill>
                  <a:schemeClr val="tx1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000" dirty="0" smtClean="0"/>
                  <a:t>W2: QPSK combining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sv-SE" sz="1600" i="1" dirty="0"/>
                  <a:t>L</a:t>
                </a:r>
                <a:r>
                  <a:rPr lang="sv-SE" sz="1600" dirty="0"/>
                  <a:t> = 2: </a:t>
                </a:r>
                <a:r>
                  <a:rPr lang="sv-SE" sz="1600" dirty="0" smtClean="0"/>
                  <a:t>SB </a:t>
                </a:r>
                <a:r>
                  <a:rPr lang="sv-SE" sz="1600" dirty="0"/>
                  <a:t>beam selection (out of 4) </a:t>
                </a:r>
                <a:r>
                  <a:rPr lang="sv-SE" sz="1600" dirty="0" smtClean="0"/>
                  <a:t>for Config 2 </a:t>
                </a:r>
              </a:p>
              <a:p>
                <a:pPr lvl="1">
                  <a:lnSpc>
                    <a:spcPct val="110000"/>
                  </a:lnSpc>
                </a:pPr>
                <a:endParaRPr lang="sv-SE" sz="1600" dirty="0" smtClean="0">
                  <a:solidFill>
                    <a:srgbClr val="FF0000"/>
                  </a:solidFill>
                </a:endParaRPr>
              </a:p>
              <a:p>
                <a:pPr lvl="1">
                  <a:lnSpc>
                    <a:spcPct val="110000"/>
                  </a:lnSpc>
                </a:pPr>
                <a:r>
                  <a:rPr lang="en-US" sz="1600" i="1" dirty="0" smtClean="0"/>
                  <a:t>L</a:t>
                </a:r>
                <a:r>
                  <a:rPr lang="en-US" sz="1600" dirty="0" smtClean="0"/>
                  <a:t> co-phase, (</a:t>
                </a:r>
                <a:r>
                  <a:rPr lang="en-US" sz="1600" i="1" dirty="0" smtClean="0"/>
                  <a:t>L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– 1) coefficients</a:t>
                </a:r>
              </a:p>
              <a:p>
                <a:pPr marL="0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2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CA" sz="120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en-CA" sz="12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CA" sz="12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200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2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i="1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⋯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i="1" smtClean="0">
                                            <a:latin typeface="Cambria Math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latin typeface="Cambria Math" panose="02040503050406030204" pitchFamily="18" charset="0"/>
                                                      </a:rPr>
                                                      <m:t>0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⋯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400" dirty="0"/>
              </a:p>
              <a:p>
                <a:pPr lvl="1">
                  <a:lnSpc>
                    <a:spcPct val="110000"/>
                  </a:lnSpc>
                </a:pPr>
                <a:endParaRPr lang="en-US" sz="1600" dirty="0" smtClean="0"/>
              </a:p>
              <a:p>
                <a:pPr lvl="1">
                  <a:lnSpc>
                    <a:spcPct val="110000"/>
                  </a:lnSpc>
                </a:pPr>
                <a:r>
                  <a:rPr lang="en-US" sz="1600" dirty="0" smtClean="0"/>
                  <a:t>Co-phase </a:t>
                </a:r>
                <a:r>
                  <a:rPr lang="en-US" sz="1600" dirty="0"/>
                  <a:t>for two layers</a:t>
                </a:r>
                <a:r>
                  <a:rPr lang="en-US" sz="1600" dirty="0" smtClean="0"/>
                  <a:t>: </a:t>
                </a:r>
                <a:endParaRPr lang="en-US" sz="1600" i="1" dirty="0" smtClean="0">
                  <a:latin typeface="Cambria Math" panose="02040503050406030204" pitchFamily="18" charset="0"/>
                </a:endParaRPr>
              </a:p>
              <a:p>
                <a:pPr marL="457200" lvl="1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6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=0,…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1600" i="1" dirty="0" smtClean="0">
                  <a:latin typeface="Cambria Math" panose="02040503050406030204" pitchFamily="18" charset="0"/>
                </a:endParaRPr>
              </a:p>
              <a:p>
                <a:pPr marL="117475" lvl="1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</m:d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1400" dirty="0" smtClean="0"/>
              </a:p>
              <a:p>
                <a:pPr>
                  <a:lnSpc>
                    <a:spcPct val="110000"/>
                  </a:lnSpc>
                </a:pPr>
                <a:endParaRPr lang="en-US" sz="1600" dirty="0" smtClean="0"/>
              </a:p>
              <a:p>
                <a:pPr lvl="1">
                  <a:lnSpc>
                    <a:spcPct val="110000"/>
                  </a:lnSpc>
                </a:pPr>
                <a:r>
                  <a:rPr lang="en-US" sz="1600" dirty="0" smtClean="0"/>
                  <a:t>Coefficients for two layers: </a:t>
                </a:r>
              </a:p>
              <a:p>
                <a:pPr marL="457200" lvl="1" indent="0">
                  <a:lnSpc>
                    <a:spcPct val="11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6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=1,…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1600" dirty="0"/>
              </a:p>
              <a:p>
                <a:pPr marL="117475" lvl="1" indent="0">
                  <a:lnSpc>
                    <a:spcPct val="110000"/>
                  </a:lnSpc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,−1,−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400" dirty="0" smtClean="0"/>
                  <a:t>  (same </a:t>
                </a:r>
                <a:r>
                  <a:rPr lang="en-US" sz="1400" dirty="0" err="1" smtClean="0"/>
                  <a:t>coef</a:t>
                </a:r>
                <a:r>
                  <a:rPr lang="en-US" sz="1400" dirty="0" smtClean="0"/>
                  <a:t>. </a:t>
                </a:r>
                <a:r>
                  <a:rPr lang="en-US" sz="1400" dirty="0"/>
                  <a:t>f</a:t>
                </a:r>
                <a:r>
                  <a:rPr lang="en-US" sz="1400" dirty="0" smtClean="0"/>
                  <a:t>or two layers)</a:t>
                </a:r>
              </a:p>
              <a:p>
                <a:pPr marL="117475" lvl="1" indent="0">
                  <a:lnSpc>
                    <a:spcPct val="110000"/>
                  </a:lnSpc>
                  <a:buNone/>
                </a:pPr>
                <a:endParaRPr lang="en-US" sz="1400" dirty="0"/>
              </a:p>
              <a:p>
                <a:pPr marL="60325">
                  <a:lnSpc>
                    <a:spcPct val="110000"/>
                  </a:lnSpc>
                </a:pPr>
                <a:r>
                  <a:rPr lang="en-US" sz="2000" dirty="0" smtClean="0"/>
                  <a:t>For </a:t>
                </a:r>
                <a:r>
                  <a:rPr lang="en-US" sz="2000" dirty="0" err="1" smtClean="0"/>
                  <a:t>Config</a:t>
                </a:r>
                <a:r>
                  <a:rPr lang="en-US" sz="2000" dirty="0" smtClean="0"/>
                  <a:t> 2 and L=2, add the following eight W2 pre-coders:</a:t>
                </a:r>
              </a:p>
              <a:p>
                <a:pPr marL="174625" lvl="1" indent="0">
                  <a:lnSpc>
                    <a:spcPct val="110000"/>
                  </a:lnSpc>
                  <a:buNone/>
                </a:pPr>
                <a:r>
                  <a:rPr lang="en-US" altLang="ko-KR" sz="12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ko-KR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2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ko-KR" sz="1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b="1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𝒆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ko-KR" sz="12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sSubSup>
                                        <m:sSubSupPr>
                                          <m:ctrlPr>
                                            <a:rPr lang="en-US" sz="120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12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𝜙</m:t>
                                          </m:r>
                                        </m:e>
                                        <m:sub>
                                          <m:r>
                                            <a:rPr lang="en-US" sz="120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  <m:sup>
                                          <m:d>
                                            <m:dPr>
                                              <m:ctrlPr>
                                                <a:rPr lang="en-US" sz="12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2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𝑟</m:t>
                                              </m:r>
                                            </m:e>
                                          </m:d>
                                        </m:sup>
                                      </m:sSubSup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𝒆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ko-KR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where</m:t>
                    </m:r>
                    <m:r>
                      <a:rPr lang="en-US" altLang="ko-KR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</m:e>
                          </m:mr>
                        </m:m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120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altLang="ko-KR" sz="1200" dirty="0">
                  <a:solidFill>
                    <a:srgbClr val="FF0000"/>
                  </a:solidFill>
                </a:endParaRPr>
              </a:p>
              <a:p>
                <a:pPr marL="174625" lvl="1" indent="0">
                  <a:lnSpc>
                    <a:spcPct val="110000"/>
                  </a:lnSpc>
                  <a:buNone/>
                </a:pPr>
                <a:endParaRPr lang="en-US" altLang="ko-KR" sz="1600" dirty="0" smtClean="0">
                  <a:solidFill>
                    <a:srgbClr val="FF0000"/>
                  </a:solidFill>
                </a:endParaRPr>
              </a:p>
              <a:p>
                <a:pPr marL="174625" lvl="1" indent="0">
                  <a:lnSpc>
                    <a:spcPct val="110000"/>
                  </a:lnSpc>
                  <a:buNone/>
                </a:pPr>
                <a:r>
                  <a:rPr lang="en-US" altLang="ko-KR" sz="1600" dirty="0" smtClean="0"/>
                  <a:t>where </a:t>
                </a:r>
                <a:r>
                  <a:rPr lang="en-US" altLang="ko-KR" sz="1600" b="1" dirty="0" err="1"/>
                  <a:t>e</a:t>
                </a:r>
                <a:r>
                  <a:rPr lang="en-US" altLang="ko-KR" sz="1600" i="1" baseline="-25000" dirty="0" err="1"/>
                  <a:t>i</a:t>
                </a:r>
                <a:r>
                  <a:rPr lang="en-US" altLang="ko-KR" sz="1600" dirty="0"/>
                  <a:t> is </a:t>
                </a:r>
                <a:r>
                  <a:rPr lang="en-US" altLang="ko-KR" sz="1600" dirty="0" smtClean="0"/>
                  <a:t>a length-4 row vector with 1 at the </a:t>
                </a:r>
                <a:r>
                  <a:rPr lang="en-US" altLang="ko-KR" sz="1600" dirty="0" err="1" smtClean="0"/>
                  <a:t>i-th</a:t>
                </a:r>
                <a:r>
                  <a:rPr lang="en-US" altLang="ko-KR" sz="1600" dirty="0" smtClean="0"/>
                  <a:t> element and 0 elsewhere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.</a:t>
                </a:r>
                <a:endParaRPr lang="en-US" sz="1600" u="sng" dirty="0">
                  <a:solidFill>
                    <a:srgbClr val="FF0000"/>
                  </a:solidFill>
                </a:endParaRPr>
              </a:p>
              <a:p>
                <a:pPr marL="117475" lvl="1" indent="0">
                  <a:lnSpc>
                    <a:spcPct val="110000"/>
                  </a:lnSpc>
                  <a:buNone/>
                </a:pPr>
                <a:endParaRPr lang="en-US" sz="1400" dirty="0"/>
              </a:p>
              <a:p>
                <a:pPr marL="0" indent="0">
                  <a:lnSpc>
                    <a:spcPct val="110000"/>
                  </a:lnSpc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86300" y="533400"/>
                <a:ext cx="4381500" cy="6096000"/>
              </a:xfrm>
              <a:blipFill rotWithShape="0">
                <a:blip r:embed="rId3"/>
                <a:stretch>
                  <a:fillRect l="-1111" t="-500" r="-1389"/>
                </a:stretch>
              </a:blipFill>
              <a:ln w="31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/>
              <a:t>Proposal: Rank </a:t>
            </a:r>
            <a:r>
              <a:rPr lang="en-US" sz="3600" dirty="0" smtClean="0"/>
              <a:t>2 </a:t>
            </a:r>
            <a:r>
              <a:rPr lang="en-US" sz="3600" dirty="0"/>
              <a:t>codebook</a:t>
            </a:r>
          </a:p>
        </p:txBody>
      </p:sp>
    </p:spTree>
    <p:extLst>
      <p:ext uri="{BB962C8B-B14F-4D97-AF65-F5344CB8AC3E}">
        <p14:creationId xmlns:p14="http://schemas.microsoft.com/office/powerpoint/2010/main" val="252196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</a:t>
            </a:r>
            <a:r>
              <a:rPr lang="en-US" sz="4000" dirty="0" smtClean="0"/>
              <a:t>2 W1 and W2 Payload</a:t>
            </a:r>
            <a:endParaRPr lang="en-US" sz="4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491212"/>
              </p:ext>
            </p:extLst>
          </p:nvPr>
        </p:nvGraphicFramePr>
        <p:xfrm>
          <a:off x="5105400" y="1066800"/>
          <a:ext cx="3733800" cy="1680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20189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/>
                        <a:t>Config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smtClean="0"/>
                        <a:t>2, pattern 1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/>
                        <a:t>9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746"/>
              </p:ext>
            </p:extLst>
          </p:nvPr>
        </p:nvGraphicFramePr>
        <p:xfrm>
          <a:off x="304800" y="1066800"/>
          <a:ext cx="4038601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72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050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Config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smtClean="0"/>
                        <a:t>1, pattern 1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8+2+2+2=14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8+2+0+6=16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" y="2971800"/>
                <a:ext cx="4191000" cy="24781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4,4</m:t>
                        </m:r>
                      </m:e>
                    </m:d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(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(8,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</a:rPr>
                  <a:t>Signal leading beam index: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func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bits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chemeClr val="tx1"/>
                    </a:solidFill>
                  </a:rPr>
                  <a:t>Signal </a:t>
                </a:r>
                <a:r>
                  <a:rPr lang="en-US" dirty="0">
                    <a:solidFill>
                      <a:schemeClr val="tx1"/>
                    </a:solidFill>
                  </a:rPr>
                  <a:t>group of last L-1 beams: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sv-SE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sv-SE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eqArr>
                              </m:e>
                            </m:d>
                          </m:e>
                        </m:func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bits for L =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2)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sv-SE" dirty="0">
                    <a:solidFill>
                      <a:schemeClr val="tx1"/>
                    </a:solidFill>
                  </a:rPr>
                  <a:t>Signal power level for last L-1 beams: 2(L-1) bits (2 bits per beam)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971800"/>
                <a:ext cx="4191000" cy="2478114"/>
              </a:xfrm>
              <a:prstGeom prst="rect">
                <a:avLst/>
              </a:prstGeom>
              <a:blipFill rotWithShape="1">
                <a:blip r:embed="rId3"/>
                <a:stretch>
                  <a:fillRect l="-872" t="-1232" b="-1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724400" y="3011208"/>
                <a:ext cx="4114800" cy="1277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4,4</m:t>
                        </m:r>
                      </m:e>
                    </m:d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(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(8,</m:t>
                    </m:r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</a:rPr>
                  <a:t>overhead of </a:t>
                </a:r>
                <a:r>
                  <a:rPr lang="en-US" dirty="0" err="1">
                    <a:solidFill>
                      <a:schemeClr val="tx1"/>
                    </a:solidFill>
                  </a:rPr>
                  <a:t>subband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beam </a:t>
                </a:r>
                <a:r>
                  <a:rPr lang="en-US" dirty="0">
                    <a:solidFill>
                      <a:schemeClr val="tx1"/>
                    </a:solidFill>
                  </a:rPr>
                  <a:t>selection is included in W2 only when L = 2 is configured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011208"/>
                <a:ext cx="4114800" cy="1277273"/>
              </a:xfrm>
              <a:prstGeom prst="rect">
                <a:avLst/>
              </a:prstGeom>
              <a:blipFill rotWithShape="1">
                <a:blip r:embed="rId4"/>
                <a:stretch>
                  <a:fillRect l="-889" t="-2392" r="-2222" b="-71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192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609600"/>
            <a:ext cx="4040188" cy="639762"/>
          </a:xfrm>
        </p:spPr>
        <p:txBody>
          <a:bodyPr/>
          <a:lstStyle/>
          <a:p>
            <a:r>
              <a:rPr lang="en-US" sz="1800" dirty="0" err="1" smtClean="0"/>
              <a:t>Config</a:t>
            </a:r>
            <a:r>
              <a:rPr lang="en-US" sz="1800" dirty="0" smtClean="0"/>
              <a:t> 1	</a:t>
            </a:r>
            <a:endParaRPr 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Content Placeholder 12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446204127"/>
                  </p:ext>
                </p:extLst>
              </p:nvPr>
            </p:nvGraphicFramePr>
            <p:xfrm>
              <a:off x="609600" y="4419600"/>
              <a:ext cx="3526096" cy="1991106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718730"/>
                    <a:gridCol w="718730"/>
                    <a:gridCol w="522567"/>
                    <a:gridCol w="481015"/>
                    <a:gridCol w="542527"/>
                    <a:gridCol w="542527"/>
                  </a:tblGrid>
                  <a:tr h="165463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bg1"/>
                              </a:solidFill>
                            </a:rPr>
                            <a:t>Patterns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Beam index i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16311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2O1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3O1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9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2O1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3O1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9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Content Placeholder 12"/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446204127"/>
                  </p:ext>
                </p:extLst>
              </p:nvPr>
            </p:nvGraphicFramePr>
            <p:xfrm>
              <a:off x="609600" y="4419600"/>
              <a:ext cx="3526096" cy="1991106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718730"/>
                    <a:gridCol w="718730"/>
                    <a:gridCol w="522567"/>
                    <a:gridCol w="481015"/>
                    <a:gridCol w="542527"/>
                    <a:gridCol w="542527"/>
                  </a:tblGrid>
                  <a:tr h="243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bg1"/>
                              </a:solidFill>
                            </a:rPr>
                            <a:t>Patterns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Beam index i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24384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200000" r="-294068" b="-5170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300000" r="-294068" b="-4170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390476" r="-294068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2O1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3O1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9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502439" r="-294068" b="-2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O2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602439" r="-294068" b="-1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2O1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3O1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9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1695" t="-702439" r="-294068" b="-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609600"/>
            <a:ext cx="4041775" cy="639762"/>
          </a:xfrm>
        </p:spPr>
        <p:txBody>
          <a:bodyPr>
            <a:normAutofit/>
          </a:bodyPr>
          <a:lstStyle/>
          <a:p>
            <a:r>
              <a:rPr lang="en-US" sz="1800" dirty="0" err="1" smtClean="0"/>
              <a:t>Config</a:t>
            </a:r>
            <a:r>
              <a:rPr lang="en-US" sz="1800" dirty="0" smtClean="0"/>
              <a:t> 2</a:t>
            </a:r>
            <a:endParaRPr lang="en-US" sz="18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patterns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240690"/>
              </p:ext>
            </p:extLst>
          </p:nvPr>
        </p:nvGraphicFramePr>
        <p:xfrm>
          <a:off x="1752600" y="1295400"/>
          <a:ext cx="1458377" cy="8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Visio" r:id="rId4" imgW="2801256" imgH="1573309" progId="Visio.Drawing.11">
                  <p:embed/>
                </p:oleObj>
              </mc:Choice>
              <mc:Fallback>
                <p:oleObj name="Visio" r:id="rId4" imgW="2801256" imgH="157330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2600" y="1295400"/>
                        <a:ext cx="1458377" cy="8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718033"/>
              </p:ext>
            </p:extLst>
          </p:nvPr>
        </p:nvGraphicFramePr>
        <p:xfrm>
          <a:off x="1734312" y="2286000"/>
          <a:ext cx="1458377" cy="819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name="Visio" r:id="rId6" imgW="2801256" imgH="1573309" progId="Visio.Drawing.11">
                  <p:embed/>
                </p:oleObj>
              </mc:Choice>
              <mc:Fallback>
                <p:oleObj name="Visio" r:id="rId6" imgW="2801256" imgH="157330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34312" y="2286000"/>
                        <a:ext cx="1458377" cy="819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255265"/>
              </p:ext>
            </p:extLst>
          </p:nvPr>
        </p:nvGraphicFramePr>
        <p:xfrm>
          <a:off x="1734312" y="3219512"/>
          <a:ext cx="1457325" cy="8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Visio" r:id="rId8" imgW="2801256" imgH="1573309" progId="Visio.Drawing.11">
                  <p:embed/>
                </p:oleObj>
              </mc:Choice>
              <mc:Fallback>
                <p:oleObj name="Visio" r:id="rId8" imgW="2801256" imgH="157330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34312" y="3219512"/>
                        <a:ext cx="1457325" cy="8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420436"/>
              </p:ext>
            </p:extLst>
          </p:nvPr>
        </p:nvGraphicFramePr>
        <p:xfrm>
          <a:off x="5810515" y="3329373"/>
          <a:ext cx="1196975" cy="633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Visio" r:id="rId10" imgW="2536837" imgH="1339258" progId="Visio.Drawing.11">
                  <p:embed/>
                </p:oleObj>
              </mc:Choice>
              <mc:Fallback>
                <p:oleObj name="Visio" r:id="rId10" imgW="2536837" imgH="133925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10515" y="3329373"/>
                        <a:ext cx="1196975" cy="633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602229"/>
              </p:ext>
            </p:extLst>
          </p:nvPr>
        </p:nvGraphicFramePr>
        <p:xfrm>
          <a:off x="5810515" y="1371600"/>
          <a:ext cx="1191313" cy="623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Visio" r:id="rId12" imgW="2530712" imgH="1326826" progId="Visio.Drawing.11">
                  <p:embed/>
                </p:oleObj>
              </mc:Choice>
              <mc:Fallback>
                <p:oleObj name="Visio" r:id="rId12" imgW="2530712" imgH="132682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10515" y="1371600"/>
                        <a:ext cx="1191313" cy="623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525318"/>
              </p:ext>
            </p:extLst>
          </p:nvPr>
        </p:nvGraphicFramePr>
        <p:xfrm>
          <a:off x="5791200" y="2414973"/>
          <a:ext cx="1195843" cy="633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Visio" r:id="rId14" imgW="2536837" imgH="1339258" progId="Visio.Drawing.11">
                  <p:embed/>
                </p:oleObj>
              </mc:Choice>
              <mc:Fallback>
                <p:oleObj name="Visio" r:id="rId14" imgW="2536837" imgH="133925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91200" y="2414973"/>
                        <a:ext cx="1195843" cy="633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Table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1884915"/>
                  </p:ext>
                </p:extLst>
              </p:nvPr>
            </p:nvGraphicFramePr>
            <p:xfrm>
              <a:off x="4876798" y="4409694"/>
              <a:ext cx="3810002" cy="1991106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776599"/>
                    <a:gridCol w="776599">
                      <a:extLst>
                        <a:ext uri="{9D8B030D-6E8A-4147-A177-3AD203B41FA5}">
                          <a16:colId xmlns="" xmlns:a16="http://schemas.microsoft.com/office/drawing/2014/main" val="123164019"/>
                        </a:ext>
                      </a:extLst>
                    </a:gridCol>
                    <a:gridCol w="564642">
                      <a:extLst>
                        <a:ext uri="{9D8B030D-6E8A-4147-A177-3AD203B41FA5}">
                          <a16:colId xmlns="" xmlns:a16="http://schemas.microsoft.com/office/drawing/2014/main" val="3688641728"/>
                        </a:ext>
                      </a:extLst>
                    </a:gridCol>
                    <a:gridCol w="519744">
                      <a:extLst>
                        <a:ext uri="{9D8B030D-6E8A-4147-A177-3AD203B41FA5}">
                          <a16:colId xmlns="" xmlns:a16="http://schemas.microsoft.com/office/drawing/2014/main" val="4289351080"/>
                        </a:ext>
                      </a:extLst>
                    </a:gridCol>
                    <a:gridCol w="586209">
                      <a:extLst>
                        <a:ext uri="{9D8B030D-6E8A-4147-A177-3AD203B41FA5}">
                          <a16:colId xmlns="" xmlns:a16="http://schemas.microsoft.com/office/drawing/2014/main" val="4138118446"/>
                        </a:ext>
                      </a:extLst>
                    </a:gridCol>
                    <a:gridCol w="586209">
                      <a:extLst>
                        <a:ext uri="{9D8B030D-6E8A-4147-A177-3AD203B41FA5}">
                          <a16:colId xmlns="" xmlns:a16="http://schemas.microsoft.com/office/drawing/2014/main" val="2776553376"/>
                        </a:ext>
                      </a:extLst>
                    </a:gridCol>
                  </a:tblGrid>
                  <a:tr h="15240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bg1"/>
                              </a:solidFill>
                            </a:rPr>
                            <a:t>Patterns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Beam index i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4176856416"/>
                      </a:ext>
                    </a:extLst>
                  </a:tr>
                  <a:tr h="16311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3849410540"/>
                      </a:ext>
                    </a:extLst>
                  </a:tr>
                  <a:tr h="192719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CA" sz="1000" b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67374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sv-SE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CA" sz="1000" b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Table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1884915"/>
                  </p:ext>
                </p:extLst>
              </p:nvPr>
            </p:nvGraphicFramePr>
            <p:xfrm>
              <a:off x="4876798" y="4409694"/>
              <a:ext cx="3810002" cy="1991106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776599"/>
                    <a:gridCol w="776599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23164019"/>
                        </a:ext>
                      </a:extLst>
                    </a:gridCol>
                    <a:gridCol w="56464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688641728"/>
                        </a:ext>
                      </a:extLst>
                    </a:gridCol>
                    <a:gridCol w="51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289351080"/>
                        </a:ext>
                      </a:extLst>
                    </a:gridCol>
                    <a:gridCol w="586209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138118446"/>
                        </a:ext>
                      </a:extLst>
                    </a:gridCol>
                    <a:gridCol w="586209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76553376"/>
                        </a:ext>
                      </a:extLst>
                    </a:gridCol>
                  </a:tblGrid>
                  <a:tr h="243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bg1"/>
                              </a:solidFill>
                            </a:rPr>
                            <a:t>Patterns</a:t>
                          </a:r>
                          <a:endParaRPr lang="en-US" sz="1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Beam index i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176856416"/>
                      </a:ext>
                    </a:extLst>
                  </a:tr>
                  <a:tr h="24384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849410540"/>
                      </a:ext>
                    </a:extLst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197561" r="-296063" b="-5170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297561" r="-296063" b="-4170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/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388095" r="-296063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500000" r="-296063" b="-2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000" b="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600000" r="-296063" b="-1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250571">
                    <a:tc vMerge="1">
                      <a:txBody>
                        <a:bodyPr/>
                        <a:lstStyle/>
                        <a:p>
                          <a:pPr algn="ctr"/>
                          <a:endParaRPr lang="en-US" sz="1200" b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16"/>
                          <a:stretch>
                            <a:fillRect l="-101575" t="-700000" r="-296063" b="-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9" name="TextBox 18"/>
          <p:cNvSpPr txBox="1"/>
          <p:nvPr/>
        </p:nvSpPr>
        <p:spPr>
          <a:xfrm>
            <a:off x="838200" y="1529694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1</a:t>
            </a:r>
            <a:endParaRPr lang="en-US" sz="1400" u="sng" dirty="0"/>
          </a:p>
        </p:txBody>
      </p:sp>
      <p:sp>
        <p:nvSpPr>
          <p:cNvPr id="20" name="TextBox 19"/>
          <p:cNvSpPr txBox="1"/>
          <p:nvPr/>
        </p:nvSpPr>
        <p:spPr>
          <a:xfrm>
            <a:off x="838200" y="2587823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2</a:t>
            </a:r>
            <a:endParaRPr lang="en-US" sz="1400" u="sng" dirty="0"/>
          </a:p>
        </p:txBody>
      </p:sp>
      <p:sp>
        <p:nvSpPr>
          <p:cNvPr id="21" name="TextBox 20"/>
          <p:cNvSpPr txBox="1"/>
          <p:nvPr/>
        </p:nvSpPr>
        <p:spPr>
          <a:xfrm>
            <a:off x="838200" y="3502223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3</a:t>
            </a:r>
            <a:endParaRPr lang="en-US" sz="1400" u="sng" dirty="0"/>
          </a:p>
        </p:txBody>
      </p:sp>
      <p:sp>
        <p:nvSpPr>
          <p:cNvPr id="22" name="TextBox 21"/>
          <p:cNvSpPr txBox="1"/>
          <p:nvPr/>
        </p:nvSpPr>
        <p:spPr>
          <a:xfrm>
            <a:off x="5029200" y="1444520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1</a:t>
            </a:r>
            <a:endParaRPr lang="en-US" sz="1400" u="sng" dirty="0"/>
          </a:p>
        </p:txBody>
      </p:sp>
      <p:sp>
        <p:nvSpPr>
          <p:cNvPr id="23" name="TextBox 22"/>
          <p:cNvSpPr txBox="1"/>
          <p:nvPr/>
        </p:nvSpPr>
        <p:spPr>
          <a:xfrm>
            <a:off x="5029200" y="2502649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2</a:t>
            </a:r>
            <a:endParaRPr lang="en-US" sz="1400" u="sng" dirty="0"/>
          </a:p>
        </p:txBody>
      </p:sp>
      <p:sp>
        <p:nvSpPr>
          <p:cNvPr id="24" name="TextBox 23"/>
          <p:cNvSpPr txBox="1"/>
          <p:nvPr/>
        </p:nvSpPr>
        <p:spPr>
          <a:xfrm>
            <a:off x="5029200" y="3426023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Pattern 3</a:t>
            </a:r>
            <a:endParaRPr lang="en-US" sz="1400" u="sng" dirty="0"/>
          </a:p>
        </p:txBody>
      </p:sp>
    </p:spTree>
    <p:extLst>
      <p:ext uri="{BB962C8B-B14F-4D97-AF65-F5344CB8AC3E}">
        <p14:creationId xmlns:p14="http://schemas.microsoft.com/office/powerpoint/2010/main" val="3044353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1304</Words>
  <Application>Microsoft Office PowerPoint</Application>
  <PresentationFormat>On-screen Show (4:3)</PresentationFormat>
  <Paragraphs>179</Paragraphs>
  <Slides>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Visio</vt:lpstr>
      <vt:lpstr>WF on rank-2 advanced CSI codebook</vt:lpstr>
      <vt:lpstr>Proposal: Overview</vt:lpstr>
      <vt:lpstr>Proposal: Overview</vt:lpstr>
      <vt:lpstr>Proposal: Rank 2 codebook</vt:lpstr>
      <vt:lpstr>Proposal: Rank 2 W1 and W2 Payload</vt:lpstr>
      <vt:lpstr>Example patterns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272</cp:revision>
  <dcterms:created xsi:type="dcterms:W3CDTF">2016-09-09T20:37:00Z</dcterms:created>
  <dcterms:modified xsi:type="dcterms:W3CDTF">2016-11-17T00:36:15Z</dcterms:modified>
</cp:coreProperties>
</file>