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75" r:id="rId2"/>
    <p:sldId id="276" r:id="rId3"/>
    <p:sldId id="288" r:id="rId4"/>
    <p:sldId id="277" r:id="rId5"/>
    <p:sldId id="283" r:id="rId6"/>
    <p:sldId id="285" r:id="rId7"/>
    <p:sldId id="286" r:id="rId8"/>
  </p:sldIdLst>
  <p:sldSz cx="9144000" cy="6858000" type="screen4x3"/>
  <p:notesSz cx="6858000" cy="9144000"/>
  <p:defaultTextStyle>
    <a:defPPr>
      <a:defRPr lang="ko-KR"/>
    </a:defPPr>
    <a:lvl1pPr marL="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74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7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2CA32DC-9941-43B1-99C1-34222B605232}">
          <p14:sldIdLst>
            <p14:sldId id="275"/>
            <p14:sldId id="276"/>
            <p14:sldId id="288"/>
            <p14:sldId id="277"/>
            <p14:sldId id="283"/>
            <p14:sldId id="285"/>
            <p14:sldId id="28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527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1026">
          <p15:clr>
            <a:srgbClr val="A4A3A4"/>
          </p15:clr>
        </p15:guide>
        <p15:guide id="4" orient="horz" pos="1117">
          <p15:clr>
            <a:srgbClr val="A4A3A4"/>
          </p15:clr>
        </p15:guide>
        <p15:guide id="5" orient="horz" pos="4110">
          <p15:clr>
            <a:srgbClr val="A4A3A4"/>
          </p15:clr>
        </p15:guide>
        <p15:guide id="6" pos="136">
          <p15:clr>
            <a:srgbClr val="A4A3A4"/>
          </p15:clr>
        </p15:guide>
        <p15:guide id="7" pos="204">
          <p15:clr>
            <a:srgbClr val="A4A3A4"/>
          </p15:clr>
        </p15:guide>
        <p15:guide id="8" pos="2971">
          <p15:clr>
            <a:srgbClr val="A4A3A4"/>
          </p15:clr>
        </p15:guide>
        <p15:guide id="9" pos="301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8E"/>
    <a:srgbClr val="216DDD"/>
    <a:srgbClr val="4169E1"/>
    <a:srgbClr val="0096C8"/>
    <a:srgbClr val="32C8FA"/>
    <a:srgbClr val="FF0066"/>
    <a:srgbClr val="33C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2" autoAdjust="0"/>
    <p:restoredTop sz="94305" autoAdjust="0"/>
  </p:normalViewPr>
  <p:slideViewPr>
    <p:cSldViewPr>
      <p:cViewPr varScale="1">
        <p:scale>
          <a:sx n="111" d="100"/>
          <a:sy n="111" d="100"/>
        </p:scale>
        <p:origin x="-1806" y="-78"/>
      </p:cViewPr>
      <p:guideLst>
        <p:guide orient="horz" pos="527"/>
        <p:guide orient="horz" pos="618"/>
        <p:guide orient="horz" pos="1026"/>
        <p:guide orient="horz" pos="1117"/>
        <p:guide orient="horz" pos="4110"/>
        <p:guide pos="136"/>
        <p:guide pos="204"/>
        <p:guide pos="2971"/>
        <p:guide pos="301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8" d="100"/>
          <a:sy n="58" d="100"/>
        </p:scale>
        <p:origin x="102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86C85-3A35-4EC3-986B-206FF13870E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4A0A4-15EF-487C-8EEF-2DDBED4C2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2709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61B4A-5949-4DD0-B7B6-1660E7F54017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A7803-1C58-4498-AFD4-74A766366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001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74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7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22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84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8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4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8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31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7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90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68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10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4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0"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6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ko-KR" dirty="0"/>
              <a:t>Evaluation </a:t>
            </a:r>
            <a:r>
              <a:rPr lang="en-US" altLang="ko-KR" dirty="0" smtClean="0"/>
              <a:t>Assumptions</a:t>
            </a:r>
            <a:br>
              <a:rPr lang="en-US" altLang="ko-KR" dirty="0" smtClean="0"/>
            </a:br>
            <a:r>
              <a:rPr lang="en-US" altLang="zh-CN" dirty="0"/>
              <a:t>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based on Network Coordination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Intel, </a:t>
            </a:r>
            <a:r>
              <a:rPr lang="en-US" altLang="ko-KR" dirty="0" err="1">
                <a:solidFill>
                  <a:schemeClr val="tx1"/>
                </a:solidFill>
              </a:rPr>
              <a:t>MediaTek</a:t>
            </a:r>
            <a:r>
              <a:rPr lang="en-US" altLang="ko-KR" dirty="0" smtClean="0">
                <a:solidFill>
                  <a:schemeClr val="tx1"/>
                </a:solidFill>
              </a:rPr>
              <a:t>, Orange,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IITH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IITM,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Networks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#87	                    	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R1-1613297</a:t>
            </a:r>
            <a:endParaRPr lang="en-US" altLang="zh-CN" sz="1050" dirty="0" smtClean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Reno, Nevada 14th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18th November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7.1.3.1</a:t>
            </a:r>
            <a:endParaRPr lang="zh-CN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25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network coordination aspects, i</a:t>
            </a:r>
            <a:r>
              <a:rPr lang="en-US" altLang="zh-CN" dirty="0" smtClean="0"/>
              <a:t>t was agreed in RAN1#86bis that</a:t>
            </a:r>
          </a:p>
          <a:p>
            <a:pPr lvl="1"/>
            <a:r>
              <a:rPr lang="en-US" altLang="ko-KR" dirty="0" smtClean="0"/>
              <a:t>Study the need of network assistance and coordination for different types of interference suppression (e.g. inter user, inter-TRP interference) and cancellation based on advanced receivers</a:t>
            </a:r>
          </a:p>
          <a:p>
            <a:pPr lvl="1"/>
            <a:r>
              <a:rPr lang="en-US" altLang="ko-KR" dirty="0" smtClean="0"/>
              <a:t>RAN1 </a:t>
            </a:r>
            <a:r>
              <a:rPr lang="en-US" altLang="ko-KR" dirty="0"/>
              <a:t>to study the following aspects :</a:t>
            </a:r>
          </a:p>
          <a:p>
            <a:pPr lvl="2"/>
            <a:r>
              <a:rPr lang="en-US" altLang="ko-KR" dirty="0" err="1" smtClean="0"/>
              <a:t>Codeword</a:t>
            </a:r>
            <a:r>
              <a:rPr lang="en-US" altLang="ko-KR" dirty="0" smtClean="0"/>
              <a:t>-to-layer </a:t>
            </a:r>
            <a:r>
              <a:rPr lang="en-US" altLang="ko-KR" dirty="0"/>
              <a:t>mapping</a:t>
            </a:r>
          </a:p>
          <a:p>
            <a:pPr lvl="1"/>
            <a:r>
              <a:rPr lang="en-US" altLang="ko-KR" dirty="0" smtClean="0"/>
              <a:t>This </a:t>
            </a:r>
            <a:r>
              <a:rPr lang="en-US" altLang="ko-KR" dirty="0"/>
              <a:t>RAN1 study should consider advanced receivers for interference mitigation</a:t>
            </a:r>
          </a:p>
          <a:p>
            <a:pPr lvl="2"/>
            <a:r>
              <a:rPr lang="en-US" altLang="ko-KR" dirty="0" smtClean="0"/>
              <a:t>In </a:t>
            </a:r>
            <a:r>
              <a:rPr lang="en-US" altLang="ko-KR" dirty="0"/>
              <a:t>the case of network coordination: the following can also be studied</a:t>
            </a:r>
          </a:p>
          <a:p>
            <a:pPr lvl="3"/>
            <a:r>
              <a:rPr lang="en-US" altLang="ko-KR" dirty="0" smtClean="0"/>
              <a:t>Rank </a:t>
            </a:r>
            <a:r>
              <a:rPr lang="en-US" altLang="ko-KR" dirty="0"/>
              <a:t>and modulation order</a:t>
            </a:r>
          </a:p>
          <a:p>
            <a:pPr lvl="3"/>
            <a:r>
              <a:rPr lang="en-US" altLang="ko-KR" dirty="0" smtClean="0"/>
              <a:t>Modulation </a:t>
            </a:r>
            <a:r>
              <a:rPr lang="en-US" altLang="ko-KR" dirty="0"/>
              <a:t>mapping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8852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</a:t>
            </a:r>
            <a:r>
              <a:rPr lang="ko-KR" altLang="en-US" dirty="0" smtClean="0"/>
              <a:t> </a:t>
            </a:r>
            <a:r>
              <a:rPr lang="en-US" altLang="ko-KR" dirty="0" smtClean="0"/>
              <a:t>R1-1612485, R1-1612486, R1-1612487, R1-1612488, R1-1612489, </a:t>
            </a:r>
            <a:r>
              <a:rPr lang="en-US" altLang="ko-KR" dirty="0"/>
              <a:t>and </a:t>
            </a:r>
            <a:r>
              <a:rPr lang="en-US" altLang="ko-KR" dirty="0" smtClean="0"/>
              <a:t>R1-1612851, advanced receivers based on network coordination provides significant system throughput improvement at cell edge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0572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/>
              <a:t>For advanced receivers </a:t>
            </a:r>
            <a:r>
              <a:rPr lang="en-US" altLang="ko-KR" sz="2000" dirty="0" smtClean="0"/>
              <a:t>based on network </a:t>
            </a:r>
            <a:r>
              <a:rPr lang="en-US" altLang="ko-KR" sz="2000" dirty="0"/>
              <a:t>coordination, </a:t>
            </a:r>
            <a:r>
              <a:rPr lang="en-US" altLang="ko-KR" sz="2000" dirty="0" smtClean="0"/>
              <a:t>system-level simulation </a:t>
            </a:r>
            <a:r>
              <a:rPr lang="en-US" altLang="ko-KR" sz="2000" dirty="0"/>
              <a:t>are encouraged to be evaluated in NR study </a:t>
            </a:r>
            <a:r>
              <a:rPr lang="en-US" altLang="ko-KR" sz="2000" dirty="0" smtClean="0"/>
              <a:t>item</a:t>
            </a:r>
          </a:p>
          <a:p>
            <a:pPr lvl="1"/>
            <a:endParaRPr lang="en-US" altLang="ko-KR" sz="1800" dirty="0" smtClean="0"/>
          </a:p>
          <a:p>
            <a:r>
              <a:rPr lang="en-US" altLang="ko-KR" sz="2000" dirty="0" smtClean="0"/>
              <a:t>For system-level simulations, urban macro scenario, dense urban scenario excluding small cells, and dense urban scenario including small cells with the same carrier frequency  are encouraged </a:t>
            </a:r>
            <a:r>
              <a:rPr lang="en-US" altLang="ko-KR" sz="2000" dirty="0"/>
              <a:t>to be evaluated in </a:t>
            </a:r>
            <a:r>
              <a:rPr lang="en-US" altLang="ko-KR" sz="2000" dirty="0" smtClean="0"/>
              <a:t>NR study item</a:t>
            </a:r>
            <a:endParaRPr lang="en-US" altLang="ko-KR" sz="2000" dirty="0"/>
          </a:p>
          <a:p>
            <a:endParaRPr lang="en-US" altLang="ko-KR" sz="2000" dirty="0" smtClean="0"/>
          </a:p>
          <a:p>
            <a:r>
              <a:rPr lang="en-US" altLang="ko-KR" sz="2000" dirty="0"/>
              <a:t>Simulation assumptions of TR 38.802 can be a starting point for the evaluation of NR advanced receiver schemes with following refinement:</a:t>
            </a:r>
          </a:p>
          <a:p>
            <a:pPr lvl="1"/>
            <a:r>
              <a:rPr lang="en-US" altLang="ko-KR" sz="1600" dirty="0" smtClean="0"/>
              <a:t>Carrier frequency,  TP antenna configuration, UE </a:t>
            </a:r>
            <a:r>
              <a:rPr lang="en-US" altLang="ko-KR" sz="1600" dirty="0"/>
              <a:t>antenna </a:t>
            </a:r>
            <a:r>
              <a:rPr lang="en-US" altLang="ko-KR" sz="1600" dirty="0" smtClean="0"/>
              <a:t>configuration, and UE </a:t>
            </a:r>
            <a:r>
              <a:rPr lang="en-US" altLang="ko-KR" sz="1600" dirty="0"/>
              <a:t>antenna height</a:t>
            </a:r>
          </a:p>
          <a:p>
            <a:pPr marL="0" indent="0">
              <a:buNone/>
            </a:pPr>
            <a:endParaRPr lang="en-US" altLang="ko-KR" sz="2000" dirty="0"/>
          </a:p>
          <a:p>
            <a:r>
              <a:rPr lang="en-US" altLang="ko-KR" sz="2000" dirty="0" smtClean="0"/>
              <a:t>Details on additional information assumed in evaluations should be provided by each company 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297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SLS </a:t>
            </a:r>
            <a:r>
              <a:rPr lang="en-US" altLang="ko-KR" dirty="0"/>
              <a:t>Simulation Assumptions </a:t>
            </a:r>
            <a:r>
              <a:rPr lang="en-US" altLang="ko-KR" dirty="0" smtClean="0"/>
              <a:t>(1/3)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872679"/>
              </p:ext>
            </p:extLst>
          </p:nvPr>
        </p:nvGraphicFramePr>
        <p:xfrm>
          <a:off x="687512" y="1574293"/>
          <a:ext cx="7768976" cy="48520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8788"/>
                <a:gridCol w="2940094"/>
                <a:gridCol w="2940094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55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Carrier frequency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4GHz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Macro layer: 4GHz</a:t>
                      </a:r>
                      <a:endParaRPr lang="ko-KR" sz="12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Small cell layer: 4GHz (co-channel)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Subcarrier spacing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15kHz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System Bandwidth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373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Layout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Hexagonal grid, 3 sectors per site, 19 macro sites (optional: 7 macro sites, similar to that in SCE SI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Macro Layer: Hexagonal grid, 3 sectors per site, 19 macro sites (optional: 7 macro sites, similar to that in SCE SI)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Small cell layer: small cells uniformly random dropping within  macro geographical area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02765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ISD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Macro layer: 200m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Small cell layer: Randomly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Number of Small Cell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3,9 (Optional)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Small cell TP dropping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According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39631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Minimum distances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35m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35m for macro cells and 5m for micro cells</a:t>
                      </a:r>
                      <a:endParaRPr lang="ko-KR" altLang="ko-KR" sz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68264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Channel model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3D </a:t>
                      </a:r>
                      <a:r>
                        <a:rPr lang="en-GB" sz="1200" dirty="0" err="1" smtClean="0">
                          <a:effectLst/>
                        </a:rPr>
                        <a:t>UMa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3D </a:t>
                      </a:r>
                      <a:r>
                        <a:rPr lang="en-US" sz="1200" dirty="0" err="1" smtClean="0">
                          <a:effectLst/>
                        </a:rPr>
                        <a:t>UMa</a:t>
                      </a:r>
                      <a:r>
                        <a:rPr lang="en-US" sz="1200" dirty="0" smtClean="0">
                          <a:effectLst/>
                        </a:rPr>
                        <a:t> (Macro layer) and 3D </a:t>
                      </a:r>
                      <a:r>
                        <a:rPr lang="en-US" sz="1200" dirty="0" err="1" smtClean="0">
                          <a:effectLst/>
                        </a:rPr>
                        <a:t>UMi</a:t>
                      </a:r>
                      <a:r>
                        <a:rPr lang="en-US" sz="1200" dirty="0" smtClean="0">
                          <a:effectLst/>
                        </a:rPr>
                        <a:t> (Micro layer)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Tx power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49dBm/20MHz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44dBm/20MHz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4055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antenna configuration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(8,16,2,1,1)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(8,8,2,1,1)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antenna pattern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According to </a:t>
                      </a:r>
                      <a:r>
                        <a:rPr lang="en-GB" sz="1200" dirty="0" smtClean="0">
                          <a:effectLst/>
                        </a:rPr>
                        <a:t>TR 36.873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96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SLS </a:t>
            </a:r>
            <a:r>
              <a:rPr lang="en-US" altLang="ko-KR" dirty="0"/>
              <a:t>Simulation Assumptions </a:t>
            </a:r>
            <a:r>
              <a:rPr lang="en-US" altLang="ko-KR" dirty="0" smtClean="0"/>
              <a:t>(2/3)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527895"/>
              </p:ext>
            </p:extLst>
          </p:nvPr>
        </p:nvGraphicFramePr>
        <p:xfrm>
          <a:off x="691456" y="1600200"/>
          <a:ext cx="7768976" cy="47965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8788"/>
                <a:gridCol w="2940094"/>
                <a:gridCol w="2940094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Parameters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Urban Macro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TP antenna height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25m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맑은 고딕"/>
                        </a:rPr>
                        <a:t>25m for macro cells and 10m for micro cells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configuration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Cross Pol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pattern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Omnidirectional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height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1.5m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gain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0 </a:t>
                      </a:r>
                      <a:r>
                        <a:rPr lang="en-GB" sz="1200" dirty="0" err="1">
                          <a:effectLst/>
                          <a:latin typeface="+mj-lt"/>
                          <a:ea typeface="맑은 고딕"/>
                        </a:rPr>
                        <a:t>dBi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receiver noise figure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9 dB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Dropping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indoor UE 80%, outdoor UE 20%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speed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3km/h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UE receiver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Baseline : MMSE-IRC</a:t>
                      </a:r>
                    </a:p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Advanced receiver :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advanced receivers can be provided by each company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</a:t>
                      </a:r>
                      <a:endParaRPr lang="en-US" alt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Association of UE to TP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Baseline: RSRP for intra-frequency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Transmission scheme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closed-loop 2Tx SU-MIMO with rank adaptation, open-loop 2Tx SU-MIMO with rank adaptation (optional)</a:t>
                      </a:r>
                      <a:endParaRPr 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Coordination cluster size for ideal backhaul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Provided by each company</a:t>
                      </a:r>
                      <a:endParaRPr lang="ko-KR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Coordinated TP measurement set size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Provided by each company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Feedback assumption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Non-ideal CRS or CSI-RS/IMR channel/interference estimation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Traffic model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Non full buffer FTP traffic model 1, S = 0.1Mbytes (optional) or 0.5Mbytes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Traffic load (Resource utilization)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20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%, 40%, 60%, Optional 80%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RS modelling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Channel estimation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0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SLS </a:t>
            </a:r>
            <a:r>
              <a:rPr lang="en-US" altLang="ko-KR" dirty="0"/>
              <a:t>Simulation Assumptions </a:t>
            </a:r>
            <a:r>
              <a:rPr lang="en-US" altLang="ko-KR" dirty="0" smtClean="0"/>
              <a:t>(3/3)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843728"/>
              </p:ext>
            </p:extLst>
          </p:nvPr>
        </p:nvGraphicFramePr>
        <p:xfrm>
          <a:off x="691456" y="1600200"/>
          <a:ext cx="7768976" cy="10599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8788"/>
                <a:gridCol w="2940094"/>
                <a:gridCol w="2940094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Overhead modelling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Handover margin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3dB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Backhaul link delay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0ms, 2ms (optional), 5ms, 50ms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Coordination assumptions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Complexity of coordination / information exchange shall be taken into account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12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</Words>
  <Application>Microsoft Office PowerPoint</Application>
  <PresentationFormat>화면 슬라이드 쇼(4:3)</PresentationFormat>
  <Paragraphs>121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主题</vt:lpstr>
      <vt:lpstr>WF on Evaluation Assumptions for Advanced Receivers  based on Network Coordination</vt:lpstr>
      <vt:lpstr>Background</vt:lpstr>
      <vt:lpstr>Background</vt:lpstr>
      <vt:lpstr>Proposals</vt:lpstr>
      <vt:lpstr>SLS Simulation Assumptions (1/3)</vt:lpstr>
      <vt:lpstr>SLS Simulation Assumptions (2/3)</vt:lpstr>
      <vt:lpstr>SLS Simulation Assumptions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2016-11-14T18:26:20Z</dcterms:created>
  <dcterms:modified xsi:type="dcterms:W3CDTF">2016-11-16T03:02:18Z</dcterms:modified>
</cp:coreProperties>
</file>