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76" r:id="rId2"/>
    <p:sldMasterId id="2147483677" r:id="rId3"/>
    <p:sldMasterId id="2147483680" r:id="rId4"/>
  </p:sldMasterIdLst>
  <p:sldIdLst>
    <p:sldId id="271" r:id="rId5"/>
    <p:sldId id="269" r:id="rId6"/>
  </p:sldIdLst>
  <p:sldSz cx="9144000" cy="6859588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008FD4"/>
    <a:srgbClr val="5ACBF5"/>
    <a:srgbClr val="8CC63E"/>
    <a:srgbClr val="0070B1"/>
    <a:srgbClr val="00ABBD"/>
    <a:srgbClr val="00AEEF"/>
    <a:srgbClr val="0089CF"/>
    <a:srgbClr val="005BA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4660"/>
  </p:normalViewPr>
  <p:slideViewPr>
    <p:cSldViewPr snapToGrid="0" snapToObjects="1">
      <p:cViewPr>
        <p:scale>
          <a:sx n="75" d="100"/>
          <a:sy n="75" d="100"/>
        </p:scale>
        <p:origin x="-1182" y="-72"/>
      </p:cViewPr>
      <p:guideLst>
        <p:guide orient="horz" pos="216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4" y="3188439"/>
            <a:ext cx="4478337" cy="1344395"/>
          </a:xfrm>
        </p:spPr>
        <p:txBody>
          <a:bodyPr/>
          <a:lstStyle/>
          <a:p>
            <a:pPr lvl="0"/>
            <a:r>
              <a:rPr lang="zh-CN" altLang="en-US" sz="1400" smtClean="0">
                <a:solidFill>
                  <a:srgbClr val="FFFFFF"/>
                </a:solidFill>
                <a:latin typeface="微软雅黑" pitchFamily="34" charset="-122"/>
                <a:cs typeface="Arial" pitchFamily="34" charset="0"/>
              </a:rPr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4294967295"/>
          </p:nvPr>
        </p:nvSpPr>
        <p:spPr>
          <a:xfrm>
            <a:off x="430213" y="1753006"/>
            <a:ext cx="6400800" cy="74947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 smtClean="0">
                <a:solidFill>
                  <a:srgbClr val="8CC63E"/>
                </a:solidFill>
                <a:latin typeface="微软雅黑" pitchFamily="3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itchFamily="3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4294967295"/>
          </p:nvPr>
        </p:nvSpPr>
        <p:spPr>
          <a:xfrm>
            <a:off x="430213" y="1147499"/>
            <a:ext cx="6400800" cy="592804"/>
          </a:xfrm>
        </p:spPr>
        <p:txBody>
          <a:bodyPr/>
          <a:lstStyle/>
          <a:p>
            <a:r>
              <a:rPr lang="zh-CN" altLang="en-US" sz="2800" b="1" smtClean="0">
                <a:solidFill>
                  <a:schemeClr val="bg1"/>
                </a:solidFill>
                <a:latin typeface="微软雅黑" pitchFamily="3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6" y="1600570"/>
            <a:ext cx="4168775" cy="42533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1" y="1600570"/>
            <a:ext cx="4170363" cy="42533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600570"/>
            <a:ext cx="5065280" cy="42533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600570"/>
            <a:ext cx="3280786" cy="42533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 userDrawn="1"/>
        </p:nvSpPr>
        <p:spPr bwMode="auto">
          <a:xfrm>
            <a:off x="1338945" y="1862729"/>
            <a:ext cx="2429189" cy="146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谢谢！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3834770"/>
            <a:ext cx="1360488" cy="12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Size：32-24-pt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/>
            <a:endParaRPr lang="en-US" altLang="en-US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Size：20pt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1" y="594074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556177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485252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latin typeface="Arial" pitchFamily="34" charset="0"/>
            </a:endParaRPr>
          </a:p>
        </p:txBody>
      </p:sp>
      <p:grpSp>
        <p:nvGrpSpPr>
          <p:cNvPr id="2054" name="组 5"/>
          <p:cNvGrpSpPr>
            <a:grpSpLocks/>
          </p:cNvGrpSpPr>
          <p:nvPr/>
        </p:nvGrpSpPr>
        <p:grpSpPr bwMode="auto">
          <a:xfrm>
            <a:off x="9364664" y="5136223"/>
            <a:ext cx="1392237" cy="1318989"/>
            <a:chOff x="0" y="0"/>
            <a:chExt cx="1392554" cy="989008"/>
          </a:xfrm>
        </p:grpSpPr>
        <p:grpSp>
          <p:nvGrpSpPr>
            <p:cNvPr id="2055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150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2058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150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150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354981"/>
            <a:ext cx="914400" cy="121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4505310"/>
            <a:ext cx="914400" cy="121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6" y="457307"/>
            <a:ext cx="6767513" cy="961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600570"/>
            <a:ext cx="8491538" cy="4253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二级</a:t>
            </a:r>
          </a:p>
          <a:p>
            <a:pPr lvl="2"/>
            <a:r>
              <a:rPr lang="zh-CN" smtClean="0"/>
              <a:t>三级</a:t>
            </a:r>
          </a:p>
          <a:p>
            <a:pPr lvl="3"/>
            <a:r>
              <a:rPr lang="zh-CN" smtClean="0"/>
              <a:t>四级</a:t>
            </a:r>
          </a:p>
          <a:p>
            <a:pPr lvl="4"/>
            <a:r>
              <a:rPr lang="zh-CN" smtClean="0"/>
              <a:t>五级</a:t>
            </a:r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8038" y="93155"/>
            <a:ext cx="1789112" cy="1791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3834770"/>
            <a:ext cx="1360488" cy="12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Size：24pt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/>
            <a:endParaRPr lang="en-US" altLang="en-US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Size：16-20pt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5" name="组 5"/>
          <p:cNvGrpSpPr>
            <a:grpSpLocks/>
          </p:cNvGrpSpPr>
          <p:nvPr/>
        </p:nvGrpSpPr>
        <p:grpSpPr bwMode="auto">
          <a:xfrm>
            <a:off x="9364664" y="5136223"/>
            <a:ext cx="1392237" cy="1318989"/>
            <a:chOff x="0" y="0"/>
            <a:chExt cx="1392554" cy="989008"/>
          </a:xfrm>
        </p:grpSpPr>
        <p:grpSp>
          <p:nvGrpSpPr>
            <p:cNvPr id="3076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150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3079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150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150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300" y="455189"/>
            <a:ext cx="7593013" cy="963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600570"/>
            <a:ext cx="7593014" cy="4253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dirty="0" smtClean="0"/>
              <a:t>单击此处编辑母版文本样式</a:t>
            </a:r>
          </a:p>
          <a:p>
            <a:pPr lvl="1"/>
            <a:r>
              <a:rPr lang="zh-CN" dirty="0" smtClean="0"/>
              <a:t>二级</a:t>
            </a:r>
          </a:p>
          <a:p>
            <a:pPr lvl="2"/>
            <a:r>
              <a:rPr lang="zh-CN" dirty="0" smtClean="0"/>
              <a:t>三级</a:t>
            </a:r>
          </a:p>
          <a:p>
            <a:pPr lvl="3"/>
            <a:r>
              <a:rPr lang="zh-CN" dirty="0" smtClean="0"/>
              <a:t>四级</a:t>
            </a:r>
          </a:p>
          <a:p>
            <a:pPr lvl="4"/>
            <a:r>
              <a:rPr lang="zh-CN" dirty="0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3834770"/>
            <a:ext cx="1360488" cy="12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/>
            <a:endParaRPr lang="en-US" altLang="en-US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/>
            <a:r>
              <a:rPr lang="en-US" alt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</a:endParaRP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038"/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4100" name="组 5"/>
          <p:cNvGrpSpPr>
            <a:grpSpLocks/>
          </p:cNvGrpSpPr>
          <p:nvPr/>
        </p:nvGrpSpPr>
        <p:grpSpPr bwMode="auto">
          <a:xfrm>
            <a:off x="9364664" y="5136223"/>
            <a:ext cx="1392237" cy="1318989"/>
            <a:chOff x="0" y="0"/>
            <a:chExt cx="1392554" cy="989008"/>
          </a:xfrm>
        </p:grpSpPr>
        <p:grpSp>
          <p:nvGrpSpPr>
            <p:cNvPr id="4101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150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104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150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150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6471571"/>
            <a:ext cx="2190750" cy="226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itchFamily="34" charset="0"/>
              </a:rPr>
              <a:t>© </a:t>
            </a:r>
            <a:r>
              <a:rPr lang="en-US" sz="600" dirty="0" smtClean="0">
                <a:solidFill>
                  <a:srgbClr val="7F7F7F"/>
                </a:solidFill>
                <a:latin typeface="Arial" pitchFamily="34" charset="0"/>
              </a:rPr>
              <a:t>ZTE</a:t>
            </a:r>
            <a:r>
              <a:rPr lang="en-US" sz="600" baseline="0" dirty="0" smtClean="0">
                <a:solidFill>
                  <a:srgbClr val="7F7F7F"/>
                </a:solidFill>
                <a:latin typeface="Arial" pitchFamily="34" charset="0"/>
              </a:rPr>
              <a:t> </a:t>
            </a:r>
            <a:r>
              <a:rPr lang="en-US" sz="600" dirty="0" smtClean="0">
                <a:solidFill>
                  <a:srgbClr val="7F7F7F"/>
                </a:solidFill>
                <a:latin typeface="Arial" pitchFamily="34" charset="0"/>
              </a:rPr>
              <a:t>All </a:t>
            </a:r>
            <a:r>
              <a:rPr lang="en-US" sz="600" dirty="0">
                <a:solidFill>
                  <a:srgbClr val="7F7F7F"/>
                </a:solidFill>
                <a:latin typeface="Arial" pitchFamily="34" charset="0"/>
              </a:rPr>
              <a:t>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6467915"/>
            <a:ext cx="419100" cy="486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/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455189"/>
            <a:ext cx="8516938" cy="963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600570"/>
            <a:ext cx="8491538" cy="4253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二级</a:t>
            </a:r>
          </a:p>
          <a:p>
            <a:pPr lvl="2"/>
            <a:r>
              <a:rPr lang="zh-CN" smtClean="0"/>
              <a:t>三级</a:t>
            </a:r>
          </a:p>
          <a:p>
            <a:pPr lvl="3"/>
            <a:r>
              <a:rPr lang="zh-CN" smtClean="0"/>
              <a:t>四级</a:t>
            </a:r>
          </a:p>
          <a:p>
            <a:pPr lvl="4"/>
            <a:r>
              <a:rPr lang="zh-CN" smtClean="0"/>
              <a:t>五级</a:t>
            </a:r>
          </a:p>
        </p:txBody>
      </p:sp>
      <p:sp>
        <p:nvSpPr>
          <p:cNvPr id="4113" name="TextBox 17"/>
          <p:cNvSpPr txBox="1">
            <a:spLocks noChangeArrowheads="1"/>
          </p:cNvSpPr>
          <p:nvPr/>
        </p:nvSpPr>
        <p:spPr bwMode="auto">
          <a:xfrm>
            <a:off x="8210409" y="147432"/>
            <a:ext cx="777737" cy="307758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  <p:txBody>
          <a:bodyPr lIns="0" tIns="0" rIns="0" bIns="0"/>
          <a:lstStyle/>
          <a:p>
            <a:r>
              <a:rPr lang="zh-CN" altLang="en-US" sz="10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Heiti SC Light"/>
              </a:rPr>
              <a:t>内部公开</a:t>
            </a:r>
            <a:r>
              <a:rPr lang="en-US" sz="1000" dirty="0" smtClean="0">
                <a:solidFill>
                  <a:srgbClr val="404040"/>
                </a:solidFill>
                <a:latin typeface="微软雅黑" pitchFamily="34" charset="-122"/>
                <a:ea typeface="Heiti SC Light"/>
                <a:cs typeface="Heiti SC Light"/>
              </a:rPr>
              <a:t>▲</a:t>
            </a:r>
            <a:endParaRPr lang="en-US" sz="1000" dirty="0">
              <a:solidFill>
                <a:srgbClr val="404040"/>
              </a:solidFill>
              <a:latin typeface="微软雅黑" pitchFamily="34" charset="-122"/>
              <a:ea typeface="Heiti SC Light"/>
              <a:cs typeface="Heiti SC Ligh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7" r:id="rId2"/>
    <p:sldLayoutId id="2147483758" r:id="rId3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988" y="-1096687"/>
            <a:ext cx="9191626" cy="9196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455189"/>
            <a:ext cx="8516938" cy="963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600570"/>
            <a:ext cx="8491538" cy="4253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二级</a:t>
            </a:r>
          </a:p>
          <a:p>
            <a:pPr lvl="2"/>
            <a:r>
              <a:rPr lang="zh-CN" smtClean="0"/>
              <a:t>三级</a:t>
            </a:r>
          </a:p>
          <a:p>
            <a:pPr lvl="3"/>
            <a:r>
              <a:rPr lang="zh-CN" smtClean="0"/>
              <a:t>四级</a:t>
            </a:r>
          </a:p>
          <a:p>
            <a:pPr lvl="4"/>
            <a:r>
              <a:rPr 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6"/>
          <p:cNvSpPr/>
          <p:nvPr/>
        </p:nvSpPr>
        <p:spPr>
          <a:xfrm>
            <a:off x="251520" y="249468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3GPP TSG-RAN WG1 #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87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kern="0" dirty="0" smtClean="0">
                <a:solidFill>
                  <a:sysClr val="windowText" lastClr="000000"/>
                </a:solidFill>
              </a:rPr>
              <a:t>Reno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USA, 14</a:t>
            </a:r>
            <a:r>
              <a:rPr kumimoji="0" lang="en-US" altLang="zh-CN" sz="2400" b="0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– 18</a:t>
            </a:r>
            <a:r>
              <a:rPr kumimoji="0" lang="en-US" altLang="zh-CN" sz="2400" b="0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November 2016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Agenda item 6.2.3.2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25194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solidFill>
                  <a:schemeClr val="accent6">
                    <a:lumMod val="50000"/>
                  </a:schemeClr>
                </a:solidFill>
              </a:rPr>
              <a:t>R1-1613284</a:t>
            </a:r>
            <a:endParaRPr lang="ja-JP" altLang="en-US" sz="2400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5800" y="2180673"/>
            <a:ext cx="7772400" cy="1609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ＭＳ Ｐゴシック"/>
                <a:cs typeface="+mj-cs"/>
              </a:rPr>
              <a:t>Way Forward on Assistance</a:t>
            </a:r>
            <a:r>
              <a:rPr kumimoji="0" lang="en-US" altLang="ja-JP" sz="28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ＭＳ Ｐゴシック"/>
                <a:cs typeface="+mj-cs"/>
              </a:rPr>
              <a:t> </a:t>
            </a:r>
            <a:r>
              <a:rPr lang="en-US" altLang="ja-JP" sz="2800" dirty="0" smtClean="0">
                <a:solidFill>
                  <a:sysClr val="windowText" lastClr="000000"/>
                </a:solidFill>
                <a:latin typeface="Calibri"/>
                <a:ea typeface="ＭＳ Ｐゴシック"/>
                <a:cs typeface="+mj-cs"/>
              </a:rPr>
              <a:t>Information</a:t>
            </a:r>
            <a:r>
              <a:rPr kumimoji="0" lang="en-US" altLang="ja-JP" sz="28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ＭＳ Ｐゴシック"/>
                <a:cs typeface="+mj-cs"/>
              </a:rPr>
              <a:t> </a:t>
            </a:r>
            <a:r>
              <a:rPr kumimoji="0" lang="en-US" altLang="ja-JP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ＭＳ Ｐゴシック"/>
                <a:cs typeface="+mj-cs"/>
              </a:rPr>
              <a:t>for MUST</a:t>
            </a:r>
            <a:r>
              <a:rPr kumimoji="0" lang="en-US" altLang="ja-JP" sz="28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ＭＳ Ｐゴシック"/>
                <a:cs typeface="+mj-cs"/>
              </a:rPr>
              <a:t> C</a:t>
            </a:r>
            <a:r>
              <a:rPr kumimoji="0" lang="en-US" altLang="ja-JP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ＭＳ Ｐゴシック"/>
                <a:cs typeface="+mj-cs"/>
              </a:rPr>
              <a:t>ase 3</a:t>
            </a: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新細明體"/>
              <a:cs typeface="+mj-cs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315018" y="3944209"/>
            <a:ext cx="6400800" cy="23373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 defTabSz="9144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/>
                <a:ea typeface="新細明體"/>
                <a:cs typeface="+mn-cs"/>
              </a:rPr>
              <a:t>ZTE</a:t>
            </a: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新細明體"/>
                <a:cs typeface="+mn-cs"/>
              </a:rPr>
              <a:t>, ZTE Microelectronics, LG electronics</a:t>
            </a:r>
            <a:r>
              <a:rPr kumimoji="0" lang="en-US" altLang="zh-TW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新細明體"/>
                <a:cs typeface="+mn-cs"/>
              </a:rPr>
              <a:t>.</a:t>
            </a:r>
            <a:endParaRPr kumimoji="0" lang="zh-TW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Calibri"/>
              <a:ea typeface="新細明體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標題 1"/>
          <p:cNvSpPr>
            <a:spLocks noGrp="1"/>
          </p:cNvSpPr>
          <p:nvPr>
            <p:ph type="title"/>
          </p:nvPr>
        </p:nvSpPr>
        <p:spPr>
          <a:xfrm>
            <a:off x="457200" y="460883"/>
            <a:ext cx="8229600" cy="868362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dirty="0" smtClean="0">
                <a:solidFill>
                  <a:sysClr val="windowText" lastClr="000000"/>
                </a:solidFill>
              </a:rPr>
              <a:t>Proposals</a:t>
            </a:r>
            <a:endParaRPr lang="en-US" sz="3600" dirty="0"/>
          </a:p>
        </p:txBody>
      </p:sp>
      <p:sp>
        <p:nvSpPr>
          <p:cNvPr id="1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/>
          </a:bodyPr>
          <a:lstStyle/>
          <a:p>
            <a:pPr lvl="1" algn="just"/>
            <a:endParaRPr lang="en-US" sz="2000" dirty="0" smtClean="0"/>
          </a:p>
          <a:p>
            <a:pPr marL="342900" lvl="0" indent="-342900" algn="just" defTabSz="914400" fontAlgn="auto">
              <a:lnSpc>
                <a:spcPct val="10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2400" kern="1200" dirty="0" smtClean="0">
                <a:solidFill>
                  <a:prstClr val="black"/>
                </a:solidFill>
              </a:rPr>
              <a:t>For DMRS based TMs, the ports used by paired UEs are selected from orthogonal port {7, 8} or port {7, 8, 11, 13}. </a:t>
            </a:r>
          </a:p>
          <a:p>
            <a:pPr marL="1085850" lvl="1" indent="-342900" algn="just" defTabSz="914400" fontAlgn="auto">
              <a:lnSpc>
                <a:spcPct val="100000"/>
              </a:lnSpc>
              <a:spcAft>
                <a:spcPts val="0"/>
              </a:spcAft>
              <a:buNone/>
            </a:pPr>
            <a:endParaRPr lang="en-US" altLang="zh-CN" sz="2400" kern="1200" dirty="0" smtClean="0">
              <a:solidFill>
                <a:prstClr val="black"/>
              </a:solidFill>
              <a:cs typeface="+mn-cs"/>
            </a:endParaRPr>
          </a:p>
          <a:p>
            <a:pPr marL="342900" indent="-342900" algn="just" defTabSz="914400" fontAlgn="auto">
              <a:lnSpc>
                <a:spcPct val="10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2400" kern="1200" smtClean="0">
                <a:solidFill>
                  <a:prstClr val="black"/>
                </a:solidFill>
              </a:rPr>
              <a:t>Up </a:t>
            </a:r>
            <a:r>
              <a:rPr lang="en-US" altLang="zh-CN" sz="2400" kern="1200" dirty="0" smtClean="0">
                <a:solidFill>
                  <a:prstClr val="black"/>
                </a:solidFill>
              </a:rPr>
              <a:t>to 1 interference layer assistance information is signaled.</a:t>
            </a:r>
          </a:p>
          <a:p>
            <a:pPr marL="1085850" lvl="1" indent="-342900" algn="just" defTabSz="914400" fontAlgn="auto">
              <a:lnSpc>
                <a:spcPct val="10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en-US" sz="2000" kern="1200" dirty="0" smtClean="0">
                <a:solidFill>
                  <a:prstClr val="black"/>
                </a:solidFill>
              </a:rPr>
              <a:t>The number of desired layer can be equal or more than 1.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TE-内部公开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目录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封底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1870</TotalTime>
  <Pages>0</Pages>
  <Words>91</Words>
  <Characters>0</Characters>
  <Application>Microsoft Office PowerPoint</Application>
  <DocSecurity>0</DocSecurity>
  <PresentationFormat>自定义</PresentationFormat>
  <Lines>0</Lines>
  <Paragraphs>12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ZTE-内部公开-16X9</vt:lpstr>
      <vt:lpstr>目录</vt:lpstr>
      <vt:lpstr>正文</vt:lpstr>
      <vt:lpstr>封底</vt:lpstr>
      <vt:lpstr>幻灯片 1</vt:lpstr>
      <vt:lpstr>Proposals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戴建强10168368</dc:creator>
  <cp:lastModifiedBy>10168368</cp:lastModifiedBy>
  <cp:revision>219</cp:revision>
  <dcterms:created xsi:type="dcterms:W3CDTF">2015-07-31T08:20:59Z</dcterms:created>
  <dcterms:modified xsi:type="dcterms:W3CDTF">2016-11-17T00:32:48Z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2052-9.1.0.5041</vt:lpwstr>
  </property>
</Properties>
</file>