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100" autoAdjust="0"/>
  </p:normalViewPr>
  <p:slideViewPr>
    <p:cSldViewPr snapToGrid="0">
      <p:cViewPr varScale="1"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-2904" y="-78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A5C44-6B37-465C-9C93-91657735872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9E3CB-5B06-4B42-802E-E0656EB1F4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D126C2C-56A1-42F6-939C-E013349A158E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8BB87E4-8782-4C67-8DE8-AF3D1A0264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31DDD3-334C-4DCB-9E65-29C067993C9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D8A9-FE3B-46BA-BA60-3E924A4BC5EC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316DE-15C7-47AD-87C8-2DB670434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E2186-5C5B-44F2-AAD3-10CA9447D965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D515A-F1FA-44AF-A624-E73775D5DE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65870-2B86-4149-B54F-13F8E1FDB405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66DC7-FF27-4E33-AEA4-E3791942B3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3771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1514" y="953589"/>
            <a:ext cx="9002486" cy="5697581"/>
          </a:xfrm>
        </p:spPr>
        <p:txBody>
          <a:bodyPr/>
          <a:lstStyle>
            <a:lvl1pPr>
              <a:defRPr sz="2800">
                <a:latin typeface="+mn-lt"/>
                <a:ea typeface="Arial Unicode MS" pitchFamily="34" charset="-128"/>
                <a:cs typeface="Arial" pitchFamily="34" charset="0"/>
              </a:defRPr>
            </a:lvl1pPr>
            <a:lvl2pPr>
              <a:defRPr sz="2400">
                <a:latin typeface="+mn-lt"/>
                <a:ea typeface="Arial Unicode MS" pitchFamily="34" charset="-128"/>
                <a:cs typeface="Arial" pitchFamily="34" charset="0"/>
              </a:defRPr>
            </a:lvl2pPr>
            <a:lvl3pPr>
              <a:defRPr sz="2400">
                <a:latin typeface="+mn-lt"/>
                <a:ea typeface="Arial Unicode MS" pitchFamily="34" charset="-128"/>
                <a:cs typeface="Arial" pitchFamily="34" charset="0"/>
              </a:defRPr>
            </a:lvl3pPr>
            <a:lvl4pPr>
              <a:defRPr sz="2400">
                <a:latin typeface="+mn-lt"/>
                <a:ea typeface="Arial Unicode MS" pitchFamily="34" charset="-128"/>
                <a:cs typeface="Arial" pitchFamily="34" charset="0"/>
              </a:defRPr>
            </a:lvl4pPr>
            <a:lvl5pPr>
              <a:defRPr sz="2400">
                <a:latin typeface="+mn-lt"/>
                <a:ea typeface="Arial Unicode MS" pitchFamily="34" charset="-128"/>
                <a:cs typeface="Arial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C4D8F-FB2C-42DA-B9ED-183C8CB56937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B3FE8-8AED-4273-ACD2-EF616ACBF0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5B6F-2E26-46DC-B56E-F365B5F40C7E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E3042-216B-4130-9B39-EEF9480BC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9956A-78EA-4366-8D9A-CE7A23332ACD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09D58-019F-4053-B924-3379642990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6DE2F-BD2D-4DA3-B527-4BDBBEA58D7E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4D54A-5137-412C-B38F-E600338C2B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34147-E8B5-4F0C-A958-08C368FE363B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4E1D6-FB9A-4600-92DC-3367CBDE0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581D-CE51-4564-A086-5EBFB170F363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E05A1-886B-4710-BCC0-A5F01AB48F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BB8F1-1E7B-44DC-80E6-E8B17A617798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3805F-260A-4512-AF9C-DA021B1177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CAC8958-B1C9-4690-A82A-520EC5FDB0D8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EEFB06-83CB-4C51-A38F-81562584CD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kumimoji="1" lang="en-US" altLang="ja-JP" dirty="0" smtClean="0"/>
              <a:t>WF on orphan RE for semi-open-loop</a:t>
            </a:r>
            <a:endParaRPr kumimoji="1" lang="ja-JP" altLang="en-US" dirty="0" smtClean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700" y="3860800"/>
            <a:ext cx="723265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1" lang="en-US" altLang="ja-JP" dirty="0" smtClean="0"/>
              <a:t>CATT, Samsung, </a:t>
            </a:r>
            <a:r>
              <a:rPr kumimoji="1" lang="en-US" altLang="ja-JP" dirty="0" smtClean="0"/>
              <a:t>Nokia, </a:t>
            </a:r>
            <a:r>
              <a:rPr kumimoji="1" lang="en-US" altLang="ja-JP" smtClean="0"/>
              <a:t>Alcatel-Lucent Shanghai Bell</a:t>
            </a:r>
            <a:endParaRPr kumimoji="1" lang="en-US" altLang="ja-JP" dirty="0" smtClean="0"/>
          </a:p>
        </p:txBody>
      </p:sp>
      <p:sp>
        <p:nvSpPr>
          <p:cNvPr id="4100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1297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GB" altLang="ko-KR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3GPP TSG RAN1 Meeting #</a:t>
            </a:r>
            <a:r>
              <a:rPr kumimoji="1" lang="en-GB" altLang="ko-KR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87</a:t>
            </a:r>
            <a:r>
              <a:rPr kumimoji="1" lang="en-GB" altLang="ko-KR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	</a:t>
            </a:r>
          </a:p>
          <a:p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Reno, USA, 14</a:t>
            </a:r>
            <a:r>
              <a:rPr kumimoji="1" lang="en-GB" altLang="zh-CN" sz="2000" baseline="30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 </a:t>
            </a:r>
            <a:r>
              <a:rPr kumimoji="1" lang="en-GB" altLang="zh-CN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- 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18</a:t>
            </a:r>
            <a:r>
              <a:rPr kumimoji="1" lang="en-GB" altLang="zh-CN" sz="2000" baseline="30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 November 2016</a:t>
            </a:r>
            <a:endParaRPr kumimoji="1" lang="en-US" altLang="ko-KR" sz="2000" dirty="0">
              <a:latin typeface="Calibri" pitchFamily="34" charset="0"/>
              <a:ea typeface="맑은 고딕" pitchFamily="34" charset="-127"/>
              <a:cs typeface="Times New Roman" pitchFamily="18" charset="0"/>
            </a:endParaRPr>
          </a:p>
          <a:p>
            <a:r>
              <a:rPr kumimoji="1" lang="en-US" altLang="ja-JP" sz="2000" dirty="0">
                <a:latin typeface="Calibri" pitchFamily="34" charset="0"/>
                <a:ea typeface="맑은 고딕" pitchFamily="34" charset="-127"/>
                <a:cs typeface="Tahoma" pitchFamily="34" charset="0"/>
              </a:rPr>
              <a:t>Agenda item: </a:t>
            </a:r>
            <a:r>
              <a:rPr kumimoji="1" lang="en-GB" altLang="ja-JP" sz="2000" dirty="0" smtClean="0">
                <a:latin typeface="Calibri" pitchFamily="34" charset="0"/>
                <a:cs typeface="Tahoma" pitchFamily="34" charset="0"/>
              </a:rPr>
              <a:t>6</a:t>
            </a:r>
            <a:r>
              <a:rPr kumimoji="1" lang="en-GB" altLang="zh-CN" sz="2000" dirty="0" smtClean="0">
                <a:latin typeface="Calibri" pitchFamily="34" charset="0"/>
                <a:cs typeface="Tahoma" pitchFamily="34" charset="0"/>
              </a:rPr>
              <a:t>.2.2.2</a:t>
            </a:r>
            <a:endParaRPr kumimoji="1" lang="ja-JP" altLang="en-US" sz="2000" dirty="0"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4101" name="テキスト ボックス 5"/>
          <p:cNvSpPr txBox="1">
            <a:spLocks noChangeArrowheads="1"/>
          </p:cNvSpPr>
          <p:nvPr/>
        </p:nvSpPr>
        <p:spPr bwMode="auto">
          <a:xfrm>
            <a:off x="7481888" y="188913"/>
            <a:ext cx="14670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R1-1613277</a:t>
            </a:r>
            <a:endParaRPr kumimoji="1" lang="ja-JP" altLang="en-US" sz="2000" dirty="0"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Orphan 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53590"/>
            <a:ext cx="8229600" cy="5616022"/>
          </a:xfrm>
        </p:spPr>
        <p:txBody>
          <a:bodyPr/>
          <a:lstStyle/>
          <a:p>
            <a:r>
              <a:rPr lang="en-US" altLang="zh-CN" dirty="0" smtClean="0"/>
              <a:t>For rank-1 transmission, orphan RE arises in OFDM symbols containing  1 CSI-RS RE ( 1/2 CSI-RS ports) or DMRS RE , where the number of PDSCH REs </a:t>
            </a:r>
            <a:r>
              <a:rPr lang="en-US" altLang="zh-CN" i="1" dirty="0" smtClean="0"/>
              <a:t>may </a:t>
            </a:r>
            <a:r>
              <a:rPr lang="en-US" altLang="zh-CN" dirty="0" smtClean="0"/>
              <a:t>not be an even number 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Rel.10 procedures for orphan RE due to CSI-RS </a:t>
            </a:r>
          </a:p>
          <a:p>
            <a:pPr lvl="1"/>
            <a:r>
              <a:rPr lang="en-US" altLang="zh-CN" sz="2000" i="1" dirty="0" smtClean="0">
                <a:solidFill>
                  <a:srgbClr val="FF0000"/>
                </a:solidFill>
                <a:ea typeface="宋体" pitchFamily="2" charset="-122"/>
              </a:rPr>
              <a:t>Rel.10 address all existing cases resulting in SFBC blocks split over frequency with a gap of more than 1 subcarrier </a:t>
            </a:r>
          </a:p>
          <a:p>
            <a:pPr lvl="1"/>
            <a:r>
              <a:rPr lang="en-US" altLang="zh-CN" sz="2000" i="1" dirty="0" smtClean="0">
                <a:solidFill>
                  <a:srgbClr val="FF0000"/>
                </a:solidFill>
                <a:ea typeface="宋体" pitchFamily="2" charset="-122"/>
              </a:rPr>
              <a:t>That is, there is at most 1 subcarrier between the two SFBC symbols transmitted on an antenna port</a:t>
            </a:r>
          </a:p>
          <a:p>
            <a:pPr lvl="1"/>
            <a:r>
              <a:rPr lang="en-US" altLang="zh-CN" sz="2000" i="1" dirty="0" smtClean="0">
                <a:solidFill>
                  <a:srgbClr val="FF0000"/>
                </a:solidFill>
                <a:ea typeface="宋体" pitchFamily="2" charset="-122"/>
              </a:rPr>
              <a:t>1,2 Ports CSI-RS and no muting:</a:t>
            </a:r>
          </a:p>
          <a:p>
            <a:pPr lvl="2"/>
            <a:r>
              <a:rPr lang="en-US" altLang="zh-CN" sz="2000" i="1" dirty="0" smtClean="0">
                <a:solidFill>
                  <a:srgbClr val="FF0000"/>
                </a:solidFill>
                <a:ea typeface="宋体" pitchFamily="2" charset="-122"/>
              </a:rPr>
              <a:t>rate matching around orphan RE</a:t>
            </a:r>
          </a:p>
          <a:p>
            <a:pPr lvl="3"/>
            <a:r>
              <a:rPr lang="en-US" altLang="zh-CN" sz="2000" i="1" dirty="0" smtClean="0">
                <a:solidFill>
                  <a:srgbClr val="FF0000"/>
                </a:solidFill>
                <a:ea typeface="宋体" pitchFamily="2" charset="-122"/>
              </a:rPr>
              <a:t>1 orphan RE per allocated RB; the orphan RE corresponds to the unused part of the 4 CSI-RS ports pattern.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53589"/>
            <a:ext cx="8229600" cy="5904411"/>
          </a:xfrm>
        </p:spPr>
        <p:txBody>
          <a:bodyPr/>
          <a:lstStyle/>
          <a:p>
            <a:r>
              <a:rPr lang="en-US" altLang="zh-CN" dirty="0" smtClean="0"/>
              <a:t>For DMRS-based semi-open-loop, </a:t>
            </a:r>
          </a:p>
          <a:p>
            <a:pPr lvl="1"/>
            <a:r>
              <a:rPr lang="en-US" altLang="zh-CN" dirty="0" smtClean="0"/>
              <a:t>Orphan RE due to 2 ports CSI-RS: </a:t>
            </a:r>
          </a:p>
          <a:p>
            <a:pPr lvl="2"/>
            <a:r>
              <a:rPr lang="en-US" altLang="zh-CN" dirty="0" smtClean="0"/>
              <a:t>Same procedure as in Rel.10 </a:t>
            </a:r>
          </a:p>
          <a:p>
            <a:pPr lvl="1"/>
            <a:r>
              <a:rPr lang="en-US" altLang="zh-CN" dirty="0" smtClean="0"/>
              <a:t>Orphan RE due to DMRS : down-select from </a:t>
            </a:r>
          </a:p>
          <a:p>
            <a:pPr lvl="2"/>
            <a:r>
              <a:rPr lang="en-US" altLang="zh-CN" dirty="0" smtClean="0"/>
              <a:t>Option A:  1 orphan RE </a:t>
            </a:r>
            <a:r>
              <a:rPr lang="en-US" altLang="zh-CN" i="1" dirty="0" smtClean="0"/>
              <a:t>per allocated RB</a:t>
            </a:r>
            <a:r>
              <a:rPr lang="en-US" altLang="zh-CN" dirty="0" smtClean="0"/>
              <a:t> </a:t>
            </a:r>
          </a:p>
          <a:p>
            <a:pPr lvl="2"/>
            <a:r>
              <a:rPr lang="en-US" altLang="zh-CN" dirty="0" smtClean="0"/>
              <a:t>Option B:  1 orphan RE </a:t>
            </a:r>
            <a:r>
              <a:rPr lang="en-US" altLang="zh-CN" i="1" dirty="0" smtClean="0"/>
              <a:t>in the last allocated RB (if number of allocated RB is odd)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Option C: 1 orphan RE </a:t>
            </a:r>
            <a:r>
              <a:rPr lang="en-US" altLang="zh-CN" i="1" dirty="0" smtClean="0"/>
              <a:t>in the last allocated RB of every block of continuous RB allocation</a:t>
            </a:r>
            <a:r>
              <a:rPr lang="en-US" altLang="zh-CN" dirty="0" smtClean="0"/>
              <a:t> </a:t>
            </a:r>
            <a:r>
              <a:rPr lang="en-US" altLang="zh-CN" i="1" dirty="0" smtClean="0"/>
              <a:t>with an odd RB number</a:t>
            </a:r>
          </a:p>
          <a:p>
            <a:pPr lvl="2"/>
            <a:r>
              <a:rPr lang="en-US" altLang="zh-CN" i="1" dirty="0" smtClean="0"/>
              <a:t>Other options </a:t>
            </a:r>
            <a:r>
              <a:rPr lang="en-US" altLang="zh-CN" i="1" smtClean="0"/>
              <a:t>not precluded</a:t>
            </a:r>
            <a:endParaRPr lang="en-US" altLang="zh-CN" i="1" dirty="0" smtClean="0"/>
          </a:p>
          <a:p>
            <a:pPr lvl="1"/>
            <a:r>
              <a:rPr lang="en-US" altLang="zh-CN" smtClean="0"/>
              <a:t>Location </a:t>
            </a:r>
            <a:r>
              <a:rPr lang="en-US" altLang="zh-CN" dirty="0" smtClean="0"/>
              <a:t>of orphan RE:  corresponding to DMRS ports 9/10 of the last DMRS CDM group (see next slide) </a:t>
            </a:r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Illustration of orphan RE location</a:t>
            </a:r>
            <a:endParaRPr lang="zh-CN" alt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60" y="1245869"/>
            <a:ext cx="7560580" cy="477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7412</TotalTime>
  <Words>250</Words>
  <Application>Microsoft Office PowerPoint</Application>
  <PresentationFormat>全屏显示(4:3)</PresentationFormat>
  <Paragraphs>28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orphan RE for semi-open-loop</vt:lpstr>
      <vt:lpstr>Orphan RE</vt:lpstr>
      <vt:lpstr>Proposal</vt:lpstr>
      <vt:lpstr>Illustration of orphan RE location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Capacity</dc:title>
  <dc:creator>LI</dc:creator>
  <cp:lastModifiedBy>Runhua Chen</cp:lastModifiedBy>
  <cp:revision>179</cp:revision>
  <dcterms:created xsi:type="dcterms:W3CDTF">2015-08-24T05:41:09Z</dcterms:created>
  <dcterms:modified xsi:type="dcterms:W3CDTF">2016-11-15T17:25:47Z</dcterms:modified>
</cp:coreProperties>
</file>