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8"/>
  </p:notesMasterIdLst>
  <p:sldIdLst>
    <p:sldId id="256" r:id="rId2"/>
    <p:sldId id="288" r:id="rId3"/>
    <p:sldId id="293" r:id="rId4"/>
    <p:sldId id="296" r:id="rId5"/>
    <p:sldId id="294" r:id="rId6"/>
    <p:sldId id="295" r:id="rId7"/>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Author" initials="A" lastIdx="0"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FB2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5367" autoAdjust="0"/>
    <p:restoredTop sz="89675" autoAdjust="0"/>
  </p:normalViewPr>
  <p:slideViewPr>
    <p:cSldViewPr>
      <p:cViewPr varScale="1">
        <p:scale>
          <a:sx n="92" d="100"/>
          <a:sy n="92" d="100"/>
        </p:scale>
        <p:origin x="1836"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AD6F7BB-76F4-40A3-BF68-425CB25C134F}" type="datetimeFigureOut">
              <a:rPr lang="en-US" smtClean="0"/>
              <a:pPr/>
              <a:t>11/15/2016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0B8543-829A-4907-B4F1-723C5C94BBC9}" type="slidenum">
              <a:rPr lang="en-US" smtClean="0"/>
              <a:pPr/>
              <a:t>‹#›</a:t>
            </a:fld>
            <a:endParaRPr lang="en-US"/>
          </a:p>
        </p:txBody>
      </p:sp>
    </p:spTree>
    <p:extLst>
      <p:ext uri="{BB962C8B-B14F-4D97-AF65-F5344CB8AC3E}">
        <p14:creationId xmlns:p14="http://schemas.microsoft.com/office/powerpoint/2010/main" val="561320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슬라이드 이미지 개체 틀 1"/>
          <p:cNvSpPr>
            <a:spLocks noGrp="1" noRot="1" noChangeAspect="1"/>
          </p:cNvSpPr>
          <p:nvPr>
            <p:ph type="sldImg"/>
          </p:nvPr>
        </p:nvSpPr>
        <p:spPr/>
      </p:sp>
      <p:sp>
        <p:nvSpPr>
          <p:cNvPr id="3" name="슬라이드 노트 개체 틀 2"/>
          <p:cNvSpPr>
            <a:spLocks noGrp="1"/>
          </p:cNvSpPr>
          <p:nvPr>
            <p:ph type="body" idx="1"/>
          </p:nvPr>
        </p:nvSpPr>
        <p:spPr/>
        <p:txBody>
          <a:bodyPr/>
          <a:lstStyle/>
          <a:p>
            <a:endParaRPr lang="en-US" dirty="0"/>
          </a:p>
        </p:txBody>
      </p:sp>
      <p:sp>
        <p:nvSpPr>
          <p:cNvPr id="4" name="슬라이드 번호 개체 틀 3"/>
          <p:cNvSpPr>
            <a:spLocks noGrp="1"/>
          </p:cNvSpPr>
          <p:nvPr>
            <p:ph type="sldNum" sz="quarter" idx="10"/>
          </p:nvPr>
        </p:nvSpPr>
        <p:spPr/>
        <p:txBody>
          <a:bodyPr/>
          <a:lstStyle/>
          <a:p>
            <a:fld id="{B70B8543-829A-4907-B4F1-723C5C94BBC9}" type="slidenum">
              <a:rPr lang="en-US" smtClean="0"/>
              <a:pPr/>
              <a:t>1</a:t>
            </a:fld>
            <a:endParaRPr lang="en-US"/>
          </a:p>
        </p:txBody>
      </p:sp>
    </p:spTree>
    <p:extLst>
      <p:ext uri="{BB962C8B-B14F-4D97-AF65-F5344CB8AC3E}">
        <p14:creationId xmlns:p14="http://schemas.microsoft.com/office/powerpoint/2010/main" val="283774011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2016/11/15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2016/11/15</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normAutofit/>
          </a:bodyPr>
          <a:lstStyle/>
          <a:p>
            <a:r>
              <a:rPr lang="en-US" dirty="0" smtClean="0"/>
              <a:t>Way forward on performance observation </a:t>
            </a:r>
            <a:endParaRPr lang="en-US" altLang="zh-CN" dirty="0"/>
          </a:p>
        </p:txBody>
      </p:sp>
      <p:sp>
        <p:nvSpPr>
          <p:cNvPr id="3" name="副标题 2"/>
          <p:cNvSpPr>
            <a:spLocks noGrp="1"/>
          </p:cNvSpPr>
          <p:nvPr>
            <p:ph type="subTitle" idx="1"/>
          </p:nvPr>
        </p:nvSpPr>
        <p:spPr>
          <a:xfrm>
            <a:off x="1043608" y="4437112"/>
            <a:ext cx="7160840" cy="1656184"/>
          </a:xfrm>
        </p:spPr>
        <p:txBody>
          <a:bodyPr>
            <a:normAutofit/>
          </a:bodyPr>
          <a:lstStyle/>
          <a:p>
            <a:r>
              <a:rPr lang="en-US" altLang="ko-KR" sz="2800" dirty="0" smtClean="0">
                <a:solidFill>
                  <a:schemeClr val="tx1"/>
                </a:solidFill>
              </a:rPr>
              <a:t>Nokia, Alcatel-Lucent </a:t>
            </a:r>
            <a:r>
              <a:rPr lang="en-US" altLang="ko-KR" sz="2800" dirty="0">
                <a:solidFill>
                  <a:schemeClr val="tx1"/>
                </a:solidFill>
              </a:rPr>
              <a:t>Shanghai </a:t>
            </a:r>
            <a:r>
              <a:rPr lang="en-US" altLang="ko-KR" sz="2800" dirty="0" smtClean="0">
                <a:solidFill>
                  <a:schemeClr val="tx1"/>
                </a:solidFill>
              </a:rPr>
              <a:t>Bell</a:t>
            </a:r>
            <a:endParaRPr lang="zh-CN" altLang="en-US" sz="2800" dirty="0">
              <a:solidFill>
                <a:schemeClr val="tx1"/>
              </a:solidFill>
            </a:endParaRPr>
          </a:p>
        </p:txBody>
      </p:sp>
      <p:sp>
        <p:nvSpPr>
          <p:cNvPr id="4098" name="Rectangle 2"/>
          <p:cNvSpPr>
            <a:spLocks noChangeArrowheads="1"/>
          </p:cNvSpPr>
          <p:nvPr/>
        </p:nvSpPr>
        <p:spPr bwMode="auto">
          <a:xfrm>
            <a:off x="0" y="0"/>
            <a:ext cx="9144000" cy="4572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sp>
        <p:nvSpPr>
          <p:cNvPr id="4097" name="DtsShapeName" descr="E15342G@835955749B6E11EC749357G609;;=683@CYV41043!!!!!!BIHO@]v41043!!!!@7G01C71102E29E17G3S0,18yyyy!It`vdh!Bnoushctuhno!Udlqm`ud/enb!!!!!!!!!!!!!!!!!!!!!!!!!!!!!!!!!!!!!!!!!!!!!!!!!!!!!!!!!!!!!!!!!!!!!!!!!!!!!!!!!!!!!!!!!!!!!!!!!!!!!!!!!!!!!!!!!!!!!!!!!!!!!!!!!!!!!!!!!!!!!!!!!!!!!!!!!!!!!!!!!!!!!!!!!!!!!!!!!!!!!!!!!!!!!!!!!!!!!!!!!!!!!!!!!!!!!!!!!!!!!!!!!!!!!!!!!!!!!!!!!!!!!!!!!!!!!!!!!!!!!!!!!!!!!!!!!!!!!!!!!!!!!!!!!!!!!!!!!!!!!!!!!!!!!!!!!!!!!!!!!!!!!!!!!!!!!!!!!!!!!!!!!!!!!!!!!!!!!!!!!!!!!!!!!!!!!!!!!!!!!!!!!!!!!!!!!!!!!!!!!!!!!!!!!!!!!!!!!!!!!!!!!!!!!!!!!!!!!!!!!!!!!!!!!!!!!!!!!!!!!!!!!!!!!!!!!!!!!!!!!!!!!!!!!!!!!!!!!!!!!!!!!!!!!!!!!!!!!!!!!!!!!!!!!!!!!!!!!!!!!!!!!!!!!!!!!!!!!!!!!!!!!!!!!!!!!!!!!!!!!!!!!!!!!!!!!!!!!!!!!!!!!!!!!!!!!!!!!!!!!!!!!!!!!!!!!!!!!!!!!!!!!!!!!!!!!!!!!!!!!!!!!!!!!!!!!!!!!!!!!!!!!!!!!!!!!!!!!!!!!!!!!!!!!!!!!!!!!!!!!!!!!!!!!!!!!!!!!!!!!!!!!!!!!!!!!!!!!!!!!!!!!!!!!!!!!!!!!!!!!!!!!!!!!!!!!!!!!!!!!!!!!!!!!!!!!!!!!!!!!!!!!!!!!!!!!!!!!!!!!!!!!!!!!!!!!!!!!!!!!!!!!!!!!!!!!!!!!!!!!!!!!!!!!!!!!!!!!!!!!!!!!!!!!!!!!!!!!!!!!!!!!!!!!!!!!!!!!!!!!!!!!!!!!!!!!!!!!!!!!!!!!!!!!!!!!!!!!!!!!!!!!!!!!!!!!!!!!!!!!!!!!!!!!!!!!!!!!!!!!!!!!!!!!!!!!!!!!!!!!!!!!!!!!!!!!!!!!!!!!!!!!!!!!!!!!!!!!!!!!!!!!!!!!!!!!!!!!!!!!!!!!!!!!!!!!!!!!!!!!!!!!!!!!!!!!!!!!!!!!!!!!!!!!!!!!!!!!!!!!!!!!!!!!!!!!!!!!!!!!!!!!!!!!!!!!!!!!!!!!!!!!!!!!!!!!!!!!!!!!!!!!!!!!!!!!!!!!!!!!!!!!!!!!!!!!!!!!!!!!!!!!!!!!!!!!!!!!!!!!!!!!!!!!!!!!!!!!!!!!!!!!!!!!!!!!!!!!!!!!!!!!!!!!!!!!!!!!!!!!!!!!!!!!!!!!!!!!!!!!!!!!!!!!!!!!!!!!!!!!!!!!!!!!!!!!!!!!!!!!!!!!!!!!!!!!!!!!!!!!!!!!!!!!!!!!!!!!!!!!!!!!!!!!!!!!!!!!!!!!!!!!!!!!!!!!!!!!!!!!!!!!!!!!!!!!!!!!!!!!!!!!!!!!!!!!!!!!!!!!!!!!!!!!!!!!!!!!!!!!!!!!!!!!!!!!!!!!!!!!!!!!!!!!!!!!!!!!!!!!!!!!!!!!!!!!!!!!!!!!!!!!!!!!!!!!!!!!!!!!!!!!!!!!!!!!!!!!!!!!!!!!!!!!!!!!!!!!!!!!!!!!!!!!!!!!!!!!!!!!!!!!!!!!!!!!!!!!!!!!!!!!!!!!!!!!!!!!!!!!!!!!!!!!!!!!!!!!!!!!!!!!!!!!!!!!!!!!!!!!!!!!!!!!!!!!!!!!!!!!!!!!!!!!!!!!!!!!!!!!!!!!!!!!!!!!!!!!!!!!!!!!!!!!!!!!!!!!!!!!!!!!!!!!!!!!!!!!!!!!!!!!!!!!!!!!!!!!!!!!!!!!!!!!!!!!!!!!!!!!!!!!!!!!!!!!!!!!!!!!!!!!!!!!!!!!!!!!!!!!!!!!!!!!!!!!!!!!!!!!!!!!!!!!!!!!!!!!!!!!!!!!!!!!!!!!!!!!!!!!!!!!!!!!!!!!!!!!!!!!!!!!!!!!!!!!!!!!!!!!!!!!!!!!!!!!!!!!!!!!!!!!!!!!!!!!!!!!!!!!!!!!!!!!!!!!!!!!!!!!!!!!!!!!!!!!!!!!!!!!!!!!!!!!!!!!!!!!!!!!!!!!!!!!!!!!!!!!!!!!!!!!!!!!!!!!!!!!!!!!!!!!!!!!!!!!!!!!!!!!!!!!!!!!!!!!!!!!!!!!!!!!!!!!!!!!!!!!!!!!!!!!!!!!!!!!!!!!!!!!!!!!!!!!!!!!!!!!!!!!!!!!!!!!!!!!!!!!!!!!!!!!!!!!!!!!!!!!!!!!1!^" hidden="1"/>
          <p:cNvSpPr>
            <a:spLocks noChangeArrowheads="1"/>
          </p:cNvSpPr>
          <p:nvPr/>
        </p:nvSpPr>
        <p:spPr bwMode="auto">
          <a:xfrm>
            <a:off x="0" y="457200"/>
            <a:ext cx="0" cy="0"/>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rgbClr val="FFFFFF"/>
          </a:solidFill>
          <a:ln w="9525">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99" name="Rectangle 3"/>
          <p:cNvSpPr>
            <a:spLocks noChangeArrowheads="1"/>
          </p:cNvSpPr>
          <p:nvPr/>
        </p:nvSpPr>
        <p:spPr bwMode="auto">
          <a:xfrm>
            <a:off x="0" y="41704"/>
            <a:ext cx="8964488" cy="83099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fontAlgn="base">
              <a:spcBef>
                <a:spcPct val="0"/>
              </a:spcBef>
              <a:spcAft>
                <a:spcPct val="0"/>
              </a:spcAft>
            </a:pPr>
            <a:r>
              <a:rPr kumimoji="0" lang="en-US" altLang="zh-CN" sz="1600" b="1" i="0" u="none" strike="noStrike" cap="none" normalizeH="0" baseline="0" dirty="0" smtClean="0">
                <a:ln>
                  <a:noFill/>
                </a:ln>
                <a:solidFill>
                  <a:schemeClr val="tx1"/>
                </a:solidFill>
                <a:effectLst/>
                <a:latin typeface="Times New Roman" pitchFamily="18" charset="0"/>
                <a:ea typeface="宋体" pitchFamily="2" charset="-122"/>
                <a:cs typeface="Times New Roman" pitchFamily="18" charset="0"/>
              </a:rPr>
              <a:t>3GPP TSG RAN WG1 Meeting #87					        </a:t>
            </a:r>
            <a:r>
              <a:rPr lang="en-US" altLang="zh-CN" sz="1600" b="1" dirty="0" smtClean="0">
                <a:latin typeface="Times New Roman" pitchFamily="18" charset="0"/>
                <a:ea typeface="宋体" pitchFamily="2" charset="-122"/>
                <a:cs typeface="Times New Roman" pitchFamily="18" charset="0"/>
              </a:rPr>
              <a:t>R1-</a:t>
            </a:r>
            <a:r>
              <a:rPr lang="en-US" altLang="ko-KR" sz="1600" b="1" dirty="0" smtClean="0">
                <a:latin typeface="Times New Roman" pitchFamily="18" charset="0"/>
                <a:ea typeface="宋体" pitchFamily="2" charset="-122"/>
                <a:cs typeface="Times New Roman" pitchFamily="18" charset="0"/>
              </a:rPr>
              <a:t>1613265</a:t>
            </a:r>
            <a:endParaRPr lang="en-US" altLang="zh-CN" sz="1600" b="1" dirty="0">
              <a:latin typeface="Times New Roman" pitchFamily="18" charset="0"/>
              <a:ea typeface="宋体" pitchFamily="2" charset="-122"/>
              <a:cs typeface="Times New Roman" pitchFamily="18" charset="0"/>
            </a:endParaRPr>
          </a:p>
          <a:p>
            <a:pPr eaLnBrk="0" fontAlgn="base" hangingPunct="0">
              <a:spcBef>
                <a:spcPct val="0"/>
              </a:spcBef>
              <a:spcAft>
                <a:spcPct val="0"/>
              </a:spcAft>
            </a:pPr>
            <a:r>
              <a:rPr lang="en-US" altLang="zh-CN" sz="1600" b="1" dirty="0" smtClean="0">
                <a:latin typeface="Times New Roman" pitchFamily="18" charset="0"/>
                <a:ea typeface="宋体" pitchFamily="2" charset="-122"/>
                <a:cs typeface="Times New Roman" pitchFamily="18" charset="0"/>
              </a:rPr>
              <a:t>Reno, US 14th - 18th November 2016</a:t>
            </a:r>
          </a:p>
          <a:p>
            <a:pPr eaLnBrk="0" fontAlgn="base" hangingPunct="0">
              <a:spcBef>
                <a:spcPct val="0"/>
              </a:spcBef>
              <a:spcAft>
                <a:spcPct val="0"/>
              </a:spcAft>
            </a:pPr>
            <a:r>
              <a:rPr lang="en-US" altLang="ko-KR" sz="1600" b="1" dirty="0">
                <a:latin typeface="Times New Roman" pitchFamily="18" charset="0"/>
                <a:ea typeface="宋体" pitchFamily="2" charset="-122"/>
                <a:cs typeface="Times New Roman" pitchFamily="18" charset="0"/>
              </a:rPr>
              <a:t>Agenda item: </a:t>
            </a:r>
            <a:r>
              <a:rPr lang="en-US" altLang="ko-KR" sz="1600" b="1" dirty="0" smtClean="0">
                <a:latin typeface="Times New Roman" pitchFamily="18" charset="0"/>
                <a:ea typeface="宋体" pitchFamily="2" charset="-122"/>
                <a:cs typeface="Times New Roman" pitchFamily="18" charset="0"/>
              </a:rPr>
              <a:t>7.1.5.1</a:t>
            </a:r>
            <a:endParaRPr lang="en-US" altLang="ko-KR" sz="1600" b="1" dirty="0">
              <a:latin typeface="Times New Roman" pitchFamily="18" charset="0"/>
              <a:ea typeface="宋体" pitchFamily="2" charset="-122"/>
              <a:cs typeface="Times New Roman"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제목 1"/>
          <p:cNvSpPr>
            <a:spLocks noGrp="1"/>
          </p:cNvSpPr>
          <p:nvPr>
            <p:ph type="title"/>
          </p:nvPr>
        </p:nvSpPr>
        <p:spPr/>
        <p:txBody>
          <a:bodyPr/>
          <a:lstStyle/>
          <a:p>
            <a:r>
              <a:rPr lang="en-US" altLang="ko-KR" dirty="0" smtClean="0"/>
              <a:t>Background</a:t>
            </a:r>
            <a:endParaRPr lang="ko-KR" altLang="en-US" dirty="0"/>
          </a:p>
        </p:txBody>
      </p:sp>
      <p:sp>
        <p:nvSpPr>
          <p:cNvPr id="3" name="내용 개체 틀 2"/>
          <p:cNvSpPr>
            <a:spLocks noGrp="1"/>
          </p:cNvSpPr>
          <p:nvPr>
            <p:ph idx="1"/>
          </p:nvPr>
        </p:nvSpPr>
        <p:spPr>
          <a:ln>
            <a:noFill/>
          </a:ln>
        </p:spPr>
        <p:txBody>
          <a:bodyPr>
            <a:normAutofit fontScale="85000" lnSpcReduction="20000"/>
          </a:bodyPr>
          <a:lstStyle/>
          <a:p>
            <a:r>
              <a:rPr lang="en-US" altLang="ko-KR" b="1" u="sng" dirty="0" smtClean="0"/>
              <a:t>Agreement</a:t>
            </a:r>
            <a:endParaRPr lang="ko-KR" altLang="ko-KR" dirty="0"/>
          </a:p>
          <a:p>
            <a:pPr lvl="1"/>
            <a:r>
              <a:rPr lang="en-US" altLang="ko-KR" dirty="0"/>
              <a:t>The channel coding scheme for </a:t>
            </a:r>
            <a:r>
              <a:rPr lang="en-US" altLang="ko-KR" dirty="0" err="1"/>
              <a:t>eMBB</a:t>
            </a:r>
            <a:r>
              <a:rPr lang="en-US" altLang="ko-KR" dirty="0"/>
              <a:t> data is LDPC, at least for information block size &gt; X</a:t>
            </a:r>
            <a:endParaRPr lang="ko-KR" altLang="ko-KR" dirty="0"/>
          </a:p>
          <a:p>
            <a:pPr lvl="1"/>
            <a:r>
              <a:rPr lang="en-US" altLang="ko-KR" dirty="0"/>
              <a:t>FFS until RAN1#87 one of Polar, LDPC, Turbo is supported for information block size of </a:t>
            </a:r>
            <a:r>
              <a:rPr lang="en-US" altLang="ko-KR" dirty="0" err="1"/>
              <a:t>eMBB</a:t>
            </a:r>
            <a:r>
              <a:rPr lang="en-US" altLang="ko-KR" dirty="0"/>
              <a:t> data &lt;= X</a:t>
            </a:r>
            <a:endParaRPr lang="ko-KR" altLang="ko-KR" dirty="0"/>
          </a:p>
          <a:p>
            <a:pPr lvl="2"/>
            <a:r>
              <a:rPr lang="en-US" altLang="ko-KR" dirty="0"/>
              <a:t>The selection will focus on all categories of observation, including overall implementation complexity, regardless of the number of coding schemes in the resulting solution (except if other factors are generally roughly equal)</a:t>
            </a:r>
            <a:endParaRPr lang="ko-KR" altLang="ko-KR" dirty="0"/>
          </a:p>
          <a:p>
            <a:pPr lvl="1"/>
            <a:r>
              <a:rPr lang="en-US" altLang="ko-KR" dirty="0"/>
              <a:t>The value of X is FFS until RAN1#87, 128 &lt;= X &lt;= 1024 bits, taking complexity into account</a:t>
            </a:r>
            <a:endParaRPr lang="ko-KR" altLang="ko-KR" dirty="0"/>
          </a:p>
          <a:p>
            <a:pPr lvl="1"/>
            <a:r>
              <a:rPr lang="en-US" altLang="ko-KR" dirty="0"/>
              <a:t>The channel coding scheme(s) for URLLC, </a:t>
            </a:r>
            <a:r>
              <a:rPr lang="en-US" altLang="ko-KR" dirty="0" err="1"/>
              <a:t>mMTC</a:t>
            </a:r>
            <a:r>
              <a:rPr lang="en-US" altLang="ko-KR" dirty="0"/>
              <a:t> and control channels are FFS</a:t>
            </a:r>
            <a:endParaRPr lang="ko-KR" altLang="ko-KR" dirty="0"/>
          </a:p>
          <a:p>
            <a:endParaRPr lang="ko-KR" altLang="en-US" dirty="0"/>
          </a:p>
        </p:txBody>
      </p:sp>
    </p:spTree>
    <p:extLst>
      <p:ext uri="{BB962C8B-B14F-4D97-AF65-F5344CB8AC3E}">
        <p14:creationId xmlns:p14="http://schemas.microsoft.com/office/powerpoint/2010/main" val="305232641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Background</a:t>
            </a:r>
            <a:endParaRPr lang="en-US" dirty="0"/>
          </a:p>
        </p:txBody>
      </p:sp>
      <p:sp>
        <p:nvSpPr>
          <p:cNvPr id="5" name="Rectangle 4"/>
          <p:cNvSpPr/>
          <p:nvPr/>
        </p:nvSpPr>
        <p:spPr>
          <a:xfrm>
            <a:off x="755576" y="1556792"/>
            <a:ext cx="7931224" cy="3046988"/>
          </a:xfrm>
          <a:prstGeom prst="rect">
            <a:avLst/>
          </a:prstGeom>
        </p:spPr>
        <p:txBody>
          <a:bodyPr wrap="square">
            <a:spAutoFit/>
          </a:bodyPr>
          <a:lstStyle/>
          <a:p>
            <a:pPr marL="285750" indent="-285750" algn="just">
              <a:buFont typeface="Arial" panose="020B0604020202020204" pitchFamily="34" charset="0"/>
              <a:buChar char="•"/>
            </a:pPr>
            <a:r>
              <a:rPr lang="en-US" sz="2400" dirty="0" smtClean="0"/>
              <a:t>CRC </a:t>
            </a:r>
            <a:r>
              <a:rPr lang="en-US" sz="2400" dirty="0"/>
              <a:t>is required for all codes to support error detection. </a:t>
            </a:r>
          </a:p>
          <a:p>
            <a:pPr marL="285750" indent="-285750" algn="just">
              <a:buFont typeface="Arial" panose="020B0604020202020204" pitchFamily="34" charset="0"/>
              <a:buChar char="•"/>
            </a:pPr>
            <a:r>
              <a:rPr lang="en-US" sz="2400" dirty="0"/>
              <a:t>The number of required CRC bits depends on the coding scheme and decoder algorithm used in the evaluations, </a:t>
            </a:r>
          </a:p>
          <a:p>
            <a:pPr algn="just"/>
            <a:r>
              <a:rPr lang="en-US" sz="2400" dirty="0"/>
              <a:t>    Examples: </a:t>
            </a:r>
          </a:p>
          <a:p>
            <a:pPr marL="914400" lvl="1" indent="-457200" algn="just">
              <a:buFont typeface="Wingdings" panose="05000000000000000000" pitchFamily="2" charset="2"/>
              <a:buChar char="§"/>
            </a:pPr>
            <a:r>
              <a:rPr lang="en-US" sz="2400" dirty="0"/>
              <a:t>LDPC required 16 CRC bits to provide similar FAR as LTE Turbo</a:t>
            </a:r>
          </a:p>
          <a:p>
            <a:pPr marL="914400" lvl="1" indent="-457200" algn="just">
              <a:buFont typeface="Wingdings" panose="05000000000000000000" pitchFamily="2" charset="2"/>
              <a:buChar char="§"/>
            </a:pPr>
            <a:r>
              <a:rPr lang="en-US" sz="2400" dirty="0"/>
              <a:t>Polar codes with List-4 CRC aided decoding require 26 CRC bits to provide similar FAR as LTE turbo </a:t>
            </a:r>
          </a:p>
        </p:txBody>
      </p:sp>
    </p:spTree>
    <p:extLst>
      <p:ext uri="{BB962C8B-B14F-4D97-AF65-F5344CB8AC3E}">
        <p14:creationId xmlns:p14="http://schemas.microsoft.com/office/powerpoint/2010/main" val="10120565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214"/>
            <a:ext cx="8229600" cy="1143000"/>
          </a:xfrm>
        </p:spPr>
        <p:txBody>
          <a:bodyPr/>
          <a:lstStyle/>
          <a:p>
            <a:r>
              <a:rPr lang="en-US" altLang="ko-KR" dirty="0"/>
              <a:t>Background</a:t>
            </a:r>
            <a:endParaRPr lang="en-GB" dirty="0"/>
          </a:p>
        </p:txBody>
      </p:sp>
      <p:sp>
        <p:nvSpPr>
          <p:cNvPr id="3" name="Rectangle 2"/>
          <p:cNvSpPr/>
          <p:nvPr/>
        </p:nvSpPr>
        <p:spPr>
          <a:xfrm>
            <a:off x="740621" y="1085765"/>
            <a:ext cx="8388424" cy="1323439"/>
          </a:xfrm>
          <a:prstGeom prst="rect">
            <a:avLst/>
          </a:prstGeom>
        </p:spPr>
        <p:txBody>
          <a:bodyPr wrap="square">
            <a:spAutoFit/>
          </a:bodyPr>
          <a:lstStyle/>
          <a:p>
            <a:pPr marL="342900" indent="-342900">
              <a:buFont typeface="Arial" panose="020B0604020202020204" pitchFamily="34" charset="0"/>
              <a:buChar char="•"/>
            </a:pPr>
            <a:r>
              <a:rPr lang="en-US" sz="2000" dirty="0" smtClean="0"/>
              <a:t>Figure shows performance of LTE turbo code with different CRC overhead. </a:t>
            </a:r>
          </a:p>
          <a:p>
            <a:pPr marL="342900" indent="-342900">
              <a:buFont typeface="Arial" panose="020B0604020202020204" pitchFamily="34" charset="0"/>
              <a:buChar char="•"/>
            </a:pPr>
            <a:r>
              <a:rPr lang="en-US" sz="2000" dirty="0" smtClean="0"/>
              <a:t>At 400 block size, performance </a:t>
            </a:r>
            <a:r>
              <a:rPr lang="en-US" sz="2000" dirty="0"/>
              <a:t>loss </a:t>
            </a:r>
            <a:r>
              <a:rPr lang="en-US" sz="2000" dirty="0" smtClean="0"/>
              <a:t>is visible and it is </a:t>
            </a:r>
            <a:r>
              <a:rPr lang="en-US" sz="2000" dirty="0"/>
              <a:t>significant at higher code rates.  </a:t>
            </a:r>
            <a:endParaRPr lang="en-US" sz="2000" dirty="0" smtClean="0"/>
          </a:p>
          <a:p>
            <a:pPr marL="342900" indent="-342900">
              <a:buFont typeface="Arial" panose="020B0604020202020204" pitchFamily="34" charset="0"/>
              <a:buChar char="•"/>
            </a:pPr>
            <a:r>
              <a:rPr lang="en-US" sz="2000" dirty="0" smtClean="0"/>
              <a:t>Higher loss can be expected at lower block sizes. </a:t>
            </a:r>
            <a:endParaRPr lang="en-US" sz="2000" dirty="0"/>
          </a:p>
        </p:txBody>
      </p:sp>
      <p:sp>
        <p:nvSpPr>
          <p:cNvPr id="6" name="Rectangle 5"/>
          <p:cNvSpPr/>
          <p:nvPr/>
        </p:nvSpPr>
        <p:spPr>
          <a:xfrm>
            <a:off x="1475656" y="6237312"/>
            <a:ext cx="7668344" cy="338554"/>
          </a:xfrm>
          <a:prstGeom prst="rect">
            <a:avLst/>
          </a:prstGeom>
        </p:spPr>
        <p:txBody>
          <a:bodyPr wrap="square">
            <a:spAutoFit/>
          </a:bodyPr>
          <a:lstStyle/>
          <a:p>
            <a:r>
              <a:rPr lang="en-GB" sz="1600" dirty="0"/>
              <a:t>BLER performance for LTE Turbo codes with 6 and 24 CRC bits. </a:t>
            </a:r>
            <a:r>
              <a:rPr lang="en-GB" sz="1600" dirty="0" smtClean="0"/>
              <a:t>(</a:t>
            </a:r>
            <a:r>
              <a:rPr lang="en-GB" sz="1600" dirty="0"/>
              <a:t>R1-1613264) </a:t>
            </a:r>
          </a:p>
        </p:txBody>
      </p:sp>
      <p:pic>
        <p:nvPicPr>
          <p:cNvPr id="7" name="Picture 6"/>
          <p:cNvPicPr/>
          <p:nvPr/>
        </p:nvPicPr>
        <p:blipFill>
          <a:blip r:embed="rId2" cstate="print">
            <a:extLst>
              <a:ext uri="{28A0092B-C50C-407E-A947-70E740481C1C}">
                <a14:useLocalDpi xmlns:a14="http://schemas.microsoft.com/office/drawing/2010/main" val="0"/>
              </a:ext>
            </a:extLst>
          </a:blip>
          <a:stretch>
            <a:fillRect/>
          </a:stretch>
        </p:blipFill>
        <p:spPr>
          <a:xfrm>
            <a:off x="1259632" y="2492896"/>
            <a:ext cx="7956376" cy="3744416"/>
          </a:xfrm>
          <a:prstGeom prst="rect">
            <a:avLst/>
          </a:prstGeom>
        </p:spPr>
      </p:pic>
    </p:spTree>
    <p:extLst>
      <p:ext uri="{BB962C8B-B14F-4D97-AF65-F5344CB8AC3E}">
        <p14:creationId xmlns:p14="http://schemas.microsoft.com/office/powerpoint/2010/main" val="350023980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ko-KR" dirty="0"/>
              <a:t>Background</a:t>
            </a:r>
            <a:endParaRPr lang="en-GB" dirty="0"/>
          </a:p>
        </p:txBody>
      </p:sp>
      <p:pic>
        <p:nvPicPr>
          <p:cNvPr id="5" name="Picture 4"/>
          <p:cNvPicPr/>
          <p:nvPr/>
        </p:nvPicPr>
        <p:blipFill>
          <a:blip r:embed="rId2">
            <a:extLst>
              <a:ext uri="{28A0092B-C50C-407E-A947-70E740481C1C}">
                <a14:useLocalDpi xmlns:a14="http://schemas.microsoft.com/office/drawing/2010/main" val="0"/>
              </a:ext>
            </a:extLst>
          </a:blip>
          <a:srcRect/>
          <a:stretch>
            <a:fillRect/>
          </a:stretch>
        </p:blipFill>
        <p:spPr bwMode="auto">
          <a:xfrm>
            <a:off x="962472" y="2086039"/>
            <a:ext cx="7724328" cy="4151273"/>
          </a:xfrm>
          <a:prstGeom prst="rect">
            <a:avLst/>
          </a:prstGeom>
          <a:noFill/>
          <a:ln>
            <a:noFill/>
          </a:ln>
        </p:spPr>
      </p:pic>
      <p:sp>
        <p:nvSpPr>
          <p:cNvPr id="3" name="Rectangle 2"/>
          <p:cNvSpPr/>
          <p:nvPr/>
        </p:nvSpPr>
        <p:spPr>
          <a:xfrm>
            <a:off x="755576" y="1417638"/>
            <a:ext cx="8136904" cy="707886"/>
          </a:xfrm>
          <a:prstGeom prst="rect">
            <a:avLst/>
          </a:prstGeom>
        </p:spPr>
        <p:txBody>
          <a:bodyPr wrap="square">
            <a:spAutoFit/>
          </a:bodyPr>
          <a:lstStyle/>
          <a:p>
            <a:pPr marL="342900" indent="-342900">
              <a:buFont typeface="Arial" panose="020B0604020202020204" pitchFamily="34" charset="0"/>
              <a:buChar char="•"/>
            </a:pPr>
            <a:r>
              <a:rPr lang="en-GB" sz="2000" dirty="0">
                <a:ea typeface="Calibri" panose="020F0502020204030204" pitchFamily="34" charset="0"/>
              </a:rPr>
              <a:t>PC-Polar design has </a:t>
            </a:r>
            <a:r>
              <a:rPr lang="en-GB" sz="2000" dirty="0" smtClean="0">
                <a:ea typeface="Calibri" panose="020F0502020204030204" pitchFamily="34" charset="0"/>
              </a:rPr>
              <a:t>a significant </a:t>
            </a:r>
            <a:r>
              <a:rPr lang="en-GB" sz="2000" dirty="0">
                <a:ea typeface="Calibri" panose="020F0502020204030204" pitchFamily="34" charset="0"/>
              </a:rPr>
              <a:t>performance loss (2-4 dB) when CRC is attached for error detection. </a:t>
            </a:r>
            <a:endParaRPr lang="en-GB" sz="2000" dirty="0"/>
          </a:p>
        </p:txBody>
      </p:sp>
      <p:sp>
        <p:nvSpPr>
          <p:cNvPr id="6" name="Rectangle 5"/>
          <p:cNvSpPr/>
          <p:nvPr/>
        </p:nvSpPr>
        <p:spPr>
          <a:xfrm>
            <a:off x="1475656" y="6237312"/>
            <a:ext cx="7668344" cy="338554"/>
          </a:xfrm>
          <a:prstGeom prst="rect">
            <a:avLst/>
          </a:prstGeom>
        </p:spPr>
        <p:txBody>
          <a:bodyPr wrap="square">
            <a:spAutoFit/>
          </a:bodyPr>
          <a:lstStyle/>
          <a:p>
            <a:r>
              <a:rPr lang="en-GB" sz="1600" dirty="0">
                <a:ea typeface="Calibri" panose="020F0502020204030204" pitchFamily="34" charset="0"/>
                <a:cs typeface="Times New Roman" panose="02020603050405020304" pitchFamily="18" charset="0"/>
              </a:rPr>
              <a:t>PC-Polar list-8 with and without CRC bits for 100 info block </a:t>
            </a:r>
            <a:r>
              <a:rPr lang="en-GB" sz="1600" dirty="0" smtClean="0">
                <a:ea typeface="Calibri" panose="020F0502020204030204" pitchFamily="34" charset="0"/>
                <a:cs typeface="Times New Roman" panose="02020603050405020304" pitchFamily="18" charset="0"/>
              </a:rPr>
              <a:t>size </a:t>
            </a:r>
            <a:r>
              <a:rPr lang="en-GB" sz="1600" dirty="0">
                <a:cs typeface="Times New Roman" panose="02020603050405020304" pitchFamily="18" charset="0"/>
              </a:rPr>
              <a:t>(R1-1613264) </a:t>
            </a:r>
          </a:p>
        </p:txBody>
      </p:sp>
    </p:spTree>
    <p:extLst>
      <p:ext uri="{BB962C8B-B14F-4D97-AF65-F5344CB8AC3E}">
        <p14:creationId xmlns:p14="http://schemas.microsoft.com/office/powerpoint/2010/main" val="330385126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Proposal : Observation </a:t>
            </a:r>
            <a:endParaRPr lang="en-US" dirty="0"/>
          </a:p>
        </p:txBody>
      </p:sp>
      <p:sp>
        <p:nvSpPr>
          <p:cNvPr id="3" name="Content Placeholder 2"/>
          <p:cNvSpPr>
            <a:spLocks noGrp="1"/>
          </p:cNvSpPr>
          <p:nvPr>
            <p:ph idx="1"/>
          </p:nvPr>
        </p:nvSpPr>
        <p:spPr/>
        <p:txBody>
          <a:bodyPr/>
          <a:lstStyle/>
          <a:p>
            <a:pPr marL="285750" indent="-285750" algn="just"/>
            <a:r>
              <a:rPr lang="en-US" dirty="0"/>
              <a:t>Assuming total coded block size = Info block/code rate, BLER performance degrades with CRC overhead at shorter block sizes. </a:t>
            </a:r>
          </a:p>
          <a:p>
            <a:pPr marL="285750" indent="-285750" algn="just"/>
            <a:r>
              <a:rPr lang="en-US" dirty="0"/>
              <a:t>Performance loss is significant at higher code rates.  </a:t>
            </a:r>
            <a:endParaRPr lang="en-US" dirty="0" smtClean="0"/>
          </a:p>
          <a:p>
            <a:pPr marL="285750" indent="-285750" algn="just"/>
            <a:r>
              <a:rPr lang="en-GB" dirty="0">
                <a:ea typeface="Calibri" panose="020F0502020204030204" pitchFamily="34" charset="0"/>
              </a:rPr>
              <a:t>PC-Polar design has a significant </a:t>
            </a:r>
            <a:r>
              <a:rPr lang="en-GB" dirty="0" smtClean="0">
                <a:ea typeface="Calibri" panose="020F0502020204030204" pitchFamily="34" charset="0"/>
              </a:rPr>
              <a:t>error performance </a:t>
            </a:r>
            <a:r>
              <a:rPr lang="en-GB" dirty="0">
                <a:ea typeface="Calibri" panose="020F0502020204030204" pitchFamily="34" charset="0"/>
              </a:rPr>
              <a:t>loss (2-4 dB) when CRC is attached for error detection. </a:t>
            </a:r>
            <a:endParaRPr lang="en-GB" dirty="0"/>
          </a:p>
          <a:p>
            <a:pPr marL="285750" indent="-285750" algn="just"/>
            <a:endParaRPr lang="en-US" dirty="0"/>
          </a:p>
          <a:p>
            <a:pPr algn="just"/>
            <a:endParaRPr lang="en-GB" dirty="0"/>
          </a:p>
        </p:txBody>
      </p:sp>
    </p:spTree>
    <p:extLst>
      <p:ext uri="{BB962C8B-B14F-4D97-AF65-F5344CB8AC3E}">
        <p14:creationId xmlns:p14="http://schemas.microsoft.com/office/powerpoint/2010/main" val="1799950376"/>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338</Words>
  <Application>Microsoft Office PowerPoint</Application>
  <PresentationFormat>On-screen Show (4:3)</PresentationFormat>
  <Paragraphs>31</Paragraphs>
  <Slides>6</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6</vt:i4>
      </vt:variant>
    </vt:vector>
  </HeadingPairs>
  <TitlesOfParts>
    <vt:vector size="13" baseType="lpstr">
      <vt:lpstr>맑은 고딕</vt:lpstr>
      <vt:lpstr>宋体</vt:lpstr>
      <vt:lpstr>Arial</vt:lpstr>
      <vt:lpstr>Calibri</vt:lpstr>
      <vt:lpstr>Times New Roman</vt:lpstr>
      <vt:lpstr>Wingdings</vt:lpstr>
      <vt:lpstr>Office 主题</vt:lpstr>
      <vt:lpstr>Way forward on performance observation </vt:lpstr>
      <vt:lpstr>Background</vt:lpstr>
      <vt:lpstr>Background</vt:lpstr>
      <vt:lpstr>Background</vt:lpstr>
      <vt:lpstr>Background</vt:lpstr>
      <vt:lpstr>Proposal : Observation </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2016-11-14T23:46:44Z</dcterms:created>
  <dcterms:modified xsi:type="dcterms:W3CDTF">2016-11-15T21:42:44Z</dcterms:modified>
</cp:coreProperties>
</file>