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83" r:id="rId2"/>
    <p:sldId id="382" r:id="rId3"/>
  </p:sldIdLst>
  <p:sldSz cx="9144000" cy="5143500" type="screen16x9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CA"/>
    <a:srgbClr val="5E2750"/>
    <a:srgbClr val="EB9700"/>
    <a:srgbClr val="FECB00"/>
    <a:srgbClr val="A8B400"/>
    <a:srgbClr val="007C92"/>
    <a:srgbClr val="9C2AA0"/>
    <a:srgbClr val="54575A"/>
    <a:srgbClr val="EA231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1" autoAdjust="0"/>
  </p:normalViewPr>
  <p:slideViewPr>
    <p:cSldViewPr snapToGrid="0" showGuides="1">
      <p:cViewPr varScale="1">
        <p:scale>
          <a:sx n="68" d="100"/>
          <a:sy n="68" d="100"/>
        </p:scale>
        <p:origin x="-758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7" d="100"/>
          <a:sy n="57" d="100"/>
        </p:scale>
        <p:origin x="-1882" y="-101"/>
      </p:cViewPr>
      <p:guideLst>
        <p:guide orient="horz" pos="3127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17/11/2016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17/11/2016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3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3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f-LDPC is for all block sizes and for UL and DL. Polar is</a:t>
            </a:r>
            <a:r>
              <a:rPr lang="en-GB" baseline="0" dirty="0" smtClean="0"/>
              <a:t> for UL and DL Control channel.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7627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 userDrawn="1">
            <p:ph idx="1" hasCustomPrompt="1"/>
          </p:nvPr>
        </p:nvSpPr>
        <p:spPr>
          <a:xfrm>
            <a:off x="457199" y="887767"/>
            <a:ext cx="7810718" cy="3861786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 algn="just">
              <a:buClr>
                <a:srgbClr val="E60000"/>
              </a:buClr>
              <a:buNone/>
              <a:defRPr lang="en-US" dirty="0" smtClean="0"/>
            </a:lvl1pPr>
            <a:lvl2pPr marL="581025" algn="just">
              <a:spcAft>
                <a:spcPts val="1200"/>
              </a:spcAft>
              <a:buClr>
                <a:srgbClr val="E60000"/>
              </a:buClr>
              <a:buFont typeface="Arial" pitchFamily="34" charset="0"/>
              <a:buChar char="–"/>
              <a:defRPr lang="en-US" dirty="0" smtClean="0"/>
            </a:lvl2pPr>
            <a:lvl3pPr>
              <a:defRPr lang="en-US" dirty="0" smtClean="0"/>
            </a:lvl3pPr>
            <a:lvl4pPr marL="809625" indent="0">
              <a:buNone/>
              <a:defRPr/>
            </a:lvl4pPr>
          </a:lstStyle>
          <a:p>
            <a:pPr lvl="0" algn="just">
              <a:buClr>
                <a:srgbClr val="E60000"/>
              </a:buClr>
            </a:pPr>
            <a:r>
              <a:rPr lang="en-GB" sz="2400" dirty="0" smtClean="0">
                <a:solidFill>
                  <a:srgbClr val="000000"/>
                </a:solidFill>
              </a:rPr>
              <a:t>Flexible LDPC (f-LDPC) shall be the mandatory channel coding for both Uplink and Downlink </a:t>
            </a:r>
            <a:r>
              <a:rPr lang="en-GB" sz="2400" dirty="0" err="1" smtClean="0">
                <a:solidFill>
                  <a:srgbClr val="000000"/>
                </a:solidFill>
              </a:rPr>
              <a:t>eMBB</a:t>
            </a:r>
            <a:r>
              <a:rPr lang="en-GB" sz="2400" dirty="0" smtClean="0">
                <a:solidFill>
                  <a:srgbClr val="000000"/>
                </a:solidFill>
              </a:rPr>
              <a:t> </a:t>
            </a:r>
            <a:r>
              <a:rPr lang="en-GB" sz="2400" u="sng" dirty="0" smtClean="0">
                <a:solidFill>
                  <a:srgbClr val="000000"/>
                </a:solidFill>
              </a:rPr>
              <a:t>data channel.</a:t>
            </a:r>
          </a:p>
          <a:p>
            <a:pPr marL="581025" lvl="1" algn="just">
              <a:spcAft>
                <a:spcPts val="1200"/>
              </a:spcAft>
              <a:buClr>
                <a:srgbClr val="E60000"/>
              </a:buClr>
              <a:buFont typeface="Arial" pitchFamily="34" charset="0"/>
              <a:buChar char="–"/>
            </a:pPr>
            <a:r>
              <a:rPr lang="en-GB" sz="2400" dirty="0" smtClean="0">
                <a:solidFill>
                  <a:srgbClr val="000000"/>
                </a:solidFill>
              </a:rPr>
              <a:t>The specifications should be designed to allow other coding schemes to be added in later releases</a:t>
            </a:r>
          </a:p>
          <a:p>
            <a:pPr lvl="0" algn="just">
              <a:buClr>
                <a:srgbClr val="E60000"/>
              </a:buClr>
            </a:pPr>
            <a:r>
              <a:rPr lang="en-US" sz="2400" dirty="0" smtClean="0">
                <a:solidFill>
                  <a:srgbClr val="000000"/>
                </a:solidFill>
              </a:rPr>
              <a:t>Polar Coding shall be the mandatory channel coding for both Uplink and Downlink </a:t>
            </a:r>
            <a:r>
              <a:rPr lang="en-US" sz="2400" dirty="0" err="1" smtClean="0">
                <a:solidFill>
                  <a:srgbClr val="000000"/>
                </a:solidFill>
              </a:rPr>
              <a:t>eMBB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u="sng" dirty="0" smtClean="0">
                <a:solidFill>
                  <a:srgbClr val="000000"/>
                </a:solidFill>
              </a:rPr>
              <a:t>control channel.</a:t>
            </a:r>
          </a:p>
          <a:p>
            <a:pPr lvl="0" algn="just">
              <a:buClr>
                <a:srgbClr val="E60000"/>
              </a:buClr>
            </a:pPr>
            <a:endParaRPr lang="en-US" sz="2400" u="sng" dirty="0" smtClean="0">
              <a:solidFill>
                <a:srgbClr val="000000"/>
              </a:solidFill>
            </a:endParaRPr>
          </a:p>
          <a:p>
            <a:pPr marL="0" lvl="0" indent="0" algn="just">
              <a:buClr>
                <a:srgbClr val="E60000"/>
              </a:buClr>
              <a:buNone/>
            </a:pPr>
            <a:r>
              <a:rPr lang="en-US" sz="2400" u="sng" dirty="0" smtClean="0">
                <a:solidFill>
                  <a:srgbClr val="000000"/>
                </a:solidFill>
              </a:rPr>
              <a:t>Note: </a:t>
            </a:r>
            <a:r>
              <a:rPr lang="en-GB" sz="2400" dirty="0" smtClean="0">
                <a:solidFill>
                  <a:prstClr val="black"/>
                </a:solidFill>
                <a:latin typeface="Calibri"/>
              </a:rPr>
              <a:t>f-LDPC is rate compatible LDPC code that can support information block sizes &gt;=  128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457201" y="205977"/>
            <a:ext cx="7810716" cy="655157"/>
          </a:xfrm>
          <a:prstGeom prst="rect">
            <a:avLst/>
          </a:prstGeom>
        </p:spPr>
        <p:txBody>
          <a:bodyPr/>
          <a:lstStyle/>
          <a:p>
            <a:r>
              <a:rPr lang="en-GB" dirty="0" err="1" smtClean="0"/>
              <a:t>eMBB</a:t>
            </a:r>
            <a:r>
              <a:rPr lang="en-GB" dirty="0" smtClean="0"/>
              <a:t> data and control channel coding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1589" y="754601"/>
            <a:ext cx="7810717" cy="35777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altLang="zh-CN" sz="4900" dirty="0" smtClean="0">
                <a:solidFill>
                  <a:srgbClr val="000000"/>
                </a:solidFill>
                <a:latin typeface="Vodafone Rg" pitchFamily="34" charset="0"/>
                <a:ea typeface="+mn-ea"/>
                <a:cs typeface="+mn-cs"/>
              </a:rPr>
              <a:t>WF on Channel Coding for NR</a:t>
            </a:r>
            <a:r>
              <a:rPr lang="en-US" altLang="zh-CN" sz="2000" dirty="0" smtClean="0">
                <a:solidFill>
                  <a:srgbClr val="000000"/>
                </a:solidFill>
                <a:latin typeface="Vodafone Rg" pitchFamily="34" charset="0"/>
                <a:ea typeface="+mn-ea"/>
                <a:cs typeface="+mn-cs"/>
              </a:rPr>
              <a:t/>
            </a:r>
            <a:br>
              <a:rPr lang="en-US" altLang="zh-CN" sz="2000" dirty="0" smtClean="0">
                <a:solidFill>
                  <a:srgbClr val="000000"/>
                </a:solidFill>
                <a:latin typeface="Vodafone Rg" pitchFamily="34" charset="0"/>
                <a:ea typeface="+mn-ea"/>
                <a:cs typeface="+mn-cs"/>
              </a:rPr>
            </a:br>
            <a:endParaRPr lang="en-US" altLang="zh-CN" sz="2000" dirty="0" smtClean="0">
              <a:solidFill>
                <a:srgbClr val="000000"/>
              </a:solidFill>
              <a:latin typeface="Vodafone Rg" pitchFamily="34" charset="0"/>
              <a:ea typeface="+mn-ea"/>
              <a:cs typeface="+mn-cs"/>
            </a:endParaRPr>
          </a:p>
          <a:p>
            <a:pPr lvl="0"/>
            <a:r>
              <a:rPr lang="en-US" altLang="zh-CN" sz="3600" dirty="0" smtClean="0">
                <a:solidFill>
                  <a:srgbClr val="000000"/>
                </a:solidFill>
                <a:latin typeface="Vodafone Rg" pitchFamily="34" charset="0"/>
                <a:ea typeface="+mn-ea"/>
                <a:cs typeface="+mn-cs"/>
              </a:rPr>
              <a:t>Vodafone,…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spcBef>
          <a:spcPts val="0"/>
        </a:spcBef>
        <a:spcAft>
          <a:spcPts val="600"/>
        </a:spcAft>
        <a:buClr>
          <a:srgbClr val="E60000"/>
        </a:buClr>
        <a:buFont typeface="Arial" pitchFamily="34" charset="0"/>
        <a:buNone/>
        <a:defRPr sz="11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581025" indent="-180975" algn="just" defTabSz="914400" rtl="0" eaLnBrk="1" latinLnBrk="0" hangingPunct="1">
        <a:spcBef>
          <a:spcPts val="0"/>
        </a:spcBef>
        <a:spcAft>
          <a:spcPts val="1200"/>
        </a:spcAft>
        <a:buClr>
          <a:srgbClr val="E60000"/>
        </a:buClr>
        <a:buFont typeface="Arial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714375" indent="-1714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942975" indent="-133350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14425" indent="-1238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284" userDrawn="1">
          <p15:clr>
            <a:srgbClr val="F26B43"/>
          </p15:clr>
        </p15:guide>
        <p15:guide id="2" pos="5216" userDrawn="1">
          <p15:clr>
            <a:srgbClr val="F26B43"/>
          </p15:clr>
        </p15:guide>
        <p15:guide id="3" orient="horz" pos="29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365295" y="4746278"/>
            <a:ext cx="413410" cy="274637"/>
          </a:xfrm>
          <a:prstGeom prst="rect">
            <a:avLst/>
          </a:prstGeom>
        </p:spPr>
        <p:txBody>
          <a:bodyPr/>
          <a:lstStyle/>
          <a:p>
            <a:fld id="{72A83A2B-3358-44F8-83A0-4598795D8FB5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7" name="标题 3"/>
          <p:cNvSpPr>
            <a:spLocks noGrp="1"/>
          </p:cNvSpPr>
          <p:nvPr>
            <p:ph idx="1"/>
          </p:nvPr>
        </p:nvSpPr>
        <p:spPr>
          <a:xfrm>
            <a:off x="447675" y="1471961"/>
            <a:ext cx="7812088" cy="2752377"/>
          </a:xfrm>
        </p:spPr>
        <p:txBody>
          <a:bodyPr>
            <a:normAutofit fontScale="97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altLang="zh-CN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WF on Channel Coding for </a:t>
            </a:r>
            <a:r>
              <a:rPr lang="en-US" altLang="zh-CN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en-US" altLang="zh-CN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CN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Vodafone, CMCC, Ericsson, 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Deutsche Telekom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TELUS, Bell Mobility, China Unicom, China Telecom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3"/>
          <p:cNvSpPr txBox="1">
            <a:spLocks/>
          </p:cNvSpPr>
          <p:nvPr/>
        </p:nvSpPr>
        <p:spPr>
          <a:xfrm>
            <a:off x="6835698" y="6775"/>
            <a:ext cx="2308302" cy="62884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just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60000"/>
              </a:buClr>
              <a:buFont typeface="Arial" pitchFamily="34" charset="0"/>
              <a:buNone/>
              <a:defRPr lang="en-US" sz="11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581025" indent="-180975" algn="just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E60000"/>
              </a:buClr>
              <a:buFont typeface="Arial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GB" altLang="zh-CN" sz="1800" b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R1-1613250</a:t>
            </a:r>
            <a:endParaRPr lang="en-GB" altLang="zh-CN" sz="1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227941" y="17926"/>
            <a:ext cx="3819952" cy="818415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32500" lnSpcReduction="20000"/>
          </a:bodyPr>
          <a:lstStyle>
            <a:lvl1pPr marL="0" indent="0" algn="just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E60000"/>
              </a:buClr>
              <a:buFont typeface="Arial" pitchFamily="34" charset="0"/>
              <a:buNone/>
              <a:defRPr lang="en-US" sz="11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581025" indent="-180975" algn="just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rgbClr val="E60000"/>
              </a:buClr>
              <a:buFont typeface="Arial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GB" altLang="zh-CN" sz="49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WG1#87</a:t>
            </a: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GB" altLang="zh-CN" sz="49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Reno, USA, 14-18 November 2016</a:t>
            </a:r>
          </a:p>
          <a:p>
            <a:pPr algn="ctr">
              <a:lnSpc>
                <a:spcPct val="150000"/>
              </a:lnSpc>
            </a:pPr>
            <a:endParaRPr lang="en-GB" altLang="zh-CN" sz="36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66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05199"/>
            <a:ext cx="7354888" cy="782225"/>
          </a:xfrm>
        </p:spPr>
        <p:txBody>
          <a:bodyPr/>
          <a:lstStyle/>
          <a:p>
            <a:r>
              <a:rPr lang="en-GB" dirty="0" err="1"/>
              <a:t>eMBB</a:t>
            </a:r>
            <a:r>
              <a:rPr lang="en-GB" dirty="0"/>
              <a:t> data and control channel coding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199" y="949911"/>
            <a:ext cx="7810718" cy="3709402"/>
          </a:xfrm>
        </p:spPr>
        <p:txBody>
          <a:bodyPr/>
          <a:lstStyle/>
          <a:p>
            <a:pPr marL="342900" lvl="0" indent="-342900" algn="just">
              <a:buClr>
                <a:srgbClr val="E60000"/>
              </a:buClr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</a:rPr>
              <a:t>Flexible LDPC (f-LDPC) is supported as the channel coding for both DL and UL </a:t>
            </a:r>
            <a:r>
              <a:rPr lang="en-GB" sz="2400" dirty="0" err="1" smtClean="0">
                <a:solidFill>
                  <a:srgbClr val="000000"/>
                </a:solidFill>
              </a:rPr>
              <a:t>eMBB</a:t>
            </a:r>
            <a:r>
              <a:rPr lang="en-GB" sz="2400" dirty="0" smtClean="0">
                <a:solidFill>
                  <a:srgbClr val="000000"/>
                </a:solidFill>
              </a:rPr>
              <a:t> data channel for all relevant information block sizes</a:t>
            </a:r>
          </a:p>
          <a:p>
            <a:pPr marL="581025" lvl="1" algn="just">
              <a:spcAft>
                <a:spcPts val="1200"/>
              </a:spcAft>
              <a:buClr>
                <a:srgbClr val="E60000"/>
              </a:buClr>
              <a:buFont typeface="Arial" pitchFamily="34" charset="0"/>
              <a:buChar char="–"/>
            </a:pPr>
            <a:r>
              <a:rPr lang="en-GB" sz="2400" dirty="0" smtClean="0">
                <a:solidFill>
                  <a:srgbClr val="000000"/>
                </a:solidFill>
              </a:rPr>
              <a:t>It is not precluded that other </a:t>
            </a:r>
            <a:r>
              <a:rPr lang="en-GB" sz="2400" dirty="0">
                <a:solidFill>
                  <a:srgbClr val="000000"/>
                </a:solidFill>
              </a:rPr>
              <a:t>coding schemes </a:t>
            </a:r>
            <a:r>
              <a:rPr lang="en-GB" sz="2400" dirty="0" smtClean="0">
                <a:solidFill>
                  <a:srgbClr val="000000"/>
                </a:solidFill>
              </a:rPr>
              <a:t>can be added later in future release</a:t>
            </a:r>
            <a:endParaRPr lang="en-GB" sz="2400" dirty="0">
              <a:solidFill>
                <a:srgbClr val="000000"/>
              </a:solidFill>
            </a:endParaRPr>
          </a:p>
          <a:p>
            <a:pPr marL="342900" lvl="0" indent="-342900" algn="just">
              <a:buClr>
                <a:srgbClr val="E6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</a:rPr>
              <a:t>Polar Coding </a:t>
            </a:r>
            <a:r>
              <a:rPr lang="en-US" sz="2400" dirty="0" smtClean="0">
                <a:solidFill>
                  <a:srgbClr val="000000"/>
                </a:solidFill>
              </a:rPr>
              <a:t>is supported as the </a:t>
            </a:r>
            <a:r>
              <a:rPr lang="en-US" sz="2400" dirty="0">
                <a:solidFill>
                  <a:srgbClr val="000000"/>
                </a:solidFill>
              </a:rPr>
              <a:t>channel coding for both Uplink and Downlink </a:t>
            </a:r>
            <a:r>
              <a:rPr lang="en-US" sz="2400" dirty="0" err="1" smtClean="0">
                <a:solidFill>
                  <a:srgbClr val="000000"/>
                </a:solidFill>
              </a:rPr>
              <a:t>eMBB</a:t>
            </a:r>
            <a:r>
              <a:rPr lang="en-US" sz="2400" dirty="0" smtClean="0">
                <a:solidFill>
                  <a:srgbClr val="000000"/>
                </a:solidFill>
              </a:rPr>
              <a:t> control </a:t>
            </a:r>
            <a:r>
              <a:rPr lang="en-US" sz="2400" dirty="0">
                <a:solidFill>
                  <a:srgbClr val="000000"/>
                </a:solidFill>
              </a:rPr>
              <a:t>channel</a:t>
            </a:r>
            <a:r>
              <a:rPr lang="en-US" sz="2400" dirty="0" smtClean="0">
                <a:solidFill>
                  <a:srgbClr val="000000"/>
                </a:solidFill>
              </a:rPr>
              <a:t>.</a:t>
            </a:r>
            <a:endParaRPr lang="en-US" sz="2400" dirty="0">
              <a:solidFill>
                <a:srgbClr val="000000"/>
              </a:solidFill>
            </a:endParaRPr>
          </a:p>
          <a:p>
            <a:pPr marL="266700" lvl="1" indent="0">
              <a:buNone/>
            </a:pPr>
            <a:endParaRPr lang="en-GB" sz="24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4365295" y="4746278"/>
            <a:ext cx="413410" cy="274637"/>
          </a:xfrm>
          <a:prstGeom prst="rect">
            <a:avLst/>
          </a:prstGeom>
        </p:spPr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274125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sz="1600"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16x9_VF_Template &amp; Usage 220616.pptx" id="{6383E4D9-32ED-4F54-9C08-CF44547434F5}" vid="{9A3E65C1-15D6-4960-87D9-339D9E8523B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105</Words>
  <Application>Microsoft Office PowerPoint</Application>
  <PresentationFormat>On-screen Show (16:9)</PresentationFormat>
  <Paragraphs>12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blank</vt:lpstr>
      <vt:lpstr>PowerPoint Presentation</vt:lpstr>
      <vt:lpstr>eMBB data and control channel coding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2011-08-30T12:20:26Z</cp:lastPrinted>
  <dcterms:created xsi:type="dcterms:W3CDTF">2016-11-01T09:57:19Z</dcterms:created>
  <dcterms:modified xsi:type="dcterms:W3CDTF">2016-11-17T07:12:18Z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