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02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WF on non-adaptive retransmission support for PUSCH in </a:t>
            </a:r>
            <a:r>
              <a:rPr lang="en-US" altLang="zh-CN" dirty="0" err="1" smtClean="0"/>
              <a:t>UpPTS</a:t>
            </a:r>
            <a:endParaRPr lang="zh-CN" altLang="en-US" dirty="0"/>
          </a:p>
        </p:txBody>
      </p:sp>
      <p:sp>
        <p:nvSpPr>
          <p:cNvPr id="3" name="副标题 2"/>
          <p:cNvSpPr>
            <a:spLocks noGrp="1"/>
          </p:cNvSpPr>
          <p:nvPr>
            <p:ph type="subTitle" idx="1"/>
          </p:nvPr>
        </p:nvSpPr>
        <p:spPr/>
        <p:txBody>
          <a:bodyPr/>
          <a:lstStyle/>
          <a:p>
            <a:r>
              <a:rPr lang="en-US" altLang="zh-CN" dirty="0" smtClean="0"/>
              <a:t>CATT, CMCC</a:t>
            </a:r>
            <a:r>
              <a:rPr lang="en-US" altLang="zh-CN" smtClean="0"/>
              <a:t>, </a:t>
            </a:r>
            <a:r>
              <a:rPr lang="en-US" altLang="zh-CN" smtClean="0"/>
              <a:t>Qualcomm</a:t>
            </a:r>
            <a:endParaRPr lang="zh-CN" altLang="en-US" dirty="0"/>
          </a:p>
        </p:txBody>
      </p:sp>
      <p:sp>
        <p:nvSpPr>
          <p:cNvPr id="4" name="テキスト ボックス 4"/>
          <p:cNvSpPr txBox="1">
            <a:spLocks noChangeArrowheads="1"/>
          </p:cNvSpPr>
          <p:nvPr/>
        </p:nvSpPr>
        <p:spPr bwMode="auto">
          <a:xfrm>
            <a:off x="310598" y="353303"/>
            <a:ext cx="4835939"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charset="-128"/>
              </a:defRPr>
            </a:lvl1pPr>
            <a:lvl2pPr>
              <a:defRPr kumimoji="1" sz="2800">
                <a:solidFill>
                  <a:schemeClr val="tx1"/>
                </a:solidFill>
                <a:latin typeface="Calibri" pitchFamily="34" charset="0"/>
                <a:ea typeface="ＭＳ Ｐゴシック" charset="-128"/>
              </a:defRPr>
            </a:lvl2pPr>
            <a:lvl3pPr>
              <a:defRPr kumimoji="1" sz="2400">
                <a:solidFill>
                  <a:schemeClr val="tx1"/>
                </a:solidFill>
                <a:latin typeface="Calibri" pitchFamily="34" charset="0"/>
                <a:ea typeface="ＭＳ Ｐゴシック" charset="-128"/>
              </a:defRPr>
            </a:lvl3pPr>
            <a:lvl4pPr>
              <a:defRPr kumimoji="1" sz="2000">
                <a:solidFill>
                  <a:schemeClr val="tx1"/>
                </a:solidFill>
                <a:latin typeface="Calibri" pitchFamily="34" charset="0"/>
                <a:ea typeface="ＭＳ Ｐゴシック" charset="-128"/>
              </a:defRPr>
            </a:lvl4pPr>
            <a:lvl5pPr>
              <a:defRPr kumimoji="1" sz="2000">
                <a:solidFill>
                  <a:schemeClr val="tx1"/>
                </a:solidFill>
                <a:latin typeface="Calibri" pitchFamily="34" charset="0"/>
                <a:ea typeface="ＭＳ Ｐゴシック"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9pPr>
          </a:lstStyle>
          <a:p>
            <a:r>
              <a:rPr lang="pt-BR" sz="2400" dirty="0"/>
              <a:t>3GPP TSG RAN1 #87	</a:t>
            </a:r>
          </a:p>
          <a:p>
            <a:r>
              <a:rPr lang="pt-BR" sz="2400" dirty="0"/>
              <a:t>Reno, Nevada (US), Nov 14 - 18, 2016</a:t>
            </a:r>
          </a:p>
          <a:p>
            <a:pPr eaLnBrk="1" hangingPunct="1"/>
            <a:r>
              <a:rPr lang="en-US" altLang="ja-JP" sz="2400" dirty="0"/>
              <a:t>Agenda </a:t>
            </a:r>
            <a:r>
              <a:rPr lang="en-US" altLang="ja-JP" sz="2400"/>
              <a:t>item </a:t>
            </a:r>
            <a:r>
              <a:rPr lang="en-US" altLang="ja-JP" sz="2400" smtClean="0"/>
              <a:t>6.2.7</a:t>
            </a:r>
            <a:endParaRPr lang="ja-JP" altLang="en-US" sz="2400" b="1" dirty="0"/>
          </a:p>
        </p:txBody>
      </p:sp>
      <p:sp>
        <p:nvSpPr>
          <p:cNvPr id="5" name="テキスト ボックス 3"/>
          <p:cNvSpPr txBox="1">
            <a:spLocks noChangeArrowheads="1"/>
          </p:cNvSpPr>
          <p:nvPr/>
        </p:nvSpPr>
        <p:spPr bwMode="auto">
          <a:xfrm>
            <a:off x="7092280" y="548680"/>
            <a:ext cx="168988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charset="-128"/>
              </a:defRPr>
            </a:lvl1pPr>
            <a:lvl2pPr>
              <a:defRPr kumimoji="1" sz="2800">
                <a:solidFill>
                  <a:schemeClr val="tx1"/>
                </a:solidFill>
                <a:latin typeface="Calibri" pitchFamily="34" charset="0"/>
                <a:ea typeface="ＭＳ Ｐゴシック" charset="-128"/>
              </a:defRPr>
            </a:lvl2pPr>
            <a:lvl3pPr>
              <a:defRPr kumimoji="1" sz="2400">
                <a:solidFill>
                  <a:schemeClr val="tx1"/>
                </a:solidFill>
                <a:latin typeface="Calibri" pitchFamily="34" charset="0"/>
                <a:ea typeface="ＭＳ Ｐゴシック" charset="-128"/>
              </a:defRPr>
            </a:lvl3pPr>
            <a:lvl4pPr>
              <a:defRPr kumimoji="1" sz="2000">
                <a:solidFill>
                  <a:schemeClr val="tx1"/>
                </a:solidFill>
                <a:latin typeface="Calibri" pitchFamily="34" charset="0"/>
                <a:ea typeface="ＭＳ Ｐゴシック" charset="-128"/>
              </a:defRPr>
            </a:lvl4pPr>
            <a:lvl5pPr>
              <a:defRPr kumimoji="1" sz="2000">
                <a:solidFill>
                  <a:schemeClr val="tx1"/>
                </a:solidFill>
                <a:latin typeface="Calibri" pitchFamily="34" charset="0"/>
                <a:ea typeface="ＭＳ Ｐゴシック"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r>
              <a:rPr lang="en-US" altLang="ja-JP" sz="2400" dirty="0" smtClean="0"/>
              <a:t>R1-1613188</a:t>
            </a:r>
            <a:endParaRPr lang="ja-JP"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Agreements in previous meetings</a:t>
            </a:r>
            <a:endParaRPr lang="zh-CN" altLang="en-US" dirty="0"/>
          </a:p>
        </p:txBody>
      </p:sp>
      <p:sp>
        <p:nvSpPr>
          <p:cNvPr id="3" name="内容占位符 2"/>
          <p:cNvSpPr>
            <a:spLocks noGrp="1"/>
          </p:cNvSpPr>
          <p:nvPr>
            <p:ph idx="1"/>
          </p:nvPr>
        </p:nvSpPr>
        <p:spPr>
          <a:xfrm>
            <a:off x="467544" y="1412776"/>
            <a:ext cx="8424936" cy="4968552"/>
          </a:xfrm>
        </p:spPr>
        <p:txBody>
          <a:bodyPr>
            <a:normAutofit fontScale="92500" lnSpcReduction="20000"/>
          </a:bodyPr>
          <a:lstStyle/>
          <a:p>
            <a:r>
              <a:rPr lang="en-US" altLang="zh-CN" sz="2800" dirty="0" smtClean="0"/>
              <a:t>For TDD UL/DL configuration 1~5, down-select between the following options for HARQ transmission: (RAN1#86)</a:t>
            </a:r>
            <a:endParaRPr lang="zh-CN" altLang="zh-CN" sz="2800" dirty="0" smtClean="0"/>
          </a:p>
          <a:p>
            <a:pPr lvl="1"/>
            <a:r>
              <a:rPr lang="en-US" altLang="zh-CN" sz="2200" dirty="0" smtClean="0"/>
              <a:t>Option1: Only support adaptive HARQ transmission, i.e., the retransmission of a PUSCH in </a:t>
            </a:r>
            <a:r>
              <a:rPr lang="en-US" altLang="zh-CN" sz="2200" dirty="0" err="1" smtClean="0"/>
              <a:t>UpPTS</a:t>
            </a:r>
            <a:r>
              <a:rPr lang="en-US" altLang="zh-CN" sz="2200" dirty="0" smtClean="0"/>
              <a:t> is scheduled by a UL grant with NDI not toggled</a:t>
            </a:r>
            <a:endParaRPr lang="zh-CN" altLang="zh-CN" sz="2200" dirty="0" smtClean="0"/>
          </a:p>
          <a:p>
            <a:pPr lvl="1"/>
            <a:r>
              <a:rPr lang="en-US" altLang="zh-CN" sz="2200" dirty="0" smtClean="0"/>
              <a:t>Option2: Support both adaptive and non-adaptive HARQ transmission. For non-adaptive HARQ transmission, the PHICH is used, and the PHICH timing is designed based on the following principle:</a:t>
            </a:r>
            <a:endParaRPr lang="zh-CN" altLang="zh-CN" sz="2200" dirty="0" smtClean="0"/>
          </a:p>
          <a:p>
            <a:pPr lvl="2"/>
            <a:r>
              <a:rPr lang="en-US" altLang="zh-CN" sz="2000" dirty="0" smtClean="0"/>
              <a:t>Principle: To keep the backward compatibility, the PHICH corresponding to PUSCH in </a:t>
            </a:r>
            <a:r>
              <a:rPr lang="en-US" altLang="zh-CN" sz="2000" dirty="0" err="1" smtClean="0"/>
              <a:t>UpPTS</a:t>
            </a:r>
            <a:r>
              <a:rPr lang="en-US" altLang="zh-CN" sz="2000" dirty="0" smtClean="0"/>
              <a:t> can only be added in DL </a:t>
            </a:r>
            <a:r>
              <a:rPr lang="en-US" altLang="zh-CN" sz="2000" dirty="0" err="1" smtClean="0"/>
              <a:t>subframes</a:t>
            </a:r>
            <a:r>
              <a:rPr lang="en-US" altLang="zh-CN" sz="2000" dirty="0" smtClean="0"/>
              <a:t> including legacy PHICH region</a:t>
            </a:r>
          </a:p>
          <a:p>
            <a:pPr lvl="0"/>
            <a:r>
              <a:rPr lang="en-US" altLang="zh-CN" sz="2800" dirty="0" smtClean="0"/>
              <a:t>For TDD UL/DL configuration 1~5 (RAN1#86bis)</a:t>
            </a:r>
            <a:endParaRPr lang="zh-CN" altLang="zh-CN" sz="2800" dirty="0" smtClean="0"/>
          </a:p>
          <a:p>
            <a:pPr lvl="1"/>
            <a:r>
              <a:rPr lang="en-US" altLang="zh-CN" sz="2200" dirty="0" smtClean="0"/>
              <a:t>Support adaptive HARQ transmission, and specify the timing from PUSCH to PUSCH retransmission grant according to the following table (table omitted)</a:t>
            </a:r>
            <a:endParaRPr lang="zh-CN" altLang="zh-CN" sz="2200" dirty="0" smtClean="0"/>
          </a:p>
          <a:p>
            <a:pPr lvl="1"/>
            <a:r>
              <a:rPr lang="en-US" altLang="zh-CN" sz="2200" dirty="0" smtClean="0"/>
              <a:t>Support non-adaptive HARQ transmission</a:t>
            </a:r>
            <a:endParaRPr lang="zh-CN" altLang="zh-CN" sz="2200" dirty="0" smtClean="0"/>
          </a:p>
          <a:p>
            <a:pPr lvl="2"/>
            <a:r>
              <a:rPr lang="en-US" altLang="zh-CN" sz="2100" dirty="0" smtClean="0"/>
              <a:t>FFS the timing from PUSCH to its ACK/NACK feedback in PHICH</a:t>
            </a:r>
          </a:p>
          <a:p>
            <a:pPr lvl="3"/>
            <a:endParaRPr lang="zh-CN" altLang="zh-CN" dirty="0" smtClean="0"/>
          </a:p>
          <a:p>
            <a:pPr lvl="1"/>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1</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Agree on the following timing values </a:t>
            </a:r>
            <a:r>
              <a:rPr lang="en-US" altLang="zh-CN" sz="2800" dirty="0" smtClean="0">
                <a:solidFill>
                  <a:srgbClr val="FF0000"/>
                </a:solidFill>
              </a:rPr>
              <a:t>in red </a:t>
            </a:r>
            <a:r>
              <a:rPr lang="en-US" altLang="zh-CN" sz="2800" dirty="0" smtClean="0"/>
              <a:t>as the PUSCH to PHICH timing for support of PUSCH in </a:t>
            </a:r>
            <a:r>
              <a:rPr lang="en-US" altLang="zh-CN" sz="2800" dirty="0" err="1" smtClean="0"/>
              <a:t>UpPTS</a:t>
            </a:r>
            <a:r>
              <a:rPr lang="en-US" altLang="zh-CN" sz="2800" dirty="0" smtClean="0"/>
              <a:t> in TDD UL-DL configuration 1~5</a:t>
            </a:r>
            <a:endParaRPr lang="zh-CN" altLang="en-US" sz="2800" dirty="0"/>
          </a:p>
        </p:txBody>
      </p:sp>
      <p:graphicFrame>
        <p:nvGraphicFramePr>
          <p:cNvPr id="4" name="表格 3"/>
          <p:cNvGraphicFramePr>
            <a:graphicFrameLocks noGrp="1"/>
          </p:cNvGraphicFramePr>
          <p:nvPr/>
        </p:nvGraphicFramePr>
        <p:xfrm>
          <a:off x="323533" y="3178277"/>
          <a:ext cx="8496939" cy="2338955"/>
        </p:xfrm>
        <a:graphic>
          <a:graphicData uri="http://schemas.openxmlformats.org/drawingml/2006/table">
            <a:tbl>
              <a:tblPr/>
              <a:tblGrid>
                <a:gridCol w="772449"/>
                <a:gridCol w="772449"/>
                <a:gridCol w="772449"/>
                <a:gridCol w="772449"/>
                <a:gridCol w="772449"/>
                <a:gridCol w="772449"/>
                <a:gridCol w="772449"/>
                <a:gridCol w="772449"/>
                <a:gridCol w="772449"/>
                <a:gridCol w="772449"/>
                <a:gridCol w="772449"/>
              </a:tblGrid>
              <a:tr h="241172">
                <a:tc rowSpan="2">
                  <a:txBody>
                    <a:bodyPr/>
                    <a:lstStyle/>
                    <a:p>
                      <a:pPr algn="ctr" hangingPunct="0">
                        <a:spcAft>
                          <a:spcPts val="0"/>
                        </a:spcAft>
                      </a:pPr>
                      <a:r>
                        <a:rPr lang="it-IT" sz="1400" b="1" dirty="0">
                          <a:latin typeface="Arial"/>
                          <a:ea typeface="Times New Roman"/>
                          <a:cs typeface="Times New Roman"/>
                        </a:rPr>
                        <a:t>TDD UL/DL</a:t>
                      </a:r>
                      <a:br>
                        <a:rPr lang="it-IT" sz="1400" b="1" dirty="0">
                          <a:latin typeface="Arial"/>
                          <a:ea typeface="Times New Roman"/>
                          <a:cs typeface="Times New Roman"/>
                        </a:rPr>
                      </a:br>
                      <a:r>
                        <a:rPr lang="it-IT" sz="1400" b="1" dirty="0">
                          <a:latin typeface="Arial"/>
                          <a:ea typeface="Times New Roman"/>
                          <a:cs typeface="Times New Roman"/>
                        </a:rPr>
                        <a:t>Configuration</a:t>
                      </a:r>
                      <a:endParaRPr lang="zh-CN" sz="14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10">
                  <a:txBody>
                    <a:bodyPr/>
                    <a:lstStyle/>
                    <a:p>
                      <a:pPr algn="ctr" hangingPunct="0">
                        <a:spcAft>
                          <a:spcPts val="0"/>
                        </a:spcAft>
                      </a:pPr>
                      <a:r>
                        <a:rPr lang="it-IT" sz="1600" b="1">
                          <a:latin typeface="Arial"/>
                          <a:ea typeface="Times New Roman"/>
                          <a:cs typeface="Times New Roman"/>
                        </a:rPr>
                        <a:t>subframe index </a:t>
                      </a:r>
                      <a:r>
                        <a:rPr lang="it-IT" sz="1600" b="1" i="1">
                          <a:latin typeface="Arial"/>
                          <a:ea typeface="Times New Roman"/>
                          <a:cs typeface="Times New Roman"/>
                        </a:rPr>
                        <a:t>n</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723515">
                <a:tc vMerge="1">
                  <a:txBody>
                    <a:bodyPr/>
                    <a:lstStyle/>
                    <a:p>
                      <a:endParaRPr lang="zh-CN" altLang="en-US"/>
                    </a:p>
                  </a:txBody>
                  <a:tcPr/>
                </a:tc>
                <a:tc>
                  <a:txBody>
                    <a:bodyPr/>
                    <a:lstStyle/>
                    <a:p>
                      <a:pPr algn="ctr" hangingPunct="0">
                        <a:spcAft>
                          <a:spcPts val="0"/>
                        </a:spcAft>
                      </a:pPr>
                      <a:r>
                        <a:rPr lang="it-IT" sz="1600" b="1" dirty="0">
                          <a:latin typeface="Arial"/>
                          <a:ea typeface="Times New Roman"/>
                          <a:cs typeface="Times New Roman"/>
                        </a:rPr>
                        <a:t>0</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1</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2</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3</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4</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5</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6</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7</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8</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9</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241172">
                <a:tc>
                  <a:txBody>
                    <a:bodyPr/>
                    <a:lstStyle/>
                    <a:p>
                      <a:pPr algn="ctr" hangingPunct="0">
                        <a:spcAft>
                          <a:spcPts val="0"/>
                        </a:spcAft>
                      </a:pPr>
                      <a:r>
                        <a:rPr lang="it-IT" sz="1800">
                          <a:latin typeface="Arial"/>
                          <a:ea typeface="Times New Roman"/>
                          <a:cs typeface="Times New Roman"/>
                        </a:rPr>
                        <a:t>1</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solidFill>
                            <a:srgbClr val="FF0000"/>
                          </a:solidFill>
                          <a:highlight>
                            <a:srgbClr val="FFFF00"/>
                          </a:highlight>
                          <a:latin typeface="Arial"/>
                          <a:ea typeface="宋体"/>
                          <a:cs typeface="Times New Roman"/>
                        </a:rPr>
                        <a:t>5</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r>
                        <a:rPr lang="it-IT" sz="1800">
                          <a:latin typeface="Arial"/>
                          <a:ea typeface="Times New Roman"/>
                          <a:cs typeface="Times New Roman"/>
                        </a:rPr>
                        <a:t>4</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dirty="0">
                          <a:latin typeface="Arial"/>
                          <a:ea typeface="Times New Roman"/>
                          <a:cs typeface="Times New Roman"/>
                        </a:rPr>
                        <a:t>6</a:t>
                      </a:r>
                      <a:endParaRPr lang="zh-CN"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solidFill>
                            <a:srgbClr val="FF0000"/>
                          </a:solidFill>
                          <a:highlight>
                            <a:srgbClr val="FFFF00"/>
                          </a:highlight>
                          <a:latin typeface="Arial"/>
                          <a:ea typeface="宋体"/>
                          <a:cs typeface="Times New Roman"/>
                        </a:rPr>
                        <a:t>5</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r>
                        <a:rPr lang="it-IT" sz="1800">
                          <a:latin typeface="Arial"/>
                          <a:ea typeface="Times New Roman"/>
                          <a:cs typeface="Times New Roman"/>
                        </a:rPr>
                        <a:t>4</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41172">
                <a:tc>
                  <a:txBody>
                    <a:bodyPr/>
                    <a:lstStyle/>
                    <a:p>
                      <a:pPr algn="ctr" hangingPunct="0">
                        <a:spcAft>
                          <a:spcPts val="0"/>
                        </a:spcAft>
                      </a:pPr>
                      <a:r>
                        <a:rPr lang="it-IT" sz="1800">
                          <a:latin typeface="Arial"/>
                          <a:ea typeface="Times New Roman"/>
                          <a:cs typeface="Times New Roman"/>
                        </a:rPr>
                        <a:t>2</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solidFill>
                            <a:srgbClr val="FF0000"/>
                          </a:solidFill>
                          <a:latin typeface="Arial"/>
                          <a:ea typeface="宋体"/>
                          <a:cs typeface="Times New Roman"/>
                        </a:rPr>
                        <a:t>7</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it-IT"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solidFill>
                            <a:srgbClr val="FF0000"/>
                          </a:solidFill>
                          <a:latin typeface="Arial"/>
                          <a:ea typeface="宋体"/>
                          <a:cs typeface="Times New Roman"/>
                        </a:rPr>
                        <a:t>7</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172">
                <a:tc>
                  <a:txBody>
                    <a:bodyPr/>
                    <a:lstStyle/>
                    <a:p>
                      <a:pPr algn="ctr" hangingPunct="0">
                        <a:spcAft>
                          <a:spcPts val="0"/>
                        </a:spcAft>
                      </a:pPr>
                      <a:r>
                        <a:rPr lang="it-IT" sz="1800">
                          <a:latin typeface="Arial"/>
                          <a:ea typeface="Times New Roman"/>
                          <a:cs typeface="Times New Roman"/>
                        </a:rPr>
                        <a:t>3</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r>
                        <a:rPr lang="it-IT" sz="1800">
                          <a:solidFill>
                            <a:srgbClr val="FF0000"/>
                          </a:solidFill>
                          <a:latin typeface="Arial"/>
                          <a:ea typeface="宋体"/>
                          <a:cs typeface="Times New Roman"/>
                        </a:rPr>
                        <a:t>7</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dirty="0">
                        <a:solidFill>
                          <a:srgbClr val="FF0000"/>
                        </a:solidFill>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41172">
                <a:tc>
                  <a:txBody>
                    <a:bodyPr/>
                    <a:lstStyle/>
                    <a:p>
                      <a:pPr algn="ctr" hangingPunct="0">
                        <a:spcAft>
                          <a:spcPts val="0"/>
                        </a:spcAft>
                      </a:pPr>
                      <a:r>
                        <a:rPr lang="it-IT" sz="1800">
                          <a:latin typeface="Arial"/>
                          <a:ea typeface="Times New Roman"/>
                          <a:cs typeface="Times New Roman"/>
                        </a:rPr>
                        <a:t>4</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it-IT"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a:solidFill>
                            <a:srgbClr val="FF0000"/>
                          </a:solidFill>
                          <a:latin typeface="Arial"/>
                          <a:ea typeface="宋体"/>
                          <a:cs typeface="Times New Roman"/>
                        </a:rPr>
                        <a:t>7</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dirty="0">
                        <a:solidFill>
                          <a:srgbClr val="FF0000"/>
                        </a:solidFill>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41172">
                <a:tc>
                  <a:txBody>
                    <a:bodyPr/>
                    <a:lstStyle/>
                    <a:p>
                      <a:pPr algn="ctr" hangingPunct="0">
                        <a:spcAft>
                          <a:spcPts val="0"/>
                        </a:spcAft>
                      </a:pPr>
                      <a:r>
                        <a:rPr lang="en-GB" sz="1800">
                          <a:latin typeface="Arial"/>
                          <a:ea typeface="Times New Roman"/>
                          <a:cs typeface="Times New Roman"/>
                        </a:rPr>
                        <a:t>5</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it-IT" sz="1800" dirty="0">
                          <a:solidFill>
                            <a:srgbClr val="FF0000"/>
                          </a:solidFill>
                          <a:latin typeface="Arial"/>
                          <a:ea typeface="宋体"/>
                          <a:cs typeface="Times New Roman"/>
                        </a:rPr>
                        <a:t>7</a:t>
                      </a:r>
                      <a:endParaRPr lang="zh-CN"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a:latin typeface="Arial"/>
                          <a:ea typeface="Times New Roman"/>
                          <a:cs typeface="Times New Roman"/>
                        </a:rPr>
                        <a:t>6</a:t>
                      </a:r>
                      <a:endParaRPr lang="zh-CN"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a:solidFill>
                          <a:srgbClr val="FF0000"/>
                        </a:solidFill>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en-GB"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Aft>
                          <a:spcPts val="0"/>
                        </a:spcAft>
                      </a:pPr>
                      <a:endParaRPr lang="en-GB" sz="18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251520" y="5795972"/>
            <a:ext cx="8676456" cy="646331"/>
          </a:xfrm>
          <a:prstGeom prst="rect">
            <a:avLst/>
          </a:prstGeom>
        </p:spPr>
        <p:txBody>
          <a:bodyPr wrap="square">
            <a:spAutoFit/>
          </a:bodyPr>
          <a:lstStyle/>
          <a:p>
            <a:r>
              <a:rPr lang="en-US" altLang="zh-CN" dirty="0" smtClean="0"/>
              <a:t>Note 1: Timing values in black are the legacy ones for information</a:t>
            </a:r>
          </a:p>
          <a:p>
            <a:r>
              <a:rPr lang="en-US" altLang="zh-CN" dirty="0" smtClean="0"/>
              <a:t>Note 2:  </a:t>
            </a:r>
            <a:r>
              <a:rPr lang="en-US" altLang="zh-CN" dirty="0" err="1" smtClean="0"/>
              <a:t>Subframe</a:t>
            </a:r>
            <a:r>
              <a:rPr lang="en-US" altLang="zh-CN" dirty="0" smtClean="0"/>
              <a:t> highlighted in yellow are the legacy PHICH </a:t>
            </a:r>
            <a:r>
              <a:rPr lang="en-US" altLang="zh-CN" dirty="0" err="1" smtClean="0"/>
              <a:t>subframes</a:t>
            </a:r>
            <a:r>
              <a:rPr lang="en-US" altLang="zh-CN" dirty="0" smtClean="0"/>
              <a:t> for information</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2</a:t>
            </a:r>
            <a:endParaRPr lang="zh-CN" altLang="en-US" dirty="0"/>
          </a:p>
        </p:txBody>
      </p:sp>
      <p:sp>
        <p:nvSpPr>
          <p:cNvPr id="3" name="内容占位符 2"/>
          <p:cNvSpPr>
            <a:spLocks noGrp="1"/>
          </p:cNvSpPr>
          <p:nvPr>
            <p:ph idx="1"/>
          </p:nvPr>
        </p:nvSpPr>
        <p:spPr>
          <a:xfrm>
            <a:off x="457200" y="1340768"/>
            <a:ext cx="8229600" cy="4525963"/>
          </a:xfrm>
        </p:spPr>
        <p:txBody>
          <a:bodyPr/>
          <a:lstStyle/>
          <a:p>
            <a:r>
              <a:rPr lang="en-US" altLang="zh-CN" sz="2800" dirty="0" smtClean="0"/>
              <a:t>Agree on the following timing values </a:t>
            </a:r>
            <a:r>
              <a:rPr lang="en-US" altLang="zh-CN" sz="2800" dirty="0" smtClean="0">
                <a:solidFill>
                  <a:srgbClr val="00B050"/>
                </a:solidFill>
              </a:rPr>
              <a:t>in green </a:t>
            </a:r>
            <a:r>
              <a:rPr lang="en-US" altLang="zh-CN" sz="2800" dirty="0" smtClean="0"/>
              <a:t>as the PHICH to PUSCH retransmission timing for support of PUSCH in </a:t>
            </a:r>
            <a:r>
              <a:rPr lang="en-US" altLang="zh-CN" sz="2800" dirty="0" err="1" smtClean="0"/>
              <a:t>UpPTS</a:t>
            </a:r>
            <a:r>
              <a:rPr lang="en-US" altLang="zh-CN" sz="2800" dirty="0" smtClean="0"/>
              <a:t> in TDD UL-DL configuration 1~5</a:t>
            </a:r>
            <a:endParaRPr lang="zh-CN" altLang="en-US" sz="2800" dirty="0" smtClean="0"/>
          </a:p>
          <a:p>
            <a:endParaRPr lang="zh-CN" altLang="en-US" dirty="0"/>
          </a:p>
        </p:txBody>
      </p:sp>
      <p:graphicFrame>
        <p:nvGraphicFramePr>
          <p:cNvPr id="4" name="内容占位符 3"/>
          <p:cNvGraphicFramePr>
            <a:graphicFrameLocks/>
          </p:cNvGraphicFramePr>
          <p:nvPr/>
        </p:nvGraphicFramePr>
        <p:xfrm>
          <a:off x="611560" y="2824336"/>
          <a:ext cx="7920880" cy="2692896"/>
        </p:xfrm>
        <a:graphic>
          <a:graphicData uri="http://schemas.openxmlformats.org/drawingml/2006/table">
            <a:tbl>
              <a:tblPr/>
              <a:tblGrid>
                <a:gridCol w="720080"/>
                <a:gridCol w="720080"/>
                <a:gridCol w="720080"/>
                <a:gridCol w="720080"/>
                <a:gridCol w="720080"/>
                <a:gridCol w="720080"/>
                <a:gridCol w="720080"/>
                <a:gridCol w="720080"/>
                <a:gridCol w="720080"/>
                <a:gridCol w="720080"/>
                <a:gridCol w="720080"/>
              </a:tblGrid>
              <a:tr h="164622">
                <a:tc rowSpan="2">
                  <a:txBody>
                    <a:bodyPr/>
                    <a:lstStyle/>
                    <a:p>
                      <a:pPr algn="ctr" hangingPunct="0">
                        <a:spcAft>
                          <a:spcPts val="0"/>
                        </a:spcAft>
                      </a:pPr>
                      <a:r>
                        <a:rPr lang="it-IT" sz="1200" b="1" dirty="0">
                          <a:latin typeface="Arial"/>
                          <a:ea typeface="Times New Roman"/>
                          <a:cs typeface="Times New Roman"/>
                        </a:rPr>
                        <a:t>TDD UL/DL</a:t>
                      </a:r>
                      <a:br>
                        <a:rPr lang="it-IT" sz="1200" b="1" dirty="0">
                          <a:latin typeface="Arial"/>
                          <a:ea typeface="Times New Roman"/>
                          <a:cs typeface="Times New Roman"/>
                        </a:rPr>
                      </a:br>
                      <a:r>
                        <a:rPr lang="it-IT" sz="1200" b="1" dirty="0">
                          <a:latin typeface="Arial"/>
                          <a:ea typeface="Times New Roman"/>
                          <a:cs typeface="Times New Roman"/>
                        </a:rPr>
                        <a:t>Configuration</a:t>
                      </a:r>
                      <a:endParaRPr lang="zh-CN" sz="12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10">
                  <a:txBody>
                    <a:bodyPr/>
                    <a:lstStyle/>
                    <a:p>
                      <a:pPr algn="ctr" hangingPunct="0">
                        <a:spcAft>
                          <a:spcPts val="0"/>
                        </a:spcAft>
                      </a:pPr>
                      <a:r>
                        <a:rPr lang="it-IT" sz="1600" b="1" dirty="0">
                          <a:latin typeface="Arial"/>
                          <a:ea typeface="Times New Roman"/>
                          <a:cs typeface="Times New Roman"/>
                        </a:rPr>
                        <a:t>subframe index </a:t>
                      </a:r>
                      <a:r>
                        <a:rPr lang="it-IT" sz="1600" b="1" i="1" dirty="0">
                          <a:latin typeface="Arial"/>
                          <a:ea typeface="Times New Roman"/>
                          <a:cs typeface="Times New Roman"/>
                        </a:rPr>
                        <a:t>n</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620256">
                <a:tc vMerge="1">
                  <a:txBody>
                    <a:bodyPr/>
                    <a:lstStyle/>
                    <a:p>
                      <a:endParaRPr lang="zh-CN" altLang="en-US"/>
                    </a:p>
                  </a:txBody>
                  <a:tcPr/>
                </a:tc>
                <a:tc>
                  <a:txBody>
                    <a:bodyPr/>
                    <a:lstStyle/>
                    <a:p>
                      <a:pPr algn="ctr" hangingPunct="0">
                        <a:spcAft>
                          <a:spcPts val="0"/>
                        </a:spcAft>
                      </a:pPr>
                      <a:r>
                        <a:rPr lang="it-IT" sz="1600" b="1" dirty="0">
                          <a:latin typeface="Arial"/>
                          <a:ea typeface="Times New Roman"/>
                          <a:cs typeface="Times New Roman"/>
                        </a:rPr>
                        <a:t>0</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1</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2</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3</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4</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5</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6</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7</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a:latin typeface="Arial"/>
                          <a:ea typeface="Times New Roman"/>
                          <a:cs typeface="Times New Roman"/>
                        </a:rPr>
                        <a:t>8</a:t>
                      </a:r>
                      <a:endParaRPr lang="zh-CN" sz="1600" b="1">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it-IT" sz="1600" b="1" dirty="0">
                          <a:latin typeface="Arial"/>
                          <a:ea typeface="Times New Roman"/>
                          <a:cs typeface="Times New Roman"/>
                        </a:rPr>
                        <a:t>9</a:t>
                      </a:r>
                      <a:endParaRPr lang="zh-CN" sz="1600" b="1"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292662">
                <a:tc>
                  <a:txBody>
                    <a:bodyPr/>
                    <a:lstStyle/>
                    <a:p>
                      <a:pPr algn="ctr" hangingPunct="0">
                        <a:spcAft>
                          <a:spcPts val="0"/>
                        </a:spcAft>
                      </a:pPr>
                      <a:r>
                        <a:rPr lang="it-IT" sz="1600">
                          <a:latin typeface="Arial"/>
                          <a:ea typeface="Times New Roman"/>
                          <a:cs typeface="Times New Roman"/>
                        </a:rPr>
                        <a:t>1</a:t>
                      </a:r>
                      <a:endParaRPr lang="zh-CN"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6</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6</a:t>
                      </a:r>
                      <a:r>
                        <a:rPr lang="en-US" sz="2400">
                          <a:solidFill>
                            <a:srgbClr val="00B050"/>
                          </a:solidFill>
                          <a:latin typeface="Calibri"/>
                          <a:ea typeface="Times New Roman"/>
                          <a:cs typeface="Times New Roman"/>
                        </a:rPr>
                        <a:t>,5</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6</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6</a:t>
                      </a:r>
                      <a:r>
                        <a:rPr lang="en-US" sz="2400">
                          <a:solidFill>
                            <a:srgbClr val="00B050"/>
                          </a:solidFill>
                          <a:latin typeface="Calibri"/>
                          <a:ea typeface="Times New Roman"/>
                          <a:cs typeface="Times New Roman"/>
                        </a:rPr>
                        <a:t>,5</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662">
                <a:tc>
                  <a:txBody>
                    <a:bodyPr/>
                    <a:lstStyle/>
                    <a:p>
                      <a:pPr algn="ctr" hangingPunct="0">
                        <a:spcAft>
                          <a:spcPts val="0"/>
                        </a:spcAft>
                      </a:pPr>
                      <a:r>
                        <a:rPr lang="it-IT" sz="1600">
                          <a:latin typeface="Arial"/>
                          <a:ea typeface="Times New Roman"/>
                          <a:cs typeface="Times New Roman"/>
                        </a:rPr>
                        <a:t>2</a:t>
                      </a:r>
                      <a:endParaRPr lang="zh-CN"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5</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4</a:t>
                      </a:r>
                      <a:r>
                        <a:rPr lang="en-US" sz="2400" dirty="0">
                          <a:solidFill>
                            <a:srgbClr val="00B050"/>
                          </a:solidFill>
                          <a:latin typeface="Calibri"/>
                          <a:ea typeface="Times New Roman"/>
                          <a:cs typeface="Times New Roman"/>
                        </a:rPr>
                        <a:t>,3</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5</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r>
                        <a:rPr lang="en-US" sz="2400">
                          <a:solidFill>
                            <a:srgbClr val="00B050"/>
                          </a:solidFill>
                          <a:latin typeface="Calibri"/>
                          <a:ea typeface="Times New Roman"/>
                          <a:cs typeface="Times New Roman"/>
                        </a:rPr>
                        <a:t>,3</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662">
                <a:tc>
                  <a:txBody>
                    <a:bodyPr/>
                    <a:lstStyle/>
                    <a:p>
                      <a:pPr algn="ctr" hangingPunct="0">
                        <a:spcAft>
                          <a:spcPts val="0"/>
                        </a:spcAft>
                      </a:pPr>
                      <a:r>
                        <a:rPr lang="it-IT" sz="1600">
                          <a:latin typeface="Arial"/>
                          <a:ea typeface="Times New Roman"/>
                          <a:cs typeface="Times New Roman"/>
                        </a:rPr>
                        <a:t>3</a:t>
                      </a:r>
                      <a:endParaRPr lang="zh-CN"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r>
                        <a:rPr lang="en-US" sz="2400">
                          <a:solidFill>
                            <a:srgbClr val="00B050"/>
                          </a:solidFill>
                          <a:latin typeface="Calibri"/>
                          <a:ea typeface="Times New Roman"/>
                          <a:cs typeface="Times New Roman"/>
                        </a:rPr>
                        <a:t>,3</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662">
                <a:tc>
                  <a:txBody>
                    <a:bodyPr/>
                    <a:lstStyle/>
                    <a:p>
                      <a:pPr algn="ctr" hangingPunct="0">
                        <a:spcAft>
                          <a:spcPts val="0"/>
                        </a:spcAft>
                      </a:pPr>
                      <a:r>
                        <a:rPr lang="it-IT" sz="1600">
                          <a:latin typeface="Arial"/>
                          <a:ea typeface="Times New Roman"/>
                          <a:cs typeface="Times New Roman"/>
                        </a:rPr>
                        <a:t>4</a:t>
                      </a:r>
                      <a:endParaRPr lang="zh-CN"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FF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r>
                        <a:rPr lang="en-US" sz="2400">
                          <a:solidFill>
                            <a:srgbClr val="00B050"/>
                          </a:solidFill>
                          <a:latin typeface="Calibri"/>
                          <a:ea typeface="Times New Roman"/>
                          <a:cs typeface="Times New Roman"/>
                        </a:rPr>
                        <a:t>,3</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4</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662">
                <a:tc>
                  <a:txBody>
                    <a:bodyPr/>
                    <a:lstStyle/>
                    <a:p>
                      <a:pPr algn="ctr" hangingPunct="0">
                        <a:spcAft>
                          <a:spcPts val="0"/>
                        </a:spcAft>
                      </a:pPr>
                      <a:r>
                        <a:rPr lang="en-GB" sz="1600">
                          <a:latin typeface="Arial"/>
                          <a:ea typeface="Times New Roman"/>
                          <a:cs typeface="Times New Roman"/>
                        </a:rPr>
                        <a:t>5</a:t>
                      </a:r>
                      <a:endParaRPr lang="zh-CN"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solidFill>
                            <a:srgbClr val="000000"/>
                          </a:solidFill>
                          <a:latin typeface="Calibri"/>
                          <a:ea typeface="Times New Roman"/>
                          <a:cs typeface="Times New Roman"/>
                        </a:rPr>
                        <a:t> </a:t>
                      </a:r>
                      <a:endParaRPr lang="zh-CN" sz="28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FF0000"/>
                          </a:solidFill>
                          <a:latin typeface="Calibri"/>
                          <a:ea typeface="Times New Roman"/>
                          <a:cs typeface="Times New Roman"/>
                        </a:rPr>
                        <a:t>4</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4</a:t>
                      </a:r>
                      <a:r>
                        <a:rPr lang="en-US" sz="2400" dirty="0">
                          <a:solidFill>
                            <a:srgbClr val="00B050"/>
                          </a:solidFill>
                          <a:latin typeface="Calibri"/>
                          <a:ea typeface="Times New Roman"/>
                          <a:cs typeface="Times New Roman"/>
                        </a:rPr>
                        <a:t>,3</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a:solidFill>
                            <a:srgbClr val="000000"/>
                          </a:solidFill>
                          <a:latin typeface="Calibri"/>
                          <a:ea typeface="Times New Roman"/>
                          <a:cs typeface="Times New Roman"/>
                        </a:rPr>
                        <a:t> </a:t>
                      </a:r>
                      <a:endParaRPr lang="zh-CN" sz="2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0" y="5795972"/>
            <a:ext cx="9144000" cy="646331"/>
          </a:xfrm>
          <a:prstGeom prst="rect">
            <a:avLst/>
          </a:prstGeom>
        </p:spPr>
        <p:txBody>
          <a:bodyPr wrap="square">
            <a:spAutoFit/>
          </a:bodyPr>
          <a:lstStyle/>
          <a:p>
            <a:r>
              <a:rPr lang="en-US" altLang="zh-CN" dirty="0" smtClean="0"/>
              <a:t>Note 1: Timing values in black are the legacy ones for information</a:t>
            </a:r>
          </a:p>
          <a:p>
            <a:r>
              <a:rPr lang="en-US" altLang="zh-CN" dirty="0" smtClean="0"/>
              <a:t>Note 2: Timing values </a:t>
            </a:r>
            <a:r>
              <a:rPr lang="en-US" altLang="zh-CN" dirty="0" smtClean="0">
                <a:solidFill>
                  <a:srgbClr val="FF0000"/>
                </a:solidFill>
              </a:rPr>
              <a:t>in red </a:t>
            </a:r>
            <a:r>
              <a:rPr lang="en-US" altLang="zh-CN" dirty="0" smtClean="0"/>
              <a:t>are the agreed UL grant to PUSCH in </a:t>
            </a:r>
            <a:r>
              <a:rPr lang="en-US" altLang="zh-CN" dirty="0" err="1" smtClean="0"/>
              <a:t>UpPTS</a:t>
            </a:r>
            <a:r>
              <a:rPr lang="en-US" altLang="zh-CN" dirty="0" smtClean="0"/>
              <a:t> timing for information</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Annex</a:t>
            </a:r>
            <a:endParaRPr lang="zh-CN" altLang="en-US" dirty="0"/>
          </a:p>
        </p:txBody>
      </p:sp>
      <p:sp>
        <p:nvSpPr>
          <p:cNvPr id="3" name="内容占位符 2"/>
          <p:cNvSpPr>
            <a:spLocks noGrp="1"/>
          </p:cNvSpPr>
          <p:nvPr>
            <p:ph idx="1"/>
          </p:nvPr>
        </p:nvSpPr>
        <p:spPr>
          <a:xfrm>
            <a:off x="457200" y="1384176"/>
            <a:ext cx="8229600" cy="5141168"/>
          </a:xfrm>
        </p:spPr>
        <p:txBody>
          <a:bodyPr>
            <a:normAutofit fontScale="92500" lnSpcReduction="10000"/>
          </a:bodyPr>
          <a:lstStyle/>
          <a:p>
            <a:r>
              <a:rPr lang="en-US" altLang="zh-CN" dirty="0" smtClean="0"/>
              <a:t>Design principles for the proposed timing</a:t>
            </a:r>
          </a:p>
          <a:p>
            <a:pPr lvl="1"/>
            <a:r>
              <a:rPr lang="en-US" altLang="zh-CN" dirty="0" smtClean="0"/>
              <a:t>For PUSCH to PHICH timing</a:t>
            </a:r>
          </a:p>
          <a:p>
            <a:pPr lvl="2"/>
            <a:r>
              <a:rPr lang="en-US" altLang="zh-CN" dirty="0" smtClean="0"/>
              <a:t>The PHICH associated with PUSCH in </a:t>
            </a:r>
            <a:r>
              <a:rPr lang="en-US" altLang="zh-CN" dirty="0" err="1" smtClean="0"/>
              <a:t>UpPTS</a:t>
            </a:r>
            <a:r>
              <a:rPr lang="en-US" altLang="zh-CN" dirty="0" smtClean="0"/>
              <a:t> can only be transmitted in the legacy PHICH </a:t>
            </a:r>
            <a:r>
              <a:rPr lang="en-US" altLang="zh-CN" dirty="0" err="1" smtClean="0"/>
              <a:t>subframes</a:t>
            </a:r>
            <a:r>
              <a:rPr lang="en-US" altLang="zh-CN" dirty="0" smtClean="0"/>
              <a:t>, to keep the backward compatibility</a:t>
            </a:r>
          </a:p>
          <a:p>
            <a:pPr lvl="1"/>
            <a:r>
              <a:rPr lang="en-US" altLang="zh-CN" dirty="0" smtClean="0"/>
              <a:t>For PHICH to PUSCH retransmission timing</a:t>
            </a:r>
          </a:p>
          <a:p>
            <a:pPr lvl="2"/>
            <a:r>
              <a:rPr lang="en-US" altLang="zh-CN" dirty="0" smtClean="0"/>
              <a:t>For a PUSCH in </a:t>
            </a:r>
            <a:r>
              <a:rPr lang="en-US" altLang="zh-CN" dirty="0" err="1" smtClean="0"/>
              <a:t>UpPTS</a:t>
            </a:r>
            <a:r>
              <a:rPr lang="en-US" altLang="zh-CN" dirty="0" smtClean="0"/>
              <a:t>, the retransmission is always within </a:t>
            </a:r>
            <a:r>
              <a:rPr lang="en-US" altLang="zh-CN" dirty="0" err="1" smtClean="0"/>
              <a:t>UpPTS</a:t>
            </a:r>
            <a:r>
              <a:rPr lang="en-US" altLang="zh-CN" dirty="0" smtClean="0"/>
              <a:t> to guarantee the resource efficiency </a:t>
            </a:r>
          </a:p>
          <a:p>
            <a:pPr lvl="2"/>
            <a:r>
              <a:rPr lang="en-US" altLang="zh-CN" dirty="0" smtClean="0"/>
              <a:t>For a given PUSCH retransmission in </a:t>
            </a:r>
            <a:r>
              <a:rPr lang="en-US" altLang="zh-CN" dirty="0" err="1" smtClean="0"/>
              <a:t>UpPTS</a:t>
            </a:r>
            <a:r>
              <a:rPr lang="en-US" altLang="zh-CN" dirty="0" smtClean="0"/>
              <a:t>, the associated PHICH trigger is always later than the UL grant trigger</a:t>
            </a:r>
          </a:p>
          <a:p>
            <a:pPr lvl="3"/>
            <a:r>
              <a:rPr lang="en-US" altLang="zh-CN" dirty="0" smtClean="0"/>
              <a:t>The 3ms latency between PHICH and PUSCH retransmission is doable since the UE is only required to simply check the PHICH channel for potential retransmission triggering and prepare for the retransmission version (if there is no UL grant trigger for retransmission before)</a:t>
            </a:r>
          </a:p>
          <a:p>
            <a:pPr lvl="3"/>
            <a:endParaRPr lang="en-US" altLang="zh-CN" dirty="0" smtClean="0"/>
          </a:p>
          <a:p>
            <a:pPr lvl="2"/>
            <a:endParaRPr lang="en-US" altLang="zh-CN" dirty="0" smtClean="0"/>
          </a:p>
          <a:p>
            <a:pPr lvl="2"/>
            <a:endParaRPr lang="en-US" altLang="zh-CN" dirty="0" smtClean="0"/>
          </a:p>
          <a:p>
            <a:pPr lvl="2"/>
            <a:endParaRPr lang="en-US" altLang="zh-CN" dirty="0" smtClean="0"/>
          </a:p>
          <a:p>
            <a:pPr lvl="2"/>
            <a:endParaRPr lang="en-US" altLang="zh-CN" dirty="0" smtClean="0"/>
          </a:p>
          <a:p>
            <a:pPr lvl="2"/>
            <a:endParaRPr lang="en-US" altLang="zh-CN" dirty="0" smtClean="0"/>
          </a:p>
          <a:p>
            <a:pPr lvl="1"/>
            <a:endParaRPr lang="en-US" altLang="zh-CN" dirty="0" smtClean="0"/>
          </a:p>
          <a:p>
            <a:pPr lvl="1"/>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487</Words>
  <Application>Microsoft Office PowerPoint</Application>
  <PresentationFormat>全屏显示(4:3)</PresentationFormat>
  <Paragraphs>140</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non-adaptive retransmission support for PUSCH in UpPTS</vt:lpstr>
      <vt:lpstr>Agreements in previous meetings</vt:lpstr>
      <vt:lpstr>Proposal 1</vt:lpstr>
      <vt:lpstr>Proposal 2</vt:lpstr>
      <vt:lpstr>Annex</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non-adaptive retransmission support for PUSCH in UpPTS</dc:title>
  <dc:creator>Xueming Pan</dc:creator>
  <cp:lastModifiedBy>Xueming Pan</cp:lastModifiedBy>
  <cp:revision>49</cp:revision>
  <dcterms:created xsi:type="dcterms:W3CDTF">2016-11-12T08:29:52Z</dcterms:created>
  <dcterms:modified xsi:type="dcterms:W3CDTF">2016-11-15T20:01:37Z</dcterms:modified>
</cp:coreProperties>
</file>