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7" r:id="rId3"/>
    <p:sldId id="268" r:id="rId4"/>
    <p:sldId id="266" r:id="rId5"/>
    <p:sldId id="265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on DL DMRS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21556" y="5013176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</a:t>
            </a:r>
            <a:r>
              <a:rPr lang="en-US" altLang="ko-KR" sz="2400" dirty="0" smtClean="0"/>
              <a:t>Ericsson, ZTE, ZTE Microelectronics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</a:t>
            </a:r>
            <a:r>
              <a:rPr lang="en-US" sz="2400"/>
              <a:t>1613164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7.1.3.2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 – Agreements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598" y="1134289"/>
            <a:ext cx="8572890" cy="5184576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914400" algn="l"/>
              </a:tabLst>
            </a:pP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RAN1 #</a:t>
            </a:r>
            <a:r>
              <a:rPr lang="en-US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85 [1] and </a:t>
            </a: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RAN1 #</a:t>
            </a:r>
            <a:r>
              <a:rPr lang="en-US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86bis [2], </a:t>
            </a: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following agreements regarding </a:t>
            </a:r>
            <a:r>
              <a:rPr lang="en-US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DMRS were </a:t>
            </a:r>
            <a:r>
              <a:rPr lang="en-US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914400" algn="l"/>
              </a:tabLst>
            </a:pPr>
            <a:endParaRPr lang="en-US" altLang="en-US" sz="1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914400" algn="l"/>
              </a:tabLst>
            </a:pPr>
            <a:r>
              <a:rPr lang="en-US" altLang="ja-JP" sz="18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altLang="ja-JP" sz="1000" b="1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the following is studied for NR in order to reduce decoding latency</a:t>
            </a:r>
            <a:endParaRPr lang="en-US" altLang="ja-JP" sz="1000" dirty="0"/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RS used to start to demodulate a data transmission is located at the beginning of the time interval to which the data and associated RS for demodulation is physically mapped</a:t>
            </a:r>
            <a:endParaRPr lang="en-US" altLang="ja-JP" sz="1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additional RS design associated with data demodulation is not </a:t>
            </a:r>
            <a:r>
              <a:rPr lang="en-US" altLang="ja-JP" sz="1800" i="1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precluded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endParaRPr lang="en-US" altLang="ja-JP" sz="1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914400" algn="l"/>
              </a:tabLst>
            </a:pPr>
            <a:r>
              <a:rPr lang="en-US" altLang="ja-JP" sz="18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altLang="ja-JP" sz="1000" b="1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design of demodulation RS for broadcast channel, control channel and data channel</a:t>
            </a:r>
            <a:endParaRPr lang="en-US" altLang="ja-JP" sz="1000" dirty="0"/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Separate vs. joint design</a:t>
            </a:r>
            <a:endParaRPr lang="en-US" altLang="ja-JP" sz="1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on design of demodulation RS for data channel </a:t>
            </a:r>
            <a:endParaRPr lang="en-US" altLang="ja-JP" sz="1000" dirty="0"/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Whether or not the same principle for UL and DL RS pattern design </a:t>
            </a:r>
            <a:endParaRPr lang="en-US" altLang="ja-JP" sz="1000" dirty="0"/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to map DM RS in symbols of a slot</a:t>
            </a:r>
            <a:endParaRPr lang="en-US" altLang="ja-JP" sz="1000" dirty="0"/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18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Max # of orthogonal DL DMRS ports for SU/MU-MIMO scheduling</a:t>
            </a:r>
            <a:endParaRPr lang="en-US" altLang="ja-JP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80" y="13828"/>
            <a:ext cx="8229600" cy="576064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280" y="836712"/>
            <a:ext cx="8793199" cy="5832648"/>
          </a:xfrm>
        </p:spPr>
        <p:txBody>
          <a:bodyPr>
            <a:normAutofit/>
          </a:bodyPr>
          <a:lstStyle/>
          <a:p>
            <a:pPr algn="just"/>
            <a:r>
              <a:rPr lang="en-US" sz="2200" dirty="0" smtClean="0"/>
              <a:t>NR is expected to enable low latency applications for the DL</a:t>
            </a:r>
            <a:endParaRPr lang="en-US" sz="2200" dirty="0"/>
          </a:p>
          <a:p>
            <a:pPr algn="just"/>
            <a:r>
              <a:rPr lang="en-GB" sz="2200" dirty="0"/>
              <a:t>In order for the UE to send ACK/NACK for the data received in the same slot or aggregated </a:t>
            </a:r>
            <a:r>
              <a:rPr lang="en-GB" sz="2200" dirty="0" smtClean="0"/>
              <a:t>slots, </a:t>
            </a:r>
            <a:r>
              <a:rPr lang="en-GB" sz="2200" dirty="0"/>
              <a:t>DMRS should be placed </a:t>
            </a:r>
            <a:r>
              <a:rPr lang="en-GB" sz="2200" dirty="0" smtClean="0"/>
              <a:t>toward the start of </a:t>
            </a:r>
            <a:r>
              <a:rPr lang="en-GB" sz="2200" dirty="0"/>
              <a:t>the first </a:t>
            </a:r>
            <a:r>
              <a:rPr lang="en-GB" sz="2200" dirty="0" smtClean="0"/>
              <a:t>slot [3]</a:t>
            </a:r>
          </a:p>
          <a:p>
            <a:pPr lvl="1" algn="just"/>
            <a:r>
              <a:rPr lang="en-GB" sz="1800" dirty="0" smtClean="0"/>
              <a:t>This enables pipeline processing of </a:t>
            </a:r>
            <a:r>
              <a:rPr lang="en-GB" sz="1800" dirty="0"/>
              <a:t>C</a:t>
            </a:r>
            <a:r>
              <a:rPr lang="en-GB" sz="1800" dirty="0" smtClean="0"/>
              <a:t>hannel Estimation (CE), data demodulation and self-contained ACK in the first UL opportunity</a:t>
            </a:r>
          </a:p>
          <a:p>
            <a:pPr lvl="1" algn="just"/>
            <a:r>
              <a:rPr lang="en-GB" sz="1800" dirty="0" smtClean="0"/>
              <a:t>However, having only a preamble is not enough to support both</a:t>
            </a:r>
            <a:r>
              <a:rPr lang="en-GB" sz="1400" dirty="0" smtClean="0"/>
              <a:t> </a:t>
            </a:r>
            <a:r>
              <a:rPr lang="en-GB" sz="1800" dirty="0" smtClean="0"/>
              <a:t>high spectral efficiency and self-contained ACK in medium/high mobility scenarios.</a:t>
            </a:r>
            <a:endParaRPr lang="en-GB" sz="1800" dirty="0"/>
          </a:p>
          <a:p>
            <a:pPr algn="just"/>
            <a:r>
              <a:rPr lang="en-GB" sz="2200" dirty="0" smtClean="0"/>
              <a:t>Additional DMRS will be needed in later symbols of the slot or aggregated slots for achieving a meaningful expansion of the supported Doppler range [</a:t>
            </a:r>
            <a:r>
              <a:rPr lang="en-GB" sz="2200" dirty="0" smtClean="0"/>
              <a:t>3-6]</a:t>
            </a:r>
            <a:endParaRPr lang="en-GB" sz="2200" dirty="0" smtClean="0"/>
          </a:p>
          <a:p>
            <a:pPr lvl="1" algn="just"/>
            <a:r>
              <a:rPr lang="en-GB" sz="1800" dirty="0" smtClean="0"/>
              <a:t>Enable time-domain interpolation-based CE (i.e., non-causal CE)</a:t>
            </a:r>
          </a:p>
          <a:p>
            <a:pPr algn="just"/>
            <a:r>
              <a:rPr lang="en-GB" sz="2200" dirty="0"/>
              <a:t>However, such DMRS should not appear in symbols close to the UL opportunity, otherwise, the UE will not have enough time for exploiting non-causal </a:t>
            </a:r>
            <a:r>
              <a:rPr lang="en-GB" sz="2200" dirty="0" smtClean="0"/>
              <a:t>CE [3]</a:t>
            </a:r>
            <a:endParaRPr lang="en-GB" sz="2200" dirty="0"/>
          </a:p>
          <a:p>
            <a:pPr algn="just"/>
            <a:endParaRPr lang="en-GB" sz="2400" dirty="0" smtClean="0"/>
          </a:p>
          <a:p>
            <a:pPr algn="just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34982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85313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800" dirty="0" smtClean="0"/>
              <a:t>For DL </a:t>
            </a:r>
            <a:r>
              <a:rPr lang="en-US" altLang="ko-KR" sz="2800" dirty="0"/>
              <a:t>DMRS, </a:t>
            </a:r>
            <a:r>
              <a:rPr lang="en-GB" sz="2800" dirty="0"/>
              <a:t>study the minimum </a:t>
            </a:r>
            <a:r>
              <a:rPr lang="en-GB" sz="2800" dirty="0" smtClean="0"/>
              <a:t>distance between </a:t>
            </a:r>
            <a:r>
              <a:rPr lang="en-GB" sz="2800" dirty="0"/>
              <a:t>the latest </a:t>
            </a:r>
            <a:r>
              <a:rPr lang="en-GB" sz="2800" dirty="0" smtClean="0"/>
              <a:t>symbol carrying DMRS in a slot or an aggregated slot </a:t>
            </a:r>
            <a:r>
              <a:rPr lang="en-GB" sz="2800" dirty="0"/>
              <a:t>and the symbol carrying the </a:t>
            </a:r>
            <a:r>
              <a:rPr lang="en-US" sz="2800" dirty="0" smtClean="0"/>
              <a:t>ACK/NAK of the data transmitted in this slot or aggregated slot.</a:t>
            </a:r>
            <a:endParaRPr lang="en-US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If the last DMRS is on symbol k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and ACK/NAK is on symbol k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+X, study what is the minimum value of X.</a:t>
            </a:r>
            <a:endParaRPr lang="en-US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FFS: Different UEs could support a different value of X</a:t>
            </a:r>
          </a:p>
        </p:txBody>
      </p:sp>
    </p:spTree>
    <p:extLst>
      <p:ext uri="{BB962C8B-B14F-4D97-AF65-F5344CB8AC3E}">
        <p14:creationId xmlns:p14="http://schemas.microsoft.com/office/powerpoint/2010/main" val="23219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References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252536" y="1556792"/>
            <a:ext cx="9145016" cy="4525963"/>
          </a:xfrm>
        </p:spPr>
        <p:txBody>
          <a:bodyPr/>
          <a:lstStyle/>
          <a:p>
            <a:pPr lvl="1">
              <a:buNone/>
            </a:pPr>
            <a:r>
              <a:rPr lang="en-US" sz="2000" dirty="0" smtClean="0"/>
              <a:t>[1] </a:t>
            </a:r>
            <a:r>
              <a:rPr lang="en-US" sz="2000" dirty="0"/>
              <a:t>R1-165575 </a:t>
            </a:r>
            <a:r>
              <a:rPr lang="en-US" sz="2000" dirty="0" smtClean="0"/>
              <a:t>“Way </a:t>
            </a:r>
            <a:r>
              <a:rPr lang="en-US" sz="2000" dirty="0"/>
              <a:t>Forward On Frame </a:t>
            </a:r>
            <a:r>
              <a:rPr lang="en-US" sz="2000" dirty="0" smtClean="0"/>
              <a:t>Structure”, </a:t>
            </a:r>
            <a:r>
              <a:rPr lang="en-US" sz="2000" i="1" dirty="0" smtClean="0"/>
              <a:t>Qualcomm</a:t>
            </a:r>
            <a:r>
              <a:rPr lang="en-US" sz="2000" i="1" dirty="0"/>
              <a:t>, Ericsson, Panasonic, NTT </a:t>
            </a:r>
            <a:r>
              <a:rPr lang="en-US" sz="2000" i="1" dirty="0" err="1"/>
              <a:t>Docomo</a:t>
            </a:r>
            <a:r>
              <a:rPr lang="en-US" sz="2000" i="1" dirty="0"/>
              <a:t>, ZTE, </a:t>
            </a:r>
            <a:r>
              <a:rPr lang="en-US" sz="2000" i="1" dirty="0" err="1"/>
              <a:t>Convida</a:t>
            </a:r>
            <a:r>
              <a:rPr lang="en-US" sz="2000" i="1" dirty="0"/>
              <a:t>, Nokia, ASB, Sony, Intel</a:t>
            </a:r>
            <a:r>
              <a:rPr lang="en-US" sz="2000" dirty="0"/>
              <a:t>, </a:t>
            </a:r>
            <a:r>
              <a:rPr lang="en-GB" sz="2000" dirty="0"/>
              <a:t>3GPP TSG RAN WG1 Meeting #85, </a:t>
            </a:r>
            <a:r>
              <a:rPr lang="en-US" sz="2000" dirty="0"/>
              <a:t>Nanjing, China</a:t>
            </a:r>
          </a:p>
          <a:p>
            <a:pPr lvl="1">
              <a:buNone/>
            </a:pPr>
            <a:r>
              <a:rPr lang="en-US" sz="2000" dirty="0" smtClean="0"/>
              <a:t>[2] </a:t>
            </a:r>
            <a:r>
              <a:rPr lang="en-US" sz="2000" dirty="0"/>
              <a:t>R1-1610491 “WF on NR </a:t>
            </a:r>
            <a:r>
              <a:rPr lang="en-US" sz="2000" dirty="0" smtClean="0"/>
              <a:t>DMRS”, </a:t>
            </a:r>
            <a:r>
              <a:rPr lang="en-US" sz="2000" i="1" dirty="0"/>
              <a:t>Huawei, </a:t>
            </a:r>
            <a:r>
              <a:rPr lang="en-US" sz="2000" i="1" dirty="0" err="1" smtClean="0"/>
              <a:t>HiSilicon</a:t>
            </a:r>
            <a:r>
              <a:rPr lang="en-US" sz="2000" i="1" dirty="0" smtClean="0"/>
              <a:t>, </a:t>
            </a:r>
            <a:r>
              <a:rPr lang="en-GB" sz="2000" dirty="0" smtClean="0"/>
              <a:t>3GPP </a:t>
            </a:r>
            <a:r>
              <a:rPr lang="en-GB" sz="2000" dirty="0"/>
              <a:t>TSG RAN WG1 Meeting #</a:t>
            </a:r>
            <a:r>
              <a:rPr lang="en-GB" sz="2000" dirty="0" smtClean="0"/>
              <a:t>86bis, </a:t>
            </a:r>
            <a:r>
              <a:rPr lang="en-US" sz="2000" dirty="0" smtClean="0"/>
              <a:t>Lisbon, Portugal</a:t>
            </a:r>
          </a:p>
          <a:p>
            <a:pPr lvl="1">
              <a:buNone/>
            </a:pPr>
            <a:r>
              <a:rPr lang="en-US" sz="2000" dirty="0" smtClean="0"/>
              <a:t>[</a:t>
            </a:r>
            <a:r>
              <a:rPr lang="en-US" sz="2000" dirty="0"/>
              <a:t>3</a:t>
            </a:r>
            <a:r>
              <a:rPr lang="en-US" sz="2000" dirty="0" smtClean="0"/>
              <a:t>] </a:t>
            </a:r>
            <a:r>
              <a:rPr lang="en-US" sz="2000" dirty="0"/>
              <a:t>R1-1612051 “Views on DL DMRS</a:t>
            </a:r>
            <a:r>
              <a:rPr lang="en-US" sz="2000" dirty="0" smtClean="0"/>
              <a:t>”, </a:t>
            </a:r>
            <a:r>
              <a:rPr lang="en-GB" sz="2000" i="1" dirty="0" smtClean="0"/>
              <a:t>Qualcomm, </a:t>
            </a:r>
            <a:r>
              <a:rPr lang="en-US" sz="2000" dirty="0"/>
              <a:t>3GPP TSG-RAN WG1 #87, </a:t>
            </a:r>
            <a:r>
              <a:rPr lang="en-GB" sz="2000" dirty="0"/>
              <a:t>Reno, </a:t>
            </a:r>
            <a:r>
              <a:rPr lang="en-GB" sz="2000" dirty="0" smtClean="0"/>
              <a:t>USA</a:t>
            </a:r>
            <a:endParaRPr lang="en-US" sz="2000" dirty="0"/>
          </a:p>
          <a:p>
            <a:pPr lvl="1">
              <a:buNone/>
            </a:pPr>
            <a:r>
              <a:rPr lang="en-US" sz="2000" dirty="0" smtClean="0"/>
              <a:t>[4] </a:t>
            </a:r>
            <a:r>
              <a:rPr lang="en-GB" sz="2000" dirty="0"/>
              <a:t>R1-1612341, “DMRS density configurations in the time domain”, </a:t>
            </a:r>
            <a:r>
              <a:rPr lang="en-GB" sz="2000" i="1" dirty="0" smtClean="0"/>
              <a:t>Ericsson</a:t>
            </a:r>
            <a:r>
              <a:rPr lang="en-GB" sz="2000" dirty="0" smtClean="0"/>
              <a:t>, </a:t>
            </a:r>
            <a:r>
              <a:rPr lang="en-US" sz="2000" dirty="0"/>
              <a:t>3GPP TSG-RAN WG1 #87, </a:t>
            </a:r>
            <a:r>
              <a:rPr lang="en-GB" sz="2000" dirty="0"/>
              <a:t>Reno, </a:t>
            </a:r>
            <a:r>
              <a:rPr lang="en-GB" sz="2000" dirty="0" smtClean="0"/>
              <a:t>USA</a:t>
            </a:r>
          </a:p>
          <a:p>
            <a:pPr lvl="1">
              <a:buNone/>
            </a:pPr>
            <a:r>
              <a:rPr lang="en-GB" sz="2000" dirty="0" smtClean="0"/>
              <a:t>[5] </a:t>
            </a:r>
            <a:r>
              <a:rPr lang="en-US" sz="2000" dirty="0"/>
              <a:t>R1-1612328</a:t>
            </a:r>
            <a:r>
              <a:rPr lang="en-GB" sz="2000" dirty="0"/>
              <a:t>, </a:t>
            </a:r>
            <a:r>
              <a:rPr lang="en-GB" sz="2000" dirty="0" smtClean="0"/>
              <a:t>“</a:t>
            </a:r>
            <a:r>
              <a:rPr lang="en-GB" sz="2000" dirty="0"/>
              <a:t>DMRS placement in transmission slots aggregation</a:t>
            </a:r>
            <a:r>
              <a:rPr lang="en-GB" sz="2000" dirty="0" smtClean="0"/>
              <a:t>”, </a:t>
            </a:r>
            <a:r>
              <a:rPr lang="en-GB" sz="2000" i="1" dirty="0"/>
              <a:t>Ericsson</a:t>
            </a:r>
            <a:r>
              <a:rPr lang="en-GB" sz="2000" dirty="0"/>
              <a:t>, </a:t>
            </a:r>
            <a:r>
              <a:rPr lang="en-US" sz="2000" dirty="0"/>
              <a:t>3GPP TSG-RAN WG1 #87, </a:t>
            </a:r>
            <a:r>
              <a:rPr lang="en-GB" sz="2000" dirty="0"/>
              <a:t>Reno, </a:t>
            </a:r>
            <a:r>
              <a:rPr lang="en-GB" sz="2000" dirty="0" smtClean="0"/>
              <a:t>USA</a:t>
            </a:r>
          </a:p>
          <a:p>
            <a:pPr lvl="1">
              <a:buNone/>
            </a:pPr>
            <a:r>
              <a:rPr lang="en-GB" sz="2000" dirty="0" smtClean="0"/>
              <a:t>[6] </a:t>
            </a:r>
            <a:r>
              <a:rPr lang="en-US" sz="2000" dirty="0" smtClean="0"/>
              <a:t>R1-1613105, “</a:t>
            </a:r>
            <a:r>
              <a:rPr lang="en-US" sz="2000" dirty="0"/>
              <a:t>Discussion on flexible DMRS patterns</a:t>
            </a:r>
            <a:r>
              <a:rPr lang="en-US" sz="2000" dirty="0"/>
              <a:t>”, </a:t>
            </a:r>
            <a:r>
              <a:rPr lang="en-US" sz="2000" dirty="0"/>
              <a:t>ZTE, ZTE </a:t>
            </a:r>
            <a:r>
              <a:rPr lang="en-US" sz="2000" dirty="0"/>
              <a:t>Microelectronics</a:t>
            </a:r>
            <a:r>
              <a:rPr lang="en-GB" sz="2000" dirty="0"/>
              <a:t>, </a:t>
            </a:r>
            <a:r>
              <a:rPr lang="en-US" sz="2000" dirty="0"/>
              <a:t>3GPP TSG-RAN WG1 #87, </a:t>
            </a:r>
            <a:r>
              <a:rPr lang="en-GB" sz="2000" dirty="0"/>
              <a:t>Reno, USA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575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MS Mincho</vt:lpstr>
      <vt:lpstr>ＭＳ Ｐゴシック</vt:lpstr>
      <vt:lpstr>SimSun</vt:lpstr>
      <vt:lpstr>Arial</vt:lpstr>
      <vt:lpstr>Calibri</vt:lpstr>
      <vt:lpstr>Times New Roman</vt:lpstr>
      <vt:lpstr>Office Theme</vt:lpstr>
      <vt:lpstr>PowerPoint Presentation</vt:lpstr>
      <vt:lpstr>Background – Agreements</vt:lpstr>
      <vt:lpstr>Background</vt:lpstr>
      <vt:lpstr>Proposal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Manolakos, Alexandros</cp:lastModifiedBy>
  <cp:revision>79</cp:revision>
  <dcterms:created xsi:type="dcterms:W3CDTF">2016-11-08T17:24:44Z</dcterms:created>
  <dcterms:modified xsi:type="dcterms:W3CDTF">2016-11-15T20:58:05Z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952752128</vt:i4>
  </property>
  <property fmtid="{D5CDD505-2E9C-101B-9397-08002B2CF9AE}" pid="3" name="_NewReviewCycle">
    <vt:lpwstr/>
  </property>
  <property fmtid="{D5CDD505-2E9C-101B-9397-08002B2CF9AE}" pid="4" name="_EmailSubject">
    <vt:lpwstr>PRG size WF</vt:lpwstr>
  </property>
  <property fmtid="{D5CDD505-2E9C-101B-9397-08002B2CF9AE}" pid="5" name="_AuthorEmail">
    <vt:lpwstr>zhangyu@qti.qualcomm.com</vt:lpwstr>
  </property>
  <property fmtid="{D5CDD505-2E9C-101B-9397-08002B2CF9AE}" pid="6" name="_AuthorEmailDisplayName">
    <vt:lpwstr>Zhang, Yu</vt:lpwstr>
  </property>
  <property fmtid="{D5CDD505-2E9C-101B-9397-08002B2CF9AE}" pid="7" name="_PreviousAdHocReviewCycleID">
    <vt:i4>-1755372837</vt:i4>
  </property>
</Properties>
</file>