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70" r:id="rId4"/>
    <p:sldId id="271" r:id="rId5"/>
    <p:sldId id="273" r:id="rId6"/>
    <p:sldId id="260" r:id="rId7"/>
    <p:sldId id="265" r:id="rId8"/>
    <p:sldId id="279" r:id="rId9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23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3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4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5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8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Multiplexing URLLC </a:t>
            </a:r>
            <a:r>
              <a:rPr lang="en-US" altLang="ja-JP" sz="4400" smtClean="0">
                <a:latin typeface="Calibri" pitchFamily="34" charset="0"/>
              </a:rPr>
              <a:t>and </a:t>
            </a:r>
            <a:r>
              <a:rPr lang="en-US" altLang="ja-JP" sz="4400" smtClean="0">
                <a:latin typeface="Calibri" pitchFamily="34" charset="0"/>
              </a:rPr>
              <a:t>eMBB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ZTE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ZTE Microelectronics, Qualcomm, Ericsson, Nokia, </a:t>
            </a:r>
            <a:r>
              <a:rPr lang="en-US" altLang="ko-KR" sz="2400" dirty="0" smtClean="0"/>
              <a:t>Samsung, Sharp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R1-1613161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Outcome from RAN#86b</a:t>
            </a:r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785926"/>
            <a:ext cx="7858180" cy="288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400" dirty="0" smtClean="0"/>
              <a:t>Assumption of sporadic URLLC traffic</a:t>
            </a:r>
          </a:p>
          <a:p>
            <a:pPr>
              <a:buFont typeface="Arial" pitchFamily="34" charset="0"/>
              <a:buChar char="•"/>
            </a:pPr>
            <a:r>
              <a:rPr lang="en-GB" sz="2400" dirty="0" smtClean="0"/>
              <a:t>Dynamic resource sharing between URLLC and eMBB</a:t>
            </a:r>
          </a:p>
          <a:p>
            <a:pPr lvl="1">
              <a:buFont typeface="Arial" pitchFamily="34" charset="0"/>
              <a:buChar char="•"/>
            </a:pPr>
            <a:endParaRPr lang="en-GB" sz="2400" dirty="0" smtClean="0"/>
          </a:p>
          <a:p>
            <a:pPr lvl="1">
              <a:buFont typeface="Arial" pitchFamily="34" charset="0"/>
              <a:buChar char="•"/>
            </a:pPr>
            <a:r>
              <a:rPr lang="en-GB" sz="2400" dirty="0" smtClean="0"/>
              <a:t>Could be supported by puncturing eMBB resources and transmit URLLC</a:t>
            </a:r>
          </a:p>
          <a:p>
            <a:pPr marL="914400" lvl="1" indent="-457200">
              <a:buFont typeface="+mj-lt"/>
              <a:buAutoNum type="arabicPeriod"/>
            </a:pPr>
            <a:endParaRPr lang="en-GB" sz="2400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>
                <a:latin typeface="Calibri" pitchFamily="34" charset="0"/>
              </a:rPr>
              <a:t>Background - Puncturing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146935"/>
            <a:ext cx="785818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400" dirty="0" smtClean="0"/>
              <a:t>Concept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/>
              <a:t>eMBB transmission is configured for all the available resources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/>
              <a:t>When URLLC traffic occurs, it gets higher priority and corresponding eMBB symbols are punctured</a:t>
            </a:r>
          </a:p>
          <a:p>
            <a:pPr lvl="1">
              <a:buFont typeface="Arial" pitchFamily="34" charset="0"/>
              <a:buChar char="•"/>
            </a:pPr>
            <a:r>
              <a:rPr lang="en-GB" sz="2400" dirty="0" smtClean="0"/>
              <a:t>The eMBB and URLLC resources can use the same or different SCS</a:t>
            </a:r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-142908" y="338138"/>
            <a:ext cx="950125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2800" b="1" dirty="0" smtClean="0">
                <a:latin typeface="Calibri" pitchFamily="34" charset="0"/>
              </a:rPr>
              <a:t>Background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altLang="ja-JP" sz="2800" b="1" dirty="0" smtClean="0">
                <a:latin typeface="Calibri" pitchFamily="34" charset="0"/>
              </a:rPr>
              <a:t>Puncturing with symbol alignment</a:t>
            </a:r>
            <a:endParaRPr lang="ja-JP" altLang="en-US" sz="2800" b="1">
              <a:latin typeface="Calibri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206" y="2075351"/>
            <a:ext cx="8001056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Straight Connector 6"/>
          <p:cNvCxnSpPr/>
          <p:nvPr/>
        </p:nvCxnSpPr>
        <p:spPr>
          <a:xfrm rot="5400000">
            <a:off x="-949992" y="3172154"/>
            <a:ext cx="3000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7022158" y="3172154"/>
            <a:ext cx="30003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71472" y="1785926"/>
            <a:ext cx="7929618" cy="158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25443" y="150017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1ms</a:t>
            </a:r>
            <a:endParaRPr lang="sv-SE" dirty="0"/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4361506" y="2118030"/>
            <a:ext cx="3571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560839" y="2010873"/>
            <a:ext cx="3929090" cy="158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817817" y="1794679"/>
            <a:ext cx="1785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smtClean="0"/>
              <a:t>7 symb@15 kHz SCS </a:t>
            </a:r>
            <a:endParaRPr lang="sv-SE" sz="1200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572000" y="2012753"/>
            <a:ext cx="3929090" cy="158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28978" y="1796559"/>
            <a:ext cx="1785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smtClean="0"/>
              <a:t>7 symb@15 kHz SCS </a:t>
            </a:r>
            <a:endParaRPr lang="sv-SE" sz="1200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918029" y="2500306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1193148" y="2786058"/>
            <a:ext cx="100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rot="5400000">
            <a:off x="2328516" y="2754159"/>
            <a:ext cx="10001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2542830" y="3000372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3121973" y="3000372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4246709" y="3120873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389717" y="3050544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1114070" y="4511203"/>
            <a:ext cx="285752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0" name="Rectangle 29"/>
          <p:cNvSpPr/>
          <p:nvPr/>
        </p:nvSpPr>
        <p:spPr>
          <a:xfrm>
            <a:off x="1418095" y="4511203"/>
            <a:ext cx="285752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1" name="Rectangle 30"/>
          <p:cNvSpPr/>
          <p:nvPr/>
        </p:nvSpPr>
        <p:spPr>
          <a:xfrm>
            <a:off x="5125231" y="4511203"/>
            <a:ext cx="285752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2" name="Rectangle 31"/>
          <p:cNvSpPr/>
          <p:nvPr/>
        </p:nvSpPr>
        <p:spPr>
          <a:xfrm>
            <a:off x="5429256" y="4511203"/>
            <a:ext cx="285752" cy="1428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3" name="TextBox 32"/>
          <p:cNvSpPr txBox="1"/>
          <p:nvPr/>
        </p:nvSpPr>
        <p:spPr>
          <a:xfrm>
            <a:off x="714348" y="2875769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2symb MS @30kHz  </a:t>
            </a:r>
            <a:endParaRPr lang="sv-SE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710097" y="2032139"/>
            <a:ext cx="1643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eMBB, 15 kHZ SCS</a:t>
            </a:r>
            <a:endParaRPr lang="sv-SE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1500166" y="3467780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4symb MS @30kHz  </a:t>
            </a:r>
            <a:endParaRPr lang="sv-SE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2933573" y="4049917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4symb MS @60kHz  </a:t>
            </a:r>
            <a:endParaRPr lang="sv-SE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4847119" y="4061309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2*4symb MS @60kHz  </a:t>
            </a:r>
            <a:endParaRPr lang="sv-SE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571472" y="4929198"/>
            <a:ext cx="78581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000" dirty="0" smtClean="0"/>
              <a:t>Mini-slots (MS) can be supported with different SCS and nr of symbols (e.g. 2 and 4)</a:t>
            </a:r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Mini-slots aligned with symbols of eMBB baseline numerology allow for efficient puncturing   </a:t>
            </a:r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39" name="Rectangle 38"/>
          <p:cNvSpPr/>
          <p:nvPr/>
        </p:nvSpPr>
        <p:spPr>
          <a:xfrm>
            <a:off x="6286512" y="2071678"/>
            <a:ext cx="1071570" cy="21431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41" name="Straight Connector 40"/>
          <p:cNvCxnSpPr/>
          <p:nvPr/>
        </p:nvCxnSpPr>
        <p:spPr>
          <a:xfrm rot="16200000" flipH="1">
            <a:off x="6715140" y="2190710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072198" y="2285992"/>
            <a:ext cx="1857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2 symb MS@15 kHz</a:t>
            </a:r>
            <a:endParaRPr lang="sv-SE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Dynamic resource sharing between URLLC and eMBB is supported by</a:t>
            </a:r>
          </a:p>
          <a:p>
            <a:pPr lvl="1"/>
            <a:r>
              <a:rPr lang="sv-SE" dirty="0" smtClean="0"/>
              <a:t>Puncturing eMBB symbols </a:t>
            </a:r>
          </a:p>
          <a:p>
            <a:pPr lvl="1"/>
            <a:r>
              <a:rPr lang="sv-SE" dirty="0" smtClean="0"/>
              <a:t>URLLC transmission bursts align with symbol boundaries of eMBB numerology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References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2" y="1600200"/>
            <a:ext cx="8229600" cy="4525963"/>
          </a:xfrm>
        </p:spPr>
        <p:txBody>
          <a:bodyPr/>
          <a:lstStyle/>
          <a:p>
            <a:pPr lvl="1">
              <a:buNone/>
            </a:pPr>
            <a:r>
              <a:rPr lang="en-US" sz="2000" dirty="0" smtClean="0"/>
              <a:t>[1] R1-1611288 URLLC/eMBB multiplexing, ZTE, Reno, Nov 2016</a:t>
            </a:r>
          </a:p>
          <a:p>
            <a:pPr lvl="1">
              <a:buNone/>
            </a:pPr>
            <a:r>
              <a:rPr lang="en-US" sz="2000" dirty="0" smtClean="0"/>
              <a:t>[2] R1-1612287 About introduction of addition CP overhead, Reno, Nov 2016</a:t>
            </a:r>
          </a:p>
          <a:p>
            <a:pPr lvl="1">
              <a:buNone/>
            </a:pPr>
            <a:r>
              <a:rPr lang="en-US" sz="2000" dirty="0" smtClean="0"/>
              <a:t>[3] R1-1612014 Mini-slot design for URLLC, Qualcomm, Reno Nov 2016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3492" y="4233878"/>
            <a:ext cx="7162786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-142908" y="338138"/>
            <a:ext cx="9501253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2800" b="1" dirty="0" smtClean="0">
                <a:latin typeface="Calibri" pitchFamily="34" charset="0"/>
              </a:rPr>
              <a:t>Appendix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altLang="ja-JP" sz="2800" b="1" dirty="0" smtClean="0">
                <a:latin typeface="Calibri" pitchFamily="34" charset="0"/>
              </a:rPr>
              <a:t>Puncturing – Support of extended CP</a:t>
            </a:r>
            <a:endParaRPr lang="ja-JP" altLang="en-US" sz="2800" b="1">
              <a:latin typeface="Calibr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472" y="1643051"/>
            <a:ext cx="78581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000" dirty="0" smtClean="0"/>
              <a:t>In the same way that mini-slots from the NCP </a:t>
            </a:r>
            <a:r>
              <a:rPr lang="en-GB" sz="2000" dirty="0" err="1" smtClean="0"/>
              <a:t>famliy</a:t>
            </a:r>
            <a:r>
              <a:rPr lang="en-GB" sz="2000" dirty="0" smtClean="0"/>
              <a:t> are symbol level aligned with the eMBB baseline numerology, also mini-slots/slots from other CP families shall be aligned with the eMBB baseline numerology, e.g. 49-CP [3]</a:t>
            </a:r>
          </a:p>
          <a:p>
            <a:pPr>
              <a:buFont typeface="Arial" pitchFamily="34" charset="0"/>
              <a:buChar char="•"/>
            </a:pPr>
            <a:r>
              <a:rPr lang="en-GB" sz="2000" dirty="0" smtClean="0"/>
              <a:t>UE’s with different radio channels can be multiplexed with the same baseline eMBB numerology </a:t>
            </a:r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cxnSp>
        <p:nvCxnSpPr>
          <p:cNvPr id="44" name="Straight Connector 43"/>
          <p:cNvCxnSpPr/>
          <p:nvPr/>
        </p:nvCxnSpPr>
        <p:spPr>
          <a:xfrm rot="5400000" flipH="1" flipV="1">
            <a:off x="571472" y="4643446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6200000" flipV="1">
            <a:off x="7679553" y="4679164"/>
            <a:ext cx="178595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6393669" y="4870105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1821637" y="5500608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2321703" y="5500608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2857582" y="5524546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2321703" y="4953042"/>
            <a:ext cx="21431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691182" y="4774447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7-ECP</a:t>
            </a:r>
            <a:endParaRPr lang="sv-SE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5976822" y="5369701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4NCP</a:t>
            </a:r>
            <a:endParaRPr lang="sv-SE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6536263" y="5369701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4NCP</a:t>
            </a:r>
            <a:endParaRPr lang="sv-SE" sz="1400" dirty="0"/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1428728" y="4071942"/>
            <a:ext cx="7143800" cy="1588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714876" y="370261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1ms</a:t>
            </a:r>
            <a:endParaRPr lang="sv-SE" dirty="0"/>
          </a:p>
        </p:txBody>
      </p:sp>
      <p:sp>
        <p:nvSpPr>
          <p:cNvPr id="62" name="TextBox 61"/>
          <p:cNvSpPr txBox="1"/>
          <p:nvPr/>
        </p:nvSpPr>
        <p:spPr>
          <a:xfrm>
            <a:off x="214094" y="4131317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eMBB@15kH</a:t>
            </a:r>
            <a:r>
              <a:rPr lang="sv-SE" dirty="0" smtClean="0"/>
              <a:t>z</a:t>
            </a:r>
            <a:endParaRPr lang="sv-SE" dirty="0"/>
          </a:p>
        </p:txBody>
      </p:sp>
      <p:sp>
        <p:nvSpPr>
          <p:cNvPr id="63" name="TextBox 62"/>
          <p:cNvSpPr txBox="1"/>
          <p:nvPr/>
        </p:nvSpPr>
        <p:spPr>
          <a:xfrm>
            <a:off x="3548118" y="5000636"/>
            <a:ext cx="100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smtClean="0"/>
              <a:t>1 slot (E)CP</a:t>
            </a:r>
            <a:endParaRPr lang="sv-SE" sz="1200" dirty="0"/>
          </a:p>
        </p:txBody>
      </p:sp>
      <p:sp>
        <p:nvSpPr>
          <p:cNvPr id="64" name="TextBox 63"/>
          <p:cNvSpPr txBox="1"/>
          <p:nvPr/>
        </p:nvSpPr>
        <p:spPr>
          <a:xfrm>
            <a:off x="6131573" y="5619640"/>
            <a:ext cx="1000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 smtClean="0"/>
              <a:t>2*4OS  MS</a:t>
            </a:r>
            <a:endParaRPr lang="sv-SE" sz="1200" dirty="0"/>
          </a:p>
        </p:txBody>
      </p:sp>
      <p:sp>
        <p:nvSpPr>
          <p:cNvPr id="65" name="TextBox 64"/>
          <p:cNvSpPr txBox="1"/>
          <p:nvPr/>
        </p:nvSpPr>
        <p:spPr>
          <a:xfrm>
            <a:off x="-32" y="4655430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400" dirty="0" smtClean="0"/>
              <a:t>URLLC U1@60kHz</a:t>
            </a:r>
            <a:endParaRPr lang="sv-SE" dirty="0"/>
          </a:p>
        </p:txBody>
      </p:sp>
      <p:sp>
        <p:nvSpPr>
          <p:cNvPr id="66" name="TextBox 65"/>
          <p:cNvSpPr txBox="1"/>
          <p:nvPr/>
        </p:nvSpPr>
        <p:spPr>
          <a:xfrm>
            <a:off x="-32" y="523929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1400" dirty="0" smtClean="0"/>
              <a:t>URLLC U2@60kHz</a:t>
            </a:r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7581</TotalTime>
  <Words>328</Words>
  <Application>Microsoft Office PowerPoint</Application>
  <PresentationFormat>On-screen Show (4:3)</PresentationFormat>
  <Paragraphs>69</Paragraphs>
  <Slides>8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Proposal</vt:lpstr>
      <vt:lpstr>References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152</cp:revision>
  <dcterms:created xsi:type="dcterms:W3CDTF">2016-11-08T17:24:44Z</dcterms:created>
  <dcterms:modified xsi:type="dcterms:W3CDTF">2016-11-15T22:11:46Z</dcterms:modified>
</cp:coreProperties>
</file>