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9" r:id="rId2"/>
    <p:sldId id="260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8555" autoAdjust="0"/>
  </p:normalViewPr>
  <p:slideViewPr>
    <p:cSldViewPr snapToGrid="0">
      <p:cViewPr varScale="1">
        <p:scale>
          <a:sx n="83" d="100"/>
          <a:sy n="83" d="100"/>
        </p:scale>
        <p:origin x="81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B31305-704C-4742-A665-807A1308934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0B8720-DCF7-4D8A-8D98-2C332CC1A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793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CP overhead – single CP, single SCS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8720-DCF7-4D8A-8D98-2C332CC1A2F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350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781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965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512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89060" y="1931780"/>
            <a:ext cx="11430000" cy="137576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200150" indent="-260604">
              <a:buFont typeface="Qualcomm Regular" pitchFamily="34" charset="0"/>
              <a:buChar char="−"/>
              <a:defRPr/>
            </a:lvl5pPr>
            <a:lvl6pPr marL="1628775" indent="0">
              <a:buNone/>
              <a:defRPr sz="1200"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83541" y="740540"/>
            <a:ext cx="11432977" cy="484748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spAutoFit/>
          </a:bodyPr>
          <a:lstStyle>
            <a:lvl1pPr>
              <a:defRPr sz="3600">
                <a:latin typeface="Qualcomm Office Regular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3"/>
          </p:nvPr>
        </p:nvSpPr>
        <p:spPr>
          <a:xfrm>
            <a:off x="283541" y="1426467"/>
            <a:ext cx="11432977" cy="350865"/>
          </a:xfrm>
        </p:spPr>
        <p:txBody>
          <a:bodyPr tIns="0" bIns="0" anchor="t"/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None/>
              <a:defRPr lang="en-US" sz="2400" b="0" kern="1200" dirty="0" smtClean="0">
                <a:solidFill>
                  <a:schemeClr val="bg2"/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70365" y="504825"/>
            <a:ext cx="11451271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>
            <a:grpSpLocks noChangeAspect="1"/>
          </p:cNvGrpSpPr>
          <p:nvPr userDrawn="1"/>
        </p:nvGrpSpPr>
        <p:grpSpPr>
          <a:xfrm>
            <a:off x="10288860" y="6546300"/>
            <a:ext cx="961544" cy="157272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41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  <p:sp>
          <p:nvSpPr>
            <p:cNvPr id="42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  <p:sp>
          <p:nvSpPr>
            <p:cNvPr id="43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  <p:sp>
          <p:nvSpPr>
            <p:cNvPr id="44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  <p:sp>
          <p:nvSpPr>
            <p:cNvPr id="45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  <p:sp>
          <p:nvSpPr>
            <p:cNvPr id="46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  <p:sp>
          <p:nvSpPr>
            <p:cNvPr id="47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  <p:sp>
          <p:nvSpPr>
            <p:cNvPr id="48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</p:grpSp>
      <p:sp>
        <p:nvSpPr>
          <p:cNvPr id="4" name="TextBox 3"/>
          <p:cNvSpPr txBox="1"/>
          <p:nvPr userDrawn="1"/>
        </p:nvSpPr>
        <p:spPr>
          <a:xfrm>
            <a:off x="289980" y="6477716"/>
            <a:ext cx="25956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90000"/>
              </a:lnSpc>
              <a:spcAft>
                <a:spcPts val="300"/>
              </a:spcAft>
              <a:defRPr/>
            </a:pPr>
            <a:fld id="{AB307C75-CA2F-4BA6-858A-60F533452F31}" type="datetimeFigureOut">
              <a:rPr lang="en-US" sz="1000">
                <a:solidFill>
                  <a:srgbClr val="FFFFFF">
                    <a:lumMod val="75000"/>
                  </a:srgbClr>
                </a:solidFill>
              </a:rPr>
              <a:pPr defTabSz="685800">
                <a:lnSpc>
                  <a:spcPct val="90000"/>
                </a:lnSpc>
                <a:spcAft>
                  <a:spcPts val="300"/>
                </a:spcAft>
                <a:defRPr/>
              </a:pPr>
              <a:t>11/14/2016</a:t>
            </a:fld>
            <a:endParaRPr lang="en-US" sz="1000" dirty="0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49" name="TextBox 48"/>
          <p:cNvSpPr txBox="1"/>
          <p:nvPr userDrawn="1"/>
        </p:nvSpPr>
        <p:spPr>
          <a:xfrm>
            <a:off x="4295671" y="6477716"/>
            <a:ext cx="36006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Aft>
                <a:spcPts val="300"/>
              </a:spcAft>
              <a:defRPr/>
            </a:pPr>
            <a:r>
              <a:rPr lang="en-US" sz="1000" dirty="0">
                <a:solidFill>
                  <a:srgbClr val="FFFFFF">
                    <a:lumMod val="75000"/>
                  </a:srgbClr>
                </a:solidFill>
              </a:rPr>
              <a:t>Qualcomm Confidential and Proprietary</a:t>
            </a:r>
          </a:p>
        </p:txBody>
      </p:sp>
    </p:spTree>
    <p:extLst>
      <p:ext uri="{BB962C8B-B14F-4D97-AF65-F5344CB8AC3E}">
        <p14:creationId xmlns:p14="http://schemas.microsoft.com/office/powerpoint/2010/main" val="1385460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986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07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048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50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057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979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091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901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B47AA-B3F1-4666-BEB1-82BAC2BB7228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95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mislam\AppData\Local\Temp\tdocs\R1-1610558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Numerology for Sync signals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NTT </a:t>
            </a:r>
            <a:r>
              <a:rPr lang="en-US" dirty="0" err="1" smtClean="0"/>
              <a:t>DoCoMO</a:t>
            </a:r>
            <a:r>
              <a:rPr lang="en-US" dirty="0" smtClean="0"/>
              <a:t> 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204119"/>
            <a:ext cx="1192282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3GPP TSG RAN WG1 Meeting #</a:t>
            </a:r>
            <a:r>
              <a:rPr lang="en-US" altLang="zh-CN" sz="1600" b="1" dirty="0" smtClean="0">
                <a:latin typeface="Times New Roman" pitchFamily="18" charset="0"/>
                <a:cs typeface="Times New Roman" pitchFamily="18" charset="0"/>
              </a:rPr>
              <a:t>87                                                                                                                                                   R1-1613153</a:t>
            </a:r>
            <a:endParaRPr lang="en-US" altLang="zh-CN" sz="1600" b="1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latin typeface="Times New Roman" pitchFamily="18" charset="0"/>
                <a:cs typeface="Times New Roman" pitchFamily="18" charset="0"/>
              </a:rPr>
              <a:t>Reno, Nevada, 14th – 18th Nov 2016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>
                <a:latin typeface="Times New Roman" pitchFamily="18" charset="0"/>
                <a:cs typeface="Times New Roman" pitchFamily="18" charset="0"/>
              </a:rPr>
              <a:t>Agenda Item:	7.1.2.1</a:t>
            </a:r>
            <a:endParaRPr lang="en-GB" altLang="zh-CN" sz="1600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62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455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54294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GB" dirty="0" smtClean="0"/>
              <a:t>The following was agreed in the previous RAN1 meeting [1]</a:t>
            </a:r>
          </a:p>
          <a:p>
            <a:pPr lvl="0"/>
            <a:endParaRPr lang="en-GB" dirty="0"/>
          </a:p>
          <a:p>
            <a:pPr lvl="0"/>
            <a:r>
              <a:rPr lang="en-GB" i="1" dirty="0" smtClean="0"/>
              <a:t>At </a:t>
            </a:r>
            <a:r>
              <a:rPr lang="en-GB" i="1" dirty="0"/>
              <a:t>least one subcarrier spacing for each synchronization signal (e.g. NR PSS,SSS, PBCH) is predefined in the specification for a given frequency range</a:t>
            </a:r>
            <a:endParaRPr lang="en-US" i="1" dirty="0"/>
          </a:p>
          <a:p>
            <a:pPr lvl="1"/>
            <a:r>
              <a:rPr lang="en-GB" i="1" dirty="0"/>
              <a:t>FFS: Subcarrier </a:t>
            </a:r>
            <a:r>
              <a:rPr lang="en-GB" i="1" dirty="0" err="1"/>
              <a:t>spacings</a:t>
            </a:r>
            <a:r>
              <a:rPr lang="en-GB" i="1" dirty="0"/>
              <a:t> for NR PSS, SSS and PBCH can be same or different.</a:t>
            </a:r>
            <a:endParaRPr lang="en-US" i="1" dirty="0"/>
          </a:p>
          <a:p>
            <a:pPr lvl="1"/>
            <a:r>
              <a:rPr lang="en-GB" i="1" dirty="0"/>
              <a:t>Note that there are more than one frequency ranges</a:t>
            </a:r>
            <a:endParaRPr lang="en-US" i="1" dirty="0"/>
          </a:p>
          <a:p>
            <a:pPr lvl="1"/>
            <a:r>
              <a:rPr lang="en-GB" i="1" dirty="0"/>
              <a:t>FFS: for the case when the frequency ranges are overlapped.</a:t>
            </a:r>
            <a:endParaRPr lang="en-US" i="1" dirty="0"/>
          </a:p>
          <a:p>
            <a:pPr lvl="1"/>
            <a:r>
              <a:rPr lang="en-GB" i="1" dirty="0"/>
              <a:t>FFS: whether or not to define a single numerology or multiple numerology for frequency range</a:t>
            </a:r>
            <a:endParaRPr lang="en-US" i="1" dirty="0"/>
          </a:p>
          <a:p>
            <a:pPr lvl="1"/>
            <a:r>
              <a:rPr lang="en-GB" i="1" dirty="0"/>
              <a:t>RAN1 should study the number of subcarrier </a:t>
            </a:r>
            <a:r>
              <a:rPr lang="en-GB" i="1" dirty="0" err="1"/>
              <a:t>spacings</a:t>
            </a:r>
            <a:r>
              <a:rPr lang="en-GB" i="1" dirty="0"/>
              <a:t> in a given frequency range and strive for minimizing the number of subcarrier </a:t>
            </a:r>
            <a:r>
              <a:rPr lang="en-GB" i="1" dirty="0" err="1"/>
              <a:t>spacings</a:t>
            </a:r>
            <a:endParaRPr lang="en-US" i="1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29391" y="6460177"/>
            <a:ext cx="11139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1. </a:t>
            </a:r>
            <a:r>
              <a:rPr lang="en-US" sz="1400" dirty="0"/>
              <a:t> </a:t>
            </a:r>
            <a:r>
              <a:rPr lang="en-GB" sz="1400" u="sng" dirty="0" smtClean="0">
                <a:hlinkClick r:id="rId2" action="ppaction://hlinkfile"/>
              </a:rPr>
              <a:t>R1-1610558</a:t>
            </a:r>
            <a:r>
              <a:rPr lang="en-GB" sz="1400" dirty="0" smtClean="0"/>
              <a:t>, “WF </a:t>
            </a:r>
            <a:r>
              <a:rPr lang="en-GB" sz="1400" dirty="0"/>
              <a:t>on Synchronization Signal for NR Initial </a:t>
            </a:r>
            <a:r>
              <a:rPr lang="en-GB" sz="1400" dirty="0" smtClean="0"/>
              <a:t>Access”, </a:t>
            </a:r>
            <a:r>
              <a:rPr lang="en-US" altLang="zh-CN" sz="1400" b="1" dirty="0">
                <a:latin typeface="Times New Roman" pitchFamily="18" charset="0"/>
                <a:cs typeface="Times New Roman" pitchFamily="18" charset="0"/>
              </a:rPr>
              <a:t>3GPP TSG RAN WG1 Meeting #</a:t>
            </a:r>
            <a:r>
              <a:rPr lang="en-US" altLang="zh-CN" sz="1400" b="1" dirty="0" smtClean="0">
                <a:latin typeface="Times New Roman" pitchFamily="18" charset="0"/>
                <a:cs typeface="Times New Roman" pitchFamily="18" charset="0"/>
              </a:rPr>
              <a:t>86bis, Lisbon, Portugal</a:t>
            </a:r>
            <a:r>
              <a:rPr lang="en-GB" sz="1400" dirty="0" smtClean="0"/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653056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44762" y="1087991"/>
            <a:ext cx="11188326" cy="5323084"/>
          </a:xfrm>
        </p:spPr>
        <p:txBody>
          <a:bodyPr>
            <a:noAutofit/>
          </a:bodyPr>
          <a:lstStyle/>
          <a:p>
            <a:r>
              <a:rPr lang="en-US" dirty="0" smtClean="0"/>
              <a:t>Single subcarrier spacing for PSS/SSS in a given frequency band is supported from UE perspective</a:t>
            </a:r>
            <a:endParaRPr lang="en-US" sz="1600" dirty="0" smtClean="0"/>
          </a:p>
          <a:p>
            <a:pPr lvl="1"/>
            <a:endParaRPr lang="en-US" sz="1200" dirty="0" smtClean="0">
              <a:solidFill>
                <a:srgbClr val="00B05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44762" y="0"/>
            <a:ext cx="8574733" cy="512448"/>
          </a:xfrm>
        </p:spPr>
        <p:txBody>
          <a:bodyPr/>
          <a:lstStyle/>
          <a:p>
            <a:r>
              <a:rPr lang="en-US" sz="3200" dirty="0" smtClean="0"/>
              <a:t>Proposal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6527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174</Words>
  <Application>Microsoft Office PowerPoint</Application>
  <PresentationFormat>Widescreen</PresentationFormat>
  <Paragraphs>19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Qualcomm Office Regular</vt:lpstr>
      <vt:lpstr>Qualcomm Regular</vt:lpstr>
      <vt:lpstr>Times New Roman</vt:lpstr>
      <vt:lpstr>Office Theme</vt:lpstr>
      <vt:lpstr>WF on Numerology for Sync signals</vt:lpstr>
      <vt:lpstr>Background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Sync design questions</dc:title>
  <dc:creator>Abedini, Navid</dc:creator>
  <cp:lastModifiedBy>Sundar Subramanian</cp:lastModifiedBy>
  <cp:revision>20</cp:revision>
  <dcterms:created xsi:type="dcterms:W3CDTF">2016-11-11T17:48:52Z</dcterms:created>
  <dcterms:modified xsi:type="dcterms:W3CDTF">2016-11-15T00:09:19Z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-779225811</vt:i4>
  </property>
  <property fmtid="{D5CDD505-2E9C-101B-9397-08002B2CF9AE}" pid="3" name="_NewReviewCycle">
    <vt:lpwstr/>
  </property>
  <property fmtid="{D5CDD505-2E9C-101B-9397-08002B2CF9AE}" pid="4" name="_EmailSubject">
    <vt:lpwstr>Sync-related Questions and WFs</vt:lpwstr>
  </property>
  <property fmtid="{D5CDD505-2E9C-101B-9397-08002B2CF9AE}" pid="5" name="_AuthorEmail">
    <vt:lpwstr>mislam@qti.qualcomm.com</vt:lpwstr>
  </property>
  <property fmtid="{D5CDD505-2E9C-101B-9397-08002B2CF9AE}" pid="6" name="_AuthorEmailDisplayName">
    <vt:lpwstr>Islam, Nazmul</vt:lpwstr>
  </property>
</Properties>
</file>