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
  </p:notesMasterIdLst>
  <p:sldIdLst>
    <p:sldId id="256" r:id="rId2"/>
    <p:sldId id="266" r:id="rId3"/>
    <p:sldId id="267" r:id="rId4"/>
    <p:sldId id="265"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p:cViewPr varScale="1">
        <p:scale>
          <a:sx n="94" d="100"/>
          <a:sy n="94" d="100"/>
        </p:scale>
        <p:origin x="205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9D8F2-0718-4C6C-B4F2-EBDE36ABD667}" type="datetimeFigureOut">
              <a:rPr lang="en-US" smtClean="0"/>
              <a:t>11/15/2016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CA7FF6-F562-442F-8B83-30F144D3BB98}" type="slidenum">
              <a:rPr lang="en-US" smtClean="0"/>
              <a:t>‹#›</a:t>
            </a:fld>
            <a:endParaRPr lang="en-US"/>
          </a:p>
        </p:txBody>
      </p:sp>
    </p:spTree>
    <p:extLst>
      <p:ext uri="{BB962C8B-B14F-4D97-AF65-F5344CB8AC3E}">
        <p14:creationId xmlns:p14="http://schemas.microsoft.com/office/powerpoint/2010/main" val="2265251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73281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22207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707471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644213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2349AD-B13C-4BED-A7DE-F0B3E5C2F900}" type="datetimeFigureOut">
              <a:rPr lang="en-US" smtClean="0"/>
              <a:t>11/15/2016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57710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2349AD-B13C-4BED-A7DE-F0B3E5C2F900}"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51944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2349AD-B13C-4BED-A7DE-F0B3E5C2F900}" type="datetimeFigureOut">
              <a:rPr lang="en-US" smtClean="0"/>
              <a:t>11/15/2016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63712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2349AD-B13C-4BED-A7DE-F0B3E5C2F900}" type="datetimeFigureOut">
              <a:rPr lang="en-US" smtClean="0"/>
              <a:t>11/15/2016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66399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2349AD-B13C-4BED-A7DE-F0B3E5C2F900}" type="datetimeFigureOut">
              <a:rPr lang="en-US" smtClean="0"/>
              <a:t>11/15/2016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669486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503112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11/15/2016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97293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2349AD-B13C-4BED-A7DE-F0B3E5C2F900}" type="datetimeFigureOut">
              <a:rPr lang="en-US" smtClean="0"/>
              <a:t>11/15/2016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E0963-C15A-49AF-B54E-C71C581D0989}" type="slidenum">
              <a:rPr lang="en-US" smtClean="0"/>
              <a:t>‹#›</a:t>
            </a:fld>
            <a:endParaRPr lang="en-US"/>
          </a:p>
        </p:txBody>
      </p:sp>
    </p:spTree>
    <p:extLst>
      <p:ext uri="{BB962C8B-B14F-4D97-AF65-F5344CB8AC3E}">
        <p14:creationId xmlns:p14="http://schemas.microsoft.com/office/powerpoint/2010/main" val="2443342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3465" y="2492896"/>
            <a:ext cx="8146685" cy="1470025"/>
          </a:xfrm>
        </p:spPr>
        <p:txBody>
          <a:bodyPr>
            <a:normAutofit/>
          </a:bodyPr>
          <a:lstStyle/>
          <a:p>
            <a:r>
              <a:rPr lang="en-US" smtClean="0"/>
              <a:t>WF on </a:t>
            </a:r>
            <a:r>
              <a:rPr lang="en-US" dirty="0" smtClean="0"/>
              <a:t>comb hopping for uplink DMRS</a:t>
            </a:r>
            <a:endParaRPr lang="en-US" sz="2200" dirty="0"/>
          </a:p>
        </p:txBody>
      </p:sp>
      <p:sp>
        <p:nvSpPr>
          <p:cNvPr id="3" name="Subtitle 2"/>
          <p:cNvSpPr>
            <a:spLocks noGrp="1"/>
          </p:cNvSpPr>
          <p:nvPr>
            <p:ph type="subTitle" idx="1"/>
          </p:nvPr>
        </p:nvSpPr>
        <p:spPr>
          <a:xfrm>
            <a:off x="1619672" y="4653136"/>
            <a:ext cx="6400800" cy="1752600"/>
          </a:xfrm>
        </p:spPr>
        <p:txBody>
          <a:bodyPr>
            <a:normAutofit/>
          </a:bodyPr>
          <a:lstStyle/>
          <a:p>
            <a:r>
              <a:rPr lang="en-US" dirty="0" smtClean="0">
                <a:solidFill>
                  <a:schemeClr val="tx1"/>
                </a:solidFill>
              </a:rPr>
              <a:t>Intel, Qualcomm </a:t>
            </a:r>
            <a:endParaRPr lang="en-US" sz="1800" dirty="0">
              <a:solidFill>
                <a:schemeClr val="tx1"/>
              </a:solidFill>
            </a:endParaRPr>
          </a:p>
        </p:txBody>
      </p:sp>
      <p:sp>
        <p:nvSpPr>
          <p:cNvPr id="4" name="Rectangle 6"/>
          <p:cNvSpPr>
            <a:spLocks noChangeArrowheads="1"/>
          </p:cNvSpPr>
          <p:nvPr/>
        </p:nvSpPr>
        <p:spPr bwMode="auto">
          <a:xfrm>
            <a:off x="323850" y="188640"/>
            <a:ext cx="84963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pt-BR" sz="2400" b="1" dirty="0"/>
              <a:t>3GPP TSG-RAN WG1 </a:t>
            </a:r>
            <a:r>
              <a:rPr lang="pt-BR" sz="2400" b="1" dirty="0" smtClean="0"/>
              <a:t>#87</a:t>
            </a:r>
            <a:r>
              <a:rPr lang="pt-BR" sz="2400" b="1" dirty="0"/>
              <a:t>			        </a:t>
            </a:r>
            <a:r>
              <a:rPr lang="pt-BR" sz="2400" b="1" dirty="0" smtClean="0"/>
              <a:t>	</a:t>
            </a:r>
            <a:r>
              <a:rPr lang="en-US" sz="2400" b="1" dirty="0" smtClean="0"/>
              <a:t>R1-1613107 </a:t>
            </a:r>
            <a:r>
              <a:rPr lang="en-US" sz="2400" b="1" dirty="0" smtClean="0"/>
              <a:t>Reno, USA, 14th – 18th November, 2016</a:t>
            </a:r>
          </a:p>
          <a:p>
            <a:r>
              <a:rPr lang="en-US" sz="2400" b="1" dirty="0" smtClean="0"/>
              <a:t>Agenda </a:t>
            </a:r>
            <a:r>
              <a:rPr lang="en-US" sz="2400" b="1" dirty="0" smtClean="0"/>
              <a:t>Item: 6.2.2.4.3</a:t>
            </a:r>
            <a:endParaRPr lang="en-US" sz="2400" b="1" dirty="0"/>
          </a:p>
        </p:txBody>
      </p:sp>
    </p:spTree>
    <p:extLst>
      <p:ext uri="{BB962C8B-B14F-4D97-AF65-F5344CB8AC3E}">
        <p14:creationId xmlns:p14="http://schemas.microsoft.com/office/powerpoint/2010/main" val="2915307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Background</a:t>
            </a:r>
            <a:endParaRPr lang="zh-CN" altLang="en-US" dirty="0"/>
          </a:p>
        </p:txBody>
      </p:sp>
      <p:sp>
        <p:nvSpPr>
          <p:cNvPr id="3" name="Content Placeholder 2"/>
          <p:cNvSpPr>
            <a:spLocks noGrp="1"/>
          </p:cNvSpPr>
          <p:nvPr>
            <p:ph idx="1"/>
          </p:nvPr>
        </p:nvSpPr>
        <p:spPr/>
        <p:txBody>
          <a:bodyPr>
            <a:normAutofit/>
          </a:bodyPr>
          <a:lstStyle/>
          <a:p>
            <a:r>
              <a:rPr lang="en-US" altLang="zh-CN" sz="2600" dirty="0" smtClean="0"/>
              <a:t>In RAN1 #86b meeting, it is </a:t>
            </a:r>
            <a:r>
              <a:rPr lang="en-US" altLang="zh-CN" sz="2600" dirty="0"/>
              <a:t>agreed </a:t>
            </a:r>
            <a:r>
              <a:rPr lang="en-US" altLang="zh-CN" sz="2600" dirty="0" smtClean="0"/>
              <a:t>that companies </a:t>
            </a:r>
            <a:r>
              <a:rPr lang="en-US" altLang="zh-CN" sz="2600" dirty="0"/>
              <a:t>are encouraged to bring system level simulations to RAN1#87 to show the gain of comb hopping. </a:t>
            </a:r>
            <a:endParaRPr lang="zh-CN" altLang="en-US" sz="2600" dirty="0"/>
          </a:p>
        </p:txBody>
      </p:sp>
    </p:spTree>
    <p:extLst>
      <p:ext uri="{BB962C8B-B14F-4D97-AF65-F5344CB8AC3E}">
        <p14:creationId xmlns:p14="http://schemas.microsoft.com/office/powerpoint/2010/main" val="426723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Observation</a:t>
            </a:r>
            <a:endParaRPr lang="zh-CN" altLang="en-US" dirty="0"/>
          </a:p>
        </p:txBody>
      </p:sp>
      <p:sp>
        <p:nvSpPr>
          <p:cNvPr id="3" name="Content Placeholder 2"/>
          <p:cNvSpPr>
            <a:spLocks noGrp="1"/>
          </p:cNvSpPr>
          <p:nvPr>
            <p:ph idx="1"/>
          </p:nvPr>
        </p:nvSpPr>
        <p:spPr/>
        <p:txBody>
          <a:bodyPr>
            <a:noAutofit/>
          </a:bodyPr>
          <a:lstStyle/>
          <a:p>
            <a:r>
              <a:rPr lang="en-US" altLang="zh-CN" sz="2400" dirty="0" smtClean="0"/>
              <a:t>With </a:t>
            </a:r>
            <a:r>
              <a:rPr lang="en-US" altLang="zh-CN" sz="2400" dirty="0"/>
              <a:t>comb hopping, up to 2.5 dB average SINR gain can be observed compared to the case without comb hopping and for some particular UEs the instant SINR gain can be up to 5dB</a:t>
            </a:r>
            <a:r>
              <a:rPr lang="en-US" altLang="zh-CN" sz="2400" dirty="0" smtClean="0"/>
              <a:t>.</a:t>
            </a:r>
          </a:p>
          <a:p>
            <a:r>
              <a:rPr lang="en-US" altLang="zh-CN" sz="2400" dirty="0"/>
              <a:t>Significant gain, i.e. up to 22% for cell edge throughput and up to 14% for cell mean throughput, can be observed in UMa with16Rx@eNB and high loading scenarios. The gain in UMi is reduced, but there are still 6% cell edge throughput gain and 3.3% cell mean throughput gain observed for 50% loading case. Therefore, comb hopping not only improves channel estimation accuracy in frequency selective fading channel, but also randomizes inter-cell interference.</a:t>
            </a:r>
            <a:endParaRPr lang="zh-CN" altLang="en-US" sz="2400" dirty="0"/>
          </a:p>
        </p:txBody>
      </p:sp>
    </p:spTree>
    <p:extLst>
      <p:ext uri="{BB962C8B-B14F-4D97-AF65-F5344CB8AC3E}">
        <p14:creationId xmlns:p14="http://schemas.microsoft.com/office/powerpoint/2010/main" val="2794944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925144"/>
          </a:xfrm>
        </p:spPr>
        <p:txBody>
          <a:bodyPr>
            <a:normAutofit/>
          </a:bodyPr>
          <a:lstStyle/>
          <a:p>
            <a:pPr marL="457200" indent="-457200"/>
            <a:r>
              <a:rPr lang="en-US" sz="2600" dirty="0" smtClean="0"/>
              <a:t>Inter-slot and inter-subframe comb hopping is supported.</a:t>
            </a:r>
          </a:p>
          <a:p>
            <a:pPr marL="857250" lvl="1" indent="-457200"/>
            <a:r>
              <a:rPr lang="en-US" altLang="zh-CN" sz="2600" dirty="0" smtClean="0"/>
              <a:t>Inter-slot comb hopping is dynamically indicated by the CS/OCC table </a:t>
            </a:r>
            <a:r>
              <a:rPr lang="en-US" altLang="zh-CN" sz="2600" dirty="0" smtClean="0"/>
              <a:t>in UL </a:t>
            </a:r>
            <a:r>
              <a:rPr lang="en-US" altLang="zh-CN" sz="2600" dirty="0" smtClean="0"/>
              <a:t>DCI </a:t>
            </a:r>
          </a:p>
          <a:p>
            <a:pPr marL="1257300" lvl="2" indent="-457200"/>
            <a:r>
              <a:rPr lang="en-US" altLang="zh-CN" sz="2600" dirty="0" smtClean="0"/>
              <a:t>FFS details of hopping pattern indication</a:t>
            </a:r>
          </a:p>
          <a:p>
            <a:pPr marL="857250" lvl="1" indent="-457200"/>
            <a:r>
              <a:rPr lang="en-US" altLang="zh-CN" sz="2600" dirty="0" smtClean="0"/>
              <a:t>Inter-subframe comb hopping can be semi-statically configured by RRC signaling</a:t>
            </a:r>
          </a:p>
          <a:p>
            <a:pPr marL="857250" lvl="1" indent="-457200"/>
            <a:r>
              <a:rPr lang="en-US" altLang="zh-CN" sz="2600" dirty="0" smtClean="0"/>
              <a:t>Both inter-slot and inter-subframe comb hopping can be enabled simultaneously</a:t>
            </a:r>
            <a:endParaRPr lang="en-US" sz="2600" dirty="0" smtClean="0"/>
          </a:p>
        </p:txBody>
      </p:sp>
    </p:spTree>
    <p:extLst>
      <p:ext uri="{BB962C8B-B14F-4D97-AF65-F5344CB8AC3E}">
        <p14:creationId xmlns:p14="http://schemas.microsoft.com/office/powerpoint/2010/main" val="1881123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Words>
  <Application>Microsoft Office PowerPoint</Application>
  <PresentationFormat>On-screen Show (4:3)</PresentationFormat>
  <Paragraphs>15</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Theme</vt:lpstr>
      <vt:lpstr>WF on comb hopping for uplink DMRS</vt:lpstr>
      <vt:lpstr>Background</vt:lpstr>
      <vt:lpstr>Observation</vt:lpstr>
      <vt:lpstr>Proposal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CTPClassification=CTP_PUBLIC:VisualMarkings=</cp:keywords>
  <cp:lastModifiedBy/>
  <cp:revision>1</cp:revision>
  <dcterms:created xsi:type="dcterms:W3CDTF">2016-08-23T07:14:16Z</dcterms:created>
  <dcterms:modified xsi:type="dcterms:W3CDTF">2016-11-14T21:54:17Z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014e349c-9903-4eb6-86b0-88b9c95d4d4f</vt:lpwstr>
  </property>
  <property fmtid="{D5CDD505-2E9C-101B-9397-08002B2CF9AE}" pid="3" name="CTP_TimeStamp">
    <vt:lpwstr>2016-11-14 21:54:17Z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