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79" r:id="rId3"/>
    <p:sldId id="283" r:id="rId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 Sandberg" initials="SS" lastIdx="1"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1" d="100"/>
          <a:sy n="61" d="100"/>
        </p:scale>
        <p:origin x="780"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WF on Channel Coding Chain for </a:t>
            </a:r>
            <a:r>
              <a:rPr lang="en-US" dirty="0" err="1"/>
              <a:t>eMBB</a:t>
            </a:r>
            <a:r>
              <a:rPr lang="en-US" dirty="0"/>
              <a:t> Data</a:t>
            </a:r>
          </a:p>
        </p:txBody>
      </p:sp>
      <p:sp>
        <p:nvSpPr>
          <p:cNvPr id="3" name="Subtitle 2"/>
          <p:cNvSpPr>
            <a:spLocks noGrp="1"/>
          </p:cNvSpPr>
          <p:nvPr>
            <p:ph type="subTitle" idx="1"/>
          </p:nvPr>
        </p:nvSpPr>
        <p:spPr>
          <a:xfrm>
            <a:off x="1371600" y="4495800"/>
            <a:ext cx="6400800" cy="1143000"/>
          </a:xfrm>
        </p:spPr>
        <p:txBody>
          <a:bodyPr>
            <a:normAutofit/>
          </a:bodyPr>
          <a:lstStyle/>
          <a:p>
            <a:r>
              <a:rPr lang="en-US" dirty="0">
                <a:solidFill>
                  <a:schemeClr val="tx1"/>
                </a:solidFill>
              </a:rPr>
              <a:t>Ericsson, Qualcomm, </a:t>
            </a:r>
            <a:r>
              <a:rPr lang="en-US" dirty="0">
                <a:solidFill>
                  <a:schemeClr val="tx1"/>
                </a:solidFill>
                <a:latin typeface="+mj-lt"/>
                <a:ea typeface="+mj-ea"/>
                <a:cs typeface="+mj-cs"/>
              </a:rPr>
              <a:t>Samsung,</a:t>
            </a:r>
            <a:r>
              <a:rPr lang="en-US" dirty="0">
                <a:solidFill>
                  <a:schemeClr val="tx1"/>
                </a:solidFill>
              </a:rPr>
              <a:t> Intel</a:t>
            </a:r>
            <a:endParaRPr lang="en-US" dirty="0">
              <a:solidFill>
                <a:schemeClr val="tx1"/>
              </a:solidFill>
              <a:latin typeface="+mj-lt"/>
              <a:ea typeface="+mj-ea"/>
              <a:cs typeface="+mj-cs"/>
            </a:endParaRPr>
          </a:p>
        </p:txBody>
      </p:sp>
      <p:sp>
        <p:nvSpPr>
          <p:cNvPr id="4" name="テキスト ボックス 3"/>
          <p:cNvSpPr txBox="1">
            <a:spLocks noChangeArrowheads="1"/>
          </p:cNvSpPr>
          <p:nvPr/>
        </p:nvSpPr>
        <p:spPr bwMode="auto">
          <a:xfrm>
            <a:off x="7543800" y="188913"/>
            <a:ext cx="15969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2000" dirty="0">
                <a:latin typeface="Arial Unicode MS" pitchFamily="50" charset="-127"/>
                <a:ea typeface="Arial Unicode MS" pitchFamily="50" charset="-127"/>
                <a:cs typeface="Arial Unicode MS" pitchFamily="50" charset="-127"/>
              </a:rPr>
              <a:t>R1-1613097</a:t>
            </a:r>
          </a:p>
        </p:txBody>
      </p:sp>
      <p:sp>
        <p:nvSpPr>
          <p:cNvPr id="5" name="テキスト ボックス 4"/>
          <p:cNvSpPr txBox="1">
            <a:spLocks noChangeArrowheads="1"/>
          </p:cNvSpPr>
          <p:nvPr/>
        </p:nvSpPr>
        <p:spPr bwMode="auto">
          <a:xfrm>
            <a:off x="179388" y="188913"/>
            <a:ext cx="421140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맑은 고딕" pitchFamily="50" charset="-127"/>
                <a:ea typeface="맑은 고딕" pitchFamily="50" charset="-127"/>
              </a:defRPr>
            </a:lvl1pPr>
            <a:lvl2pPr marL="742950" indent="-285750" eaLnBrk="0" hangingPunct="0">
              <a:spcBef>
                <a:spcPct val="20000"/>
              </a:spcBef>
              <a:buFont typeface="Arial" charset="0"/>
              <a:buChar char="–"/>
              <a:defRPr sz="2800">
                <a:solidFill>
                  <a:schemeClr val="tx1"/>
                </a:solidFill>
                <a:latin typeface="맑은 고딕" pitchFamily="50" charset="-127"/>
                <a:ea typeface="맑은 고딕" pitchFamily="50" charset="-127"/>
              </a:defRPr>
            </a:lvl2pPr>
            <a:lvl3pPr marL="1143000" indent="-228600" eaLnBrk="0" hangingPunct="0">
              <a:spcBef>
                <a:spcPct val="20000"/>
              </a:spcBef>
              <a:buFont typeface="Arial" charset="0"/>
              <a:buChar char="•"/>
              <a:defRPr sz="2400">
                <a:solidFill>
                  <a:schemeClr val="tx1"/>
                </a:solidFill>
                <a:latin typeface="맑은 고딕" pitchFamily="50" charset="-127"/>
                <a:ea typeface="맑은 고딕" pitchFamily="50" charset="-127"/>
              </a:defRPr>
            </a:lvl3pPr>
            <a:lvl4pPr marL="16002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4pPr>
            <a:lvl5pPr marL="2057400" indent="-228600" eaLnBrk="0" hangingPunct="0">
              <a:spcBef>
                <a:spcPct val="20000"/>
              </a:spcBef>
              <a:buFont typeface="Arial" charset="0"/>
              <a:buChar char="»"/>
              <a:defRPr sz="2000">
                <a:solidFill>
                  <a:schemeClr val="tx1"/>
                </a:solidFill>
                <a:latin typeface="맑은 고딕" pitchFamily="50" charset="-127"/>
                <a:ea typeface="맑은 고딕" pitchFamily="50" charset="-127"/>
              </a:defRPr>
            </a:lvl5pPr>
            <a:lvl6pPr marL="25146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6pPr>
            <a:lvl7pPr marL="29718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7pPr>
            <a:lvl8pPr marL="34290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8pPr>
            <a:lvl9pPr marL="3886200" indent="-228600" eaLnBrk="0" fontAlgn="base" latinLnBrk="1" hangingPunct="0">
              <a:spcBef>
                <a:spcPct val="20000"/>
              </a:spcBef>
              <a:spcAft>
                <a:spcPct val="0"/>
              </a:spcAft>
              <a:buFont typeface="Arial" charset="0"/>
              <a:buChar char="»"/>
              <a:defRPr sz="2000">
                <a:solidFill>
                  <a:schemeClr val="tx1"/>
                </a:solidFill>
                <a:latin typeface="맑은 고딕" pitchFamily="50" charset="-127"/>
                <a:ea typeface="맑은 고딕" pitchFamily="50" charset="-127"/>
              </a:defRPr>
            </a:lvl9pPr>
          </a:lstStyle>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3GPP TSG RAN WG1 Meeting #87</a:t>
            </a:r>
          </a:p>
          <a:p>
            <a:pPr eaLnBrk="1" hangingPunct="1">
              <a:spcBef>
                <a:spcPct val="0"/>
              </a:spcBef>
              <a:buFontTx/>
              <a:buNone/>
            </a:pPr>
            <a:r>
              <a:rPr lang="en-US" altLang="ja-JP" sz="1800" dirty="0">
                <a:latin typeface="Arial Unicode MS" pitchFamily="50" charset="-127"/>
                <a:ea typeface="Arial Unicode MS" pitchFamily="50" charset="-127"/>
                <a:cs typeface="Arial Unicode MS" pitchFamily="50" charset="-127"/>
              </a:rPr>
              <a:t>Reno, USA 14th - 18th November 2016</a:t>
            </a:r>
          </a:p>
          <a:p>
            <a:pPr eaLnBrk="1" hangingPunct="1">
              <a:spcBef>
                <a:spcPct val="0"/>
              </a:spcBef>
              <a:buFontTx/>
              <a:buNone/>
            </a:pPr>
            <a:r>
              <a:rPr kumimoji="0" lang="en-US" altLang="ja-JP" sz="1800" dirty="0">
                <a:latin typeface="Arial Unicode MS" pitchFamily="50" charset="-127"/>
                <a:ea typeface="Arial Unicode MS" pitchFamily="50" charset="-127"/>
                <a:cs typeface="Arial Unicode MS" pitchFamily="50" charset="-127"/>
              </a:rPr>
              <a:t>Agenda item </a:t>
            </a:r>
            <a:r>
              <a:rPr lang="en-US" altLang="ja-JP" sz="1800" dirty="0">
                <a:latin typeface="Arial Unicode MS" pitchFamily="50" charset="-127"/>
                <a:ea typeface="Arial Unicode MS" pitchFamily="50" charset="-127"/>
                <a:cs typeface="Arial Unicode MS" pitchFamily="50" charset="-127"/>
              </a:rPr>
              <a:t>7.1.5.1</a:t>
            </a:r>
            <a:endParaRPr kumimoji="0" lang="ja-JP" altLang="en-US" sz="1800" dirty="0">
              <a:latin typeface="Arial Unicode MS" pitchFamily="50" charset="-127"/>
              <a:ea typeface="Arial Unicode MS" pitchFamily="50" charset="-127"/>
              <a:cs typeface="Arial Unicode MS" pitchFamily="50" charset="-127"/>
            </a:endParaRPr>
          </a:p>
        </p:txBody>
      </p:sp>
    </p:spTree>
    <p:extLst>
      <p:ext uri="{BB962C8B-B14F-4D97-AF65-F5344CB8AC3E}">
        <p14:creationId xmlns:p14="http://schemas.microsoft.com/office/powerpoint/2010/main" val="601762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fontScale="85000" lnSpcReduction="20000"/>
          </a:bodyPr>
          <a:lstStyle/>
          <a:p>
            <a:r>
              <a:rPr lang="en-US" b="1" u="sng" dirty="0"/>
              <a:t>Agreement in RAN1#86bis</a:t>
            </a:r>
          </a:p>
          <a:p>
            <a:pPr lvl="1"/>
            <a:r>
              <a:rPr lang="en-US" dirty="0"/>
              <a:t>The channel coding scheme for </a:t>
            </a:r>
            <a:r>
              <a:rPr lang="en-US" dirty="0" err="1"/>
              <a:t>eMBB</a:t>
            </a:r>
            <a:r>
              <a:rPr lang="en-US" dirty="0"/>
              <a:t> data is LDPC, at least for information block size &gt; X</a:t>
            </a:r>
          </a:p>
          <a:p>
            <a:pPr lvl="1"/>
            <a:r>
              <a:rPr lang="en-US" dirty="0"/>
              <a:t>FFS until RAN1#87 one of Polar, LDPC, Turbo is supported for information block size of </a:t>
            </a:r>
            <a:r>
              <a:rPr lang="en-US" dirty="0" err="1"/>
              <a:t>eMBB</a:t>
            </a:r>
            <a:r>
              <a:rPr lang="en-US" dirty="0"/>
              <a:t> data &lt;= X</a:t>
            </a:r>
          </a:p>
          <a:p>
            <a:pPr lvl="2"/>
            <a:r>
              <a:rPr lang="en-US" dirty="0"/>
              <a:t>The selection will focus on all categories of observation, including overall implementation complexity, regardless of the number of coding schemes in the resulting solution (except if other factors are generally roughly equal)</a:t>
            </a:r>
          </a:p>
          <a:p>
            <a:pPr lvl="1"/>
            <a:r>
              <a:rPr lang="en-US" dirty="0"/>
              <a:t>The value of X is FFS until RAN1#87, 128 &lt;= X &lt;= 1024 bits, taking complexity into account</a:t>
            </a:r>
          </a:p>
          <a:p>
            <a:pPr lvl="1"/>
            <a:r>
              <a:rPr lang="en-US" dirty="0"/>
              <a:t>The channel coding scheme(s) for URLLC, </a:t>
            </a:r>
            <a:r>
              <a:rPr lang="en-US" dirty="0" err="1"/>
              <a:t>mMTC</a:t>
            </a:r>
            <a:r>
              <a:rPr lang="en-US" dirty="0"/>
              <a:t> and control channels are FFS</a:t>
            </a:r>
          </a:p>
          <a:p>
            <a:endParaRPr lang="en-US" dirty="0"/>
          </a:p>
        </p:txBody>
      </p:sp>
    </p:spTree>
    <p:extLst>
      <p:ext uri="{BB962C8B-B14F-4D97-AF65-F5344CB8AC3E}">
        <p14:creationId xmlns:p14="http://schemas.microsoft.com/office/powerpoint/2010/main" val="861177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Proposal: Observation on Coding Chain</a:t>
            </a:r>
          </a:p>
        </p:txBody>
      </p:sp>
      <p:sp>
        <p:nvSpPr>
          <p:cNvPr id="3" name="Content Placeholder 2"/>
          <p:cNvSpPr>
            <a:spLocks noGrp="1"/>
          </p:cNvSpPr>
          <p:nvPr>
            <p:ph idx="1"/>
          </p:nvPr>
        </p:nvSpPr>
        <p:spPr/>
        <p:txBody>
          <a:bodyPr>
            <a:normAutofit fontScale="85000" lnSpcReduction="20000"/>
          </a:bodyPr>
          <a:lstStyle/>
          <a:p>
            <a:r>
              <a:rPr lang="en-US" sz="2800" dirty="0"/>
              <a:t>If a single-code solution is adopted for </a:t>
            </a:r>
            <a:r>
              <a:rPr lang="en-US" sz="2800" dirty="0" err="1"/>
              <a:t>eMBB</a:t>
            </a:r>
            <a:r>
              <a:rPr lang="en-US" sz="2800" dirty="0"/>
              <a:t> data, only a single coding chain is necessary for both specification, implementation, and testing</a:t>
            </a:r>
          </a:p>
          <a:p>
            <a:pPr lvl="1"/>
            <a:r>
              <a:rPr lang="en-US" sz="2400" dirty="0"/>
              <a:t>The coding chain includes: MCS table, TBS table, code block segmentation, rate matching algorithm, HARQ scheme for IR and Chase combining, link adaptation, scheduler, DCI signaling, soft buffer management, memory management, latency management, …</a:t>
            </a:r>
          </a:p>
          <a:p>
            <a:r>
              <a:rPr lang="en-US" sz="2800" dirty="0"/>
              <a:t>If a two-code solution is adopted for </a:t>
            </a:r>
            <a:r>
              <a:rPr lang="en-US" sz="2800" dirty="0" err="1"/>
              <a:t>eMBB</a:t>
            </a:r>
            <a:r>
              <a:rPr lang="en-US" sz="2800" dirty="0"/>
              <a:t> data, two coding chains are necessary for both specification, implementation, and testing</a:t>
            </a:r>
          </a:p>
          <a:p>
            <a:pPr lvl="1"/>
            <a:r>
              <a:rPr lang="en-US" sz="2400" dirty="0"/>
              <a:t>For turbo codes, the LTE coding chain can be largely reused in specification</a:t>
            </a:r>
          </a:p>
          <a:p>
            <a:r>
              <a:rPr lang="en-US" sz="2800" dirty="0"/>
              <a:t>Single-code solution has an advantage over two-code solution from this perspective</a:t>
            </a:r>
          </a:p>
        </p:txBody>
      </p:sp>
    </p:spTree>
    <p:extLst>
      <p:ext uri="{BB962C8B-B14F-4D97-AF65-F5344CB8AC3E}">
        <p14:creationId xmlns:p14="http://schemas.microsoft.com/office/powerpoint/2010/main" val="26070000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3049</TotalTime>
  <Words>272</Words>
  <Application>Microsoft Office PowerPoint</Application>
  <PresentationFormat>On-screen Show (4:3)</PresentationFormat>
  <Paragraphs>19</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 Unicode MS</vt:lpstr>
      <vt:lpstr>Arial</vt:lpstr>
      <vt:lpstr>Calibri</vt:lpstr>
      <vt:lpstr>Office Theme</vt:lpstr>
      <vt:lpstr>WF on Channel Coding Chain for eMBB Data</vt:lpstr>
      <vt:lpstr>Background</vt:lpstr>
      <vt:lpstr>Proposal: Observation on Coding Chain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SRS support for LC/CE MTC</dc:title>
  <dc:creator>Yufei Blankenship</dc:creator>
  <cp:lastModifiedBy>Yufei Blankenship</cp:lastModifiedBy>
  <cp:revision>211</cp:revision>
  <dcterms:created xsi:type="dcterms:W3CDTF">2006-08-16T00:00:00Z</dcterms:created>
  <dcterms:modified xsi:type="dcterms:W3CDTF">2016-11-16T07:03:13Z</dcterms:modified>
</cp:coreProperties>
</file>