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648" r:id="rId2"/>
    <p:sldMasterId id="2147483671" r:id="rId3"/>
  </p:sldMasterIdLst>
  <p:notesMasterIdLst>
    <p:notesMasterId r:id="rId15"/>
  </p:notesMasterIdLst>
  <p:sldIdLst>
    <p:sldId id="272" r:id="rId4"/>
    <p:sldId id="273" r:id="rId5"/>
    <p:sldId id="282" r:id="rId6"/>
    <p:sldId id="283" r:id="rId7"/>
    <p:sldId id="274" r:id="rId8"/>
    <p:sldId id="275" r:id="rId9"/>
    <p:sldId id="277" r:id="rId10"/>
    <p:sldId id="278" r:id="rId11"/>
    <p:sldId id="279" r:id="rId12"/>
    <p:sldId id="281" r:id="rId13"/>
    <p:sldId id="280" r:id="rId14"/>
  </p:sldIdLst>
  <p:sldSz cx="9144000" cy="6858000" type="screen4x3"/>
  <p:notesSz cx="7315200" cy="9601200"/>
  <p:defaultText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6">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Nikhil Kundargi" initials="NK [4]"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22" autoAdjust="0"/>
    <p:restoredTop sz="95515" autoAdjust="0"/>
  </p:normalViewPr>
  <p:slideViewPr>
    <p:cSldViewPr snapToGrid="0" showGuides="1">
      <p:cViewPr varScale="1">
        <p:scale>
          <a:sx n="78" d="100"/>
          <a:sy n="78" d="100"/>
        </p:scale>
        <p:origin x="792" y="84"/>
      </p:cViewPr>
      <p:guideLst>
        <p:guide orient="horz" pos="2046"/>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4EAA763-DFDB-A243-96D7-A1FF8549B507}" type="datetimeFigureOut">
              <a:rPr lang="en-US" smtClean="0"/>
              <a:pPr/>
              <a:t>11/4/2016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29B424A6-7593-2C46-9CCA-8596FB18DBBE}" type="slidenum">
              <a:rPr lang="en-US" smtClean="0"/>
              <a:pPr/>
              <a:t>‹#›</a:t>
            </a:fld>
            <a:endParaRPr lang="en-US"/>
          </a:p>
        </p:txBody>
      </p:sp>
    </p:spTree>
    <p:extLst>
      <p:ext uri="{BB962C8B-B14F-4D97-AF65-F5344CB8AC3E}">
        <p14:creationId xmlns:p14="http://schemas.microsoft.com/office/powerpoint/2010/main" val="32649190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extBox 2"/>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963566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NI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7"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559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I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249973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I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1172057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26094447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Cust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3105942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Cust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91873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Cust Conf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68965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 Conf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Customer confidential master title style</a:t>
            </a:r>
          </a:p>
        </p:txBody>
      </p:sp>
    </p:spTree>
    <p:extLst>
      <p:ext uri="{BB962C8B-B14F-4D97-AF65-F5344CB8AC3E}">
        <p14:creationId xmlns:p14="http://schemas.microsoft.com/office/powerpoint/2010/main" val="418747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 Conf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endParaRPr lang="en-US" dirty="0"/>
          </a:p>
        </p:txBody>
      </p:sp>
    </p:spTree>
    <p:extLst>
      <p:ext uri="{BB962C8B-B14F-4D97-AF65-F5344CB8AC3E}">
        <p14:creationId xmlns:p14="http://schemas.microsoft.com/office/powerpoint/2010/main" val="3105127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External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5421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External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a:xfrm>
            <a:off x="478332" y="1121384"/>
            <a:ext cx="8165605" cy="4949008"/>
          </a:xfrm>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59158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External 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3935" y="142829"/>
            <a:ext cx="8223978" cy="964092"/>
          </a:xfrm>
        </p:spPr>
        <p:txBody>
          <a:bodyPr/>
          <a:lstStyle/>
          <a:p>
            <a:r>
              <a:rPr lang="en-US" dirty="0"/>
              <a:t>Master title style</a:t>
            </a:r>
          </a:p>
        </p:txBody>
      </p:sp>
      <p:sp>
        <p:nvSpPr>
          <p:cNvPr id="3" name="Content Placeholder 2"/>
          <p:cNvSpPr>
            <a:spLocks noGrp="1"/>
          </p:cNvSpPr>
          <p:nvPr>
            <p:ph sz="half" idx="1" hasCustomPrompt="1"/>
          </p:nvPr>
        </p:nvSpPr>
        <p:spPr>
          <a:xfrm>
            <a:off x="478333" y="1124712"/>
            <a:ext cx="4028178"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648200" y="1124712"/>
            <a:ext cx="4038600" cy="4949008"/>
          </a:xfrm>
        </p:spPr>
        <p:txBody>
          <a:bodyPr/>
          <a:lstStyle>
            <a:lvl1pPr>
              <a:defRPr sz="2400">
                <a:latin typeface="+mn-lt"/>
              </a:defRPr>
            </a:lvl1pPr>
            <a:lvl2pPr>
              <a:defRPr sz="2000">
                <a:latin typeface="+mn-lt"/>
              </a:defRPr>
            </a:lvl2pPr>
            <a:lvl3pPr>
              <a:defRPr sz="1700">
                <a:latin typeface="+mn-lt"/>
              </a:defRPr>
            </a:lvl3pPr>
            <a:lvl4pPr>
              <a:defRPr sz="1400">
                <a:latin typeface="+mn-lt"/>
              </a:defRPr>
            </a:lvl4pPr>
            <a:lvl5pPr>
              <a:defRPr sz="1400">
                <a:latin typeface="+mn-lt"/>
              </a:defRPr>
            </a:lvl5pPr>
            <a:lvl6pPr>
              <a:defRPr sz="1800"/>
            </a:lvl6pPr>
            <a:lvl7pPr>
              <a:defRPr sz="1800"/>
            </a:lvl7pPr>
            <a:lvl8pPr>
              <a:defRPr sz="1800"/>
            </a:lvl8pPr>
            <a:lvl9pPr>
              <a:defRPr sz="1800"/>
            </a:lvl9pPr>
          </a:lstStyle>
          <a:p>
            <a:pPr lvl="0"/>
            <a:r>
              <a:rPr lang="en-US" dirty="0"/>
              <a:t>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805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ternal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Tree>
    <p:extLst>
      <p:ext uri="{BB962C8B-B14F-4D97-AF65-F5344CB8AC3E}">
        <p14:creationId xmlns:p14="http://schemas.microsoft.com/office/powerpoint/2010/main" val="2315071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ternal No Title">
    <p:spTree>
      <p:nvGrpSpPr>
        <p:cNvPr id="1" name=""/>
        <p:cNvGrpSpPr/>
        <p:nvPr/>
      </p:nvGrpSpPr>
      <p:grpSpPr>
        <a:xfrm>
          <a:off x="0" y="0"/>
          <a:ext cx="0" cy="0"/>
          <a:chOff x="0" y="0"/>
          <a:chExt cx="0" cy="0"/>
        </a:xfrm>
      </p:grpSpPr>
      <p:sp>
        <p:nvSpPr>
          <p:cNvPr id="2" name="Content Placeholder 2"/>
          <p:cNvSpPr>
            <a:spLocks noGrp="1"/>
          </p:cNvSpPr>
          <p:nvPr>
            <p:ph idx="1"/>
          </p:nvPr>
        </p:nvSpPr>
        <p:spPr>
          <a:xfrm>
            <a:off x="469695" y="448733"/>
            <a:ext cx="8228217" cy="5621659"/>
          </a:xfrm>
        </p:spPr>
        <p:txBody>
          <a:bodyPr/>
          <a:lstStyle>
            <a:lvl1pPr marL="0" indent="0">
              <a:buNone/>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a:t>Click to edit Master text styles</a:t>
            </a:r>
          </a:p>
        </p:txBody>
      </p:sp>
    </p:spTree>
    <p:extLst>
      <p:ext uri="{BB962C8B-B14F-4D97-AF65-F5344CB8AC3E}">
        <p14:creationId xmlns:p14="http://schemas.microsoft.com/office/powerpoint/2010/main" val="181447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tro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userDrawn="1"/>
        </p:nvSpPr>
        <p:spPr>
          <a:xfrm>
            <a:off x="350489" y="6330950"/>
            <a:ext cx="644728" cy="276999"/>
          </a:xfrm>
          <a:prstGeom prst="rect">
            <a:avLst/>
          </a:prstGeom>
          <a:noFill/>
        </p:spPr>
        <p:txBody>
          <a:bodyPr wrap="none" rtlCol="0">
            <a:spAutoFit/>
          </a:bodyPr>
          <a:lstStyle/>
          <a:p>
            <a:r>
              <a:rPr lang="en-US" sz="1200" dirty="0"/>
              <a:t>ni.com</a:t>
            </a:r>
            <a:endParaRPr lang="en-US" sz="1200" b="0" dirty="0">
              <a:solidFill>
                <a:schemeClr val="tx1"/>
              </a:solidFill>
              <a:latin typeface="+mn-lt"/>
            </a:endParaRPr>
          </a:p>
        </p:txBody>
      </p:sp>
    </p:spTree>
    <p:extLst>
      <p:ext uri="{BB962C8B-B14F-4D97-AF65-F5344CB8AC3E}">
        <p14:creationId xmlns:p14="http://schemas.microsoft.com/office/powerpoint/2010/main" val="3738709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NI Conf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90550" y="921220"/>
            <a:ext cx="8053387" cy="2498255"/>
          </a:xfrm>
        </p:spPr>
        <p:txBody>
          <a:bodyPr anchor="b">
            <a:normAutofit/>
          </a:bodyPr>
          <a:lstStyle>
            <a:lvl1pPr algn="ctr">
              <a:lnSpc>
                <a:spcPts val="4498"/>
              </a:lnSpc>
              <a:defRPr sz="4500" spc="-150">
                <a:solidFill>
                  <a:schemeClr val="tx2"/>
                </a:solidFill>
                <a:latin typeface="+mn-lt"/>
              </a:defRPr>
            </a:lvl1pPr>
          </a:lstStyle>
          <a:p>
            <a:r>
              <a:rPr lang="en-US" dirty="0"/>
              <a:t>Click to edit title</a:t>
            </a:r>
          </a:p>
        </p:txBody>
      </p:sp>
      <p:sp>
        <p:nvSpPr>
          <p:cNvPr id="3" name="Subtitle 2"/>
          <p:cNvSpPr>
            <a:spLocks noGrp="1"/>
          </p:cNvSpPr>
          <p:nvPr>
            <p:ph type="subTitle" idx="1" hasCustomPrompt="1"/>
          </p:nvPr>
        </p:nvSpPr>
        <p:spPr>
          <a:xfrm>
            <a:off x="590550" y="3634650"/>
            <a:ext cx="8053388" cy="771274"/>
          </a:xfrm>
        </p:spPr>
        <p:txBody>
          <a:bodyPr>
            <a:noAutofit/>
          </a:bodyPr>
          <a:lstStyle>
            <a:lvl1pPr marL="0" indent="0" algn="ctr">
              <a:buNone/>
              <a:defRPr sz="2300">
                <a:solidFill>
                  <a:schemeClr val="tx1">
                    <a:lumMod val="50000"/>
                    <a:lumOff val="50000"/>
                  </a:schemeClr>
                </a:solidFill>
              </a:defRPr>
            </a:lvl1pPr>
            <a:lvl2pPr marL="457174" indent="0" algn="ctr">
              <a:buNone/>
              <a:defRPr>
                <a:solidFill>
                  <a:schemeClr val="tx1">
                    <a:tint val="75000"/>
                  </a:schemeClr>
                </a:solidFill>
              </a:defRPr>
            </a:lvl2pPr>
            <a:lvl3pPr marL="914348" indent="0" algn="ctr">
              <a:buNone/>
              <a:defRPr>
                <a:solidFill>
                  <a:schemeClr val="tx1">
                    <a:tint val="75000"/>
                  </a:schemeClr>
                </a:solidFill>
              </a:defRPr>
            </a:lvl3pPr>
            <a:lvl4pPr marL="1371523" indent="0" algn="ctr">
              <a:buNone/>
              <a:defRPr>
                <a:solidFill>
                  <a:schemeClr val="tx1">
                    <a:tint val="75000"/>
                  </a:schemeClr>
                </a:solidFill>
              </a:defRPr>
            </a:lvl4pPr>
            <a:lvl5pPr marL="1828698" indent="0" algn="ctr">
              <a:buNone/>
              <a:defRPr>
                <a:solidFill>
                  <a:schemeClr val="tx1">
                    <a:tint val="75000"/>
                  </a:schemeClr>
                </a:solidFill>
              </a:defRPr>
            </a:lvl5pPr>
            <a:lvl6pPr marL="2285872" indent="0" algn="ctr">
              <a:buNone/>
              <a:defRPr>
                <a:solidFill>
                  <a:schemeClr val="tx1">
                    <a:tint val="75000"/>
                  </a:schemeClr>
                </a:solidFill>
              </a:defRPr>
            </a:lvl6pPr>
            <a:lvl7pPr marL="2743046" indent="0" algn="ctr">
              <a:buNone/>
              <a:defRPr>
                <a:solidFill>
                  <a:schemeClr val="tx1">
                    <a:tint val="75000"/>
                  </a:schemeClr>
                </a:solidFill>
              </a:defRPr>
            </a:lvl7pPr>
            <a:lvl8pPr marL="3200220" indent="0" algn="ctr">
              <a:buNone/>
              <a:defRPr>
                <a:solidFill>
                  <a:schemeClr val="tx1">
                    <a:tint val="75000"/>
                  </a:schemeClr>
                </a:solidFill>
              </a:defRPr>
            </a:lvl8pPr>
            <a:lvl9pPr marL="3657394" indent="0" algn="ctr">
              <a:buNone/>
              <a:defRPr>
                <a:solidFill>
                  <a:schemeClr val="tx1">
                    <a:tint val="75000"/>
                  </a:schemeClr>
                </a:solidFill>
              </a:defRPr>
            </a:lvl9pPr>
          </a:lstStyle>
          <a:p>
            <a:r>
              <a:rPr lang="en-US" dirty="0"/>
              <a:t>Click to edit subtitle</a:t>
            </a:r>
          </a:p>
        </p:txBody>
      </p:sp>
      <p:sp>
        <p:nvSpPr>
          <p:cNvPr id="6" name="TextBox 5"/>
          <p:cNvSpPr txBox="1"/>
          <p:nvPr userDrawn="1"/>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6555244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NI Conf 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Master title style</a:t>
            </a:r>
          </a:p>
        </p:txBody>
      </p:sp>
      <p:sp>
        <p:nvSpPr>
          <p:cNvPr id="3" name="Content Placeholder 2"/>
          <p:cNvSpPr>
            <a:spLocks noGrp="1"/>
          </p:cNvSpPr>
          <p:nvPr>
            <p:ph idx="1" hasCustomPrompt="1"/>
          </p:nvPr>
        </p:nvSpPr>
        <p:spPr/>
        <p:txBody>
          <a:bodyPr/>
          <a:lstStyle>
            <a:lvl1pPr>
              <a:defRPr>
                <a:latin typeface="+mn-lt"/>
              </a:defRPr>
            </a:lvl1pPr>
            <a:lvl2pPr>
              <a:defRPr>
                <a:latin typeface="+mn-lt"/>
              </a:defRPr>
            </a:lvl2pPr>
            <a:lvl3pPr>
              <a:defRPr>
                <a:latin typeface="+mn-lt"/>
              </a:defRPr>
            </a:lvl3pPr>
            <a:lvl4pPr>
              <a:defRPr sz="1400">
                <a:latin typeface="+mn-lt"/>
              </a:defRPr>
            </a:lvl4pPr>
            <a:lvl5pPr>
              <a:defRPr sz="1400">
                <a:latin typeface="+mn-lt"/>
              </a:defRPr>
            </a:lvl5pPr>
          </a:lstStyle>
          <a:p>
            <a:pPr lvl="0"/>
            <a:r>
              <a:rPr lang="en-US" dirty="0"/>
              <a:t>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50312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13" name="TextBox 12"/>
          <p:cNvSpPr txBox="1"/>
          <p:nvPr/>
        </p:nvSpPr>
        <p:spPr>
          <a:xfrm>
            <a:off x="-160656" y="4070613"/>
            <a:ext cx="129780" cy="346136"/>
          </a:xfrm>
          <a:prstGeom prst="rect">
            <a:avLst/>
          </a:prstGeom>
          <a:noFill/>
        </p:spPr>
        <p:txBody>
          <a:bodyPr wrap="none" lIns="64264" tIns="32132" rIns="64264" bIns="32132" rtlCol="0">
            <a:spAutoFit/>
          </a:bodyPr>
          <a:lstStyle/>
          <a:p>
            <a:endParaRPr lang="en-US" dirty="0">
              <a:solidFill>
                <a:prstClr val="black"/>
              </a:solidFill>
            </a:endParaRPr>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fld id="{C53BE2A3-E884-4DA2-864E-54215D46267C}" type="slidenum">
              <a:rPr lang="en-US" sz="1100" smtClean="0">
                <a:solidFill>
                  <a:prstClr val="black">
                    <a:tint val="75000"/>
                  </a:prstClr>
                </a:solidFill>
              </a:rPr>
              <a:pPr/>
              <a:t>‹#›</a:t>
            </a:fld>
            <a:endParaRPr lang="en-US" sz="1100" dirty="0">
              <a:solidFill>
                <a:prstClr val="black">
                  <a:tint val="75000"/>
                </a:prstClr>
              </a:solidFill>
            </a:endParaRPr>
          </a:p>
        </p:txBody>
      </p:sp>
      <p:sp>
        <p:nvSpPr>
          <p:cNvPr id="10" name="TextBox 9"/>
          <p:cNvSpPr txBox="1"/>
          <p:nvPr/>
        </p:nvSpPr>
        <p:spPr>
          <a:xfrm>
            <a:off x="350489" y="6330950"/>
            <a:ext cx="644728" cy="276999"/>
          </a:xfrm>
          <a:prstGeom prst="rect">
            <a:avLst/>
          </a:prstGeom>
          <a:noFill/>
        </p:spPr>
        <p:txBody>
          <a:bodyPr wrap="none" rtlCol="0">
            <a:spAutoFit/>
          </a:bodyPr>
          <a:lstStyle/>
          <a:p>
            <a:r>
              <a:rPr lang="en-US" sz="1200" dirty="0">
                <a:solidFill>
                  <a:prstClr val="black"/>
                </a:solidFill>
              </a:rPr>
              <a:t>ni.com</a:t>
            </a:r>
          </a:p>
        </p:txBody>
      </p:sp>
    </p:spTree>
    <p:extLst>
      <p:ext uri="{BB962C8B-B14F-4D97-AF65-F5344CB8AC3E}">
        <p14:creationId xmlns:p14="http://schemas.microsoft.com/office/powerpoint/2010/main" val="79460483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NI confidential master title style</a:t>
            </a:r>
          </a:p>
        </p:txBody>
      </p:sp>
      <p:sp>
        <p:nvSpPr>
          <p:cNvPr id="3" name="Text Placeholder 2"/>
          <p:cNvSpPr>
            <a:spLocks noGrp="1"/>
          </p:cNvSpPr>
          <p:nvPr>
            <p:ph type="body" idx="1"/>
          </p:nvPr>
        </p:nvSpPr>
        <p:spPr>
          <a:xfrm>
            <a:off x="478333"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5" name="TextBox 14"/>
          <p:cNvSpPr txBox="1"/>
          <p:nvPr/>
        </p:nvSpPr>
        <p:spPr>
          <a:xfrm>
            <a:off x="350489" y="6330950"/>
            <a:ext cx="2167581" cy="276999"/>
          </a:xfrm>
          <a:prstGeom prst="rect">
            <a:avLst/>
          </a:prstGeom>
          <a:noFill/>
        </p:spPr>
        <p:txBody>
          <a:bodyPr wrap="none" rtlCol="0">
            <a:spAutoFit/>
          </a:bodyPr>
          <a:lstStyle/>
          <a:p>
            <a:r>
              <a:rPr lang="en-US" sz="1200" dirty="0"/>
              <a:t>ni.com  |  </a:t>
            </a:r>
            <a:r>
              <a:rPr lang="en-US" sz="1200" b="0" dirty="0">
                <a:solidFill>
                  <a:schemeClr val="tx1"/>
                </a:solidFill>
                <a:latin typeface="+mn-lt"/>
              </a:rPr>
              <a:t>NI</a:t>
            </a:r>
            <a:r>
              <a:rPr lang="en-US" sz="1200" b="0" baseline="0" dirty="0">
                <a:solidFill>
                  <a:schemeClr val="tx1"/>
                </a:solidFill>
                <a:latin typeface="+mn-lt"/>
              </a:rPr>
              <a:t> </a:t>
            </a:r>
            <a:r>
              <a:rPr lang="en-US" sz="1200" b="0" dirty="0">
                <a:solidFill>
                  <a:schemeClr val="tx1"/>
                </a:solidFill>
                <a:latin typeface="+mn-lt"/>
              </a:rPr>
              <a:t>CONFIDENTIAL</a:t>
            </a:r>
          </a:p>
        </p:txBody>
      </p:sp>
    </p:spTree>
    <p:extLst>
      <p:ext uri="{BB962C8B-B14F-4D97-AF65-F5344CB8AC3E}">
        <p14:creationId xmlns:p14="http://schemas.microsoft.com/office/powerpoint/2010/main" val="2562527116"/>
      </p:ext>
    </p:extLst>
  </p:cSld>
  <p:clrMap bg1="lt1" tx1="dk1" bg2="lt2" tx2="dk2" accent1="accent1" accent2="accent2" accent3="accent3" accent4="accent4" accent5="accent5" accent6="accent6" hlink="hlink" folHlink="folHlink"/>
  <p:sldLayoutIdLst>
    <p:sldLayoutId id="2147483660" r:id="rId1"/>
    <p:sldLayoutId id="2147483656" r:id="rId2"/>
    <p:sldLayoutId id="2147483650" r:id="rId3"/>
    <p:sldLayoutId id="2147483652" r:id="rId4"/>
    <p:sldLayoutId id="2147483681" r:id="rId5"/>
    <p:sldLayoutId id="2147483655"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73935" y="142829"/>
            <a:ext cx="8170003" cy="964092"/>
          </a:xfrm>
          <a:prstGeom prst="rect">
            <a:avLst/>
          </a:prstGeom>
        </p:spPr>
        <p:txBody>
          <a:bodyPr vert="horz" lIns="91435" tIns="45717" rIns="91435" bIns="45717" rtlCol="0" anchor="ctr">
            <a:normAutofit/>
          </a:bodyPr>
          <a:lstStyle/>
          <a:p>
            <a:r>
              <a:rPr lang="en-US" dirty="0"/>
              <a:t>Customer confidential master title style</a:t>
            </a:r>
          </a:p>
        </p:txBody>
      </p:sp>
      <p:sp>
        <p:nvSpPr>
          <p:cNvPr id="3" name="Text Placeholder 2"/>
          <p:cNvSpPr>
            <a:spLocks noGrp="1"/>
          </p:cNvSpPr>
          <p:nvPr>
            <p:ph type="body" idx="1"/>
          </p:nvPr>
        </p:nvSpPr>
        <p:spPr>
          <a:xfrm>
            <a:off x="478332" y="1121384"/>
            <a:ext cx="8165605" cy="4949008"/>
          </a:xfrm>
          <a:prstGeom prst="rect">
            <a:avLst/>
          </a:prstGeom>
        </p:spPr>
        <p:txBody>
          <a:bodyPr vert="horz" lIns="91435" tIns="45717" rIns="91435" bIns="45717" rtlCol="0">
            <a:normAutofit/>
          </a:bodyPr>
          <a:lstStyle/>
          <a:p>
            <a:pPr lvl="0"/>
            <a:r>
              <a:rPr lang="en-US" dirty="0"/>
              <a:t>Master text styles</a:t>
            </a:r>
          </a:p>
          <a:p>
            <a:pPr lvl="1"/>
            <a:r>
              <a:rPr lang="en-US" dirty="0"/>
              <a:t>Second level</a:t>
            </a:r>
          </a:p>
          <a:p>
            <a:pPr lvl="2"/>
            <a:r>
              <a:rPr lang="en-US" dirty="0"/>
              <a:t>Third level</a:t>
            </a:r>
          </a:p>
          <a:p>
            <a:pPr lvl="3"/>
            <a:r>
              <a:rPr lang="en-US" dirty="0"/>
              <a:t>Fourth level</a:t>
            </a:r>
          </a:p>
        </p:txBody>
      </p:sp>
      <p:sp>
        <p:nvSpPr>
          <p:cNvPr id="5" name="TextBox 4"/>
          <p:cNvSpPr txBox="1"/>
          <p:nvPr/>
        </p:nvSpPr>
        <p:spPr>
          <a:xfrm>
            <a:off x="8978881" y="5106120"/>
            <a:ext cx="129780" cy="346136"/>
          </a:xfrm>
          <a:prstGeom prst="rect">
            <a:avLst/>
          </a:prstGeom>
          <a:noFill/>
        </p:spPr>
        <p:txBody>
          <a:bodyPr wrap="none" lIns="64264" tIns="32132" rIns="64264" bIns="32132" rtlCol="0">
            <a:spAutoFit/>
          </a:bodyPr>
          <a:lstStyle/>
          <a:p>
            <a:endParaRPr lang="en-US" dirty="0"/>
          </a:p>
        </p:txBody>
      </p:sp>
      <p:sp>
        <p:nvSpPr>
          <p:cNvPr id="8" name="TextBox 7"/>
          <p:cNvSpPr txBox="1"/>
          <p:nvPr/>
        </p:nvSpPr>
        <p:spPr>
          <a:xfrm>
            <a:off x="9469774" y="7159279"/>
            <a:ext cx="129780" cy="346136"/>
          </a:xfrm>
          <a:prstGeom prst="rect">
            <a:avLst/>
          </a:prstGeom>
          <a:noFill/>
        </p:spPr>
        <p:txBody>
          <a:bodyPr wrap="none" lIns="64264" tIns="32132" rIns="64264" bIns="32132" rtlCol="0">
            <a:spAutoFit/>
          </a:bodyPr>
          <a:lstStyle/>
          <a:p>
            <a:endParaRPr lang="en-US" dirty="0"/>
          </a:p>
        </p:txBody>
      </p:sp>
      <p:sp>
        <p:nvSpPr>
          <p:cNvPr id="11" name="TextBox 10"/>
          <p:cNvSpPr txBox="1"/>
          <p:nvPr/>
        </p:nvSpPr>
        <p:spPr>
          <a:xfrm>
            <a:off x="9746460" y="2035307"/>
            <a:ext cx="129780" cy="346136"/>
          </a:xfrm>
          <a:prstGeom prst="rect">
            <a:avLst/>
          </a:prstGeom>
          <a:noFill/>
        </p:spPr>
        <p:txBody>
          <a:bodyPr wrap="none" lIns="64264" tIns="32132" rIns="64264" bIns="32132" rtlCol="0">
            <a:spAutoFit/>
          </a:bodyPr>
          <a:lstStyle/>
          <a:p>
            <a:endParaRPr lang="en-US" dirty="0"/>
          </a:p>
        </p:txBody>
      </p:sp>
      <p:sp>
        <p:nvSpPr>
          <p:cNvPr id="4" name="TextBox 3"/>
          <p:cNvSpPr txBox="1"/>
          <p:nvPr/>
        </p:nvSpPr>
        <p:spPr>
          <a:xfrm>
            <a:off x="4393907" y="6344218"/>
            <a:ext cx="356187" cy="276999"/>
          </a:xfrm>
          <a:prstGeom prst="rect">
            <a:avLst/>
          </a:prstGeom>
        </p:spPr>
        <p:txBody>
          <a:bodyPr vert="horz" lIns="91435" tIns="45717" rIns="91435" bIns="45717" rtlCol="0" anchor="ctr"/>
          <a:lstStyle>
            <a:defPPr>
              <a:defRPr lang="en-US"/>
            </a:defPPr>
            <a:lvl1pPr algn="ctr">
              <a:defRPr sz="1200">
                <a:solidFill>
                  <a:schemeClr val="tx1">
                    <a:tint val="75000"/>
                  </a:schemeClr>
                </a:solidFill>
                <a:latin typeface="Univers LT Std 45 Light"/>
                <a:cs typeface="Univers LT Std 45 Light"/>
              </a:defRPr>
            </a:lvl1pPr>
          </a:lstStyle>
          <a:p>
            <a:pPr lvl="0"/>
            <a:fld id="{C53BE2A3-E884-4DA2-864E-54215D46267C}" type="slidenum">
              <a:rPr lang="en-US" sz="1100" smtClean="0"/>
              <a:pPr lvl="0"/>
              <a:t>‹#›</a:t>
            </a:fld>
            <a:endParaRPr lang="en-US" sz="1100" dirty="0"/>
          </a:p>
        </p:txBody>
      </p:sp>
      <p:sp>
        <p:nvSpPr>
          <p:cNvPr id="12" name="TextBox 11"/>
          <p:cNvSpPr txBox="1"/>
          <p:nvPr/>
        </p:nvSpPr>
        <p:spPr>
          <a:xfrm>
            <a:off x="350489" y="6330950"/>
            <a:ext cx="2889317" cy="276999"/>
          </a:xfrm>
          <a:prstGeom prst="rect">
            <a:avLst/>
          </a:prstGeom>
          <a:noFill/>
        </p:spPr>
        <p:txBody>
          <a:bodyPr wrap="none" rtlCol="0">
            <a:spAutoFit/>
          </a:bodyPr>
          <a:lstStyle/>
          <a:p>
            <a:r>
              <a:rPr lang="en-US" sz="1200" dirty="0"/>
              <a:t>ni.com  |  </a:t>
            </a:r>
            <a:r>
              <a:rPr lang="en-US" sz="1200" b="1" dirty="0">
                <a:solidFill>
                  <a:schemeClr val="accent2"/>
                </a:solidFill>
                <a:latin typeface="+mn-lt"/>
              </a:rPr>
              <a:t>CUSTOMER CONFIDENTIAL</a:t>
            </a:r>
            <a:endParaRPr lang="en-US" sz="1200" b="0" dirty="0">
              <a:solidFill>
                <a:schemeClr val="tx1"/>
              </a:solidFill>
              <a:latin typeface="+mn-lt"/>
            </a:endParaRPr>
          </a:p>
        </p:txBody>
      </p:sp>
    </p:spTree>
    <p:extLst>
      <p:ext uri="{BB962C8B-B14F-4D97-AF65-F5344CB8AC3E}">
        <p14:creationId xmlns:p14="http://schemas.microsoft.com/office/powerpoint/2010/main" val="56951058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8" r:id="rId4"/>
    <p:sldLayoutId id="2147483683" r:id="rId5"/>
    <p:sldLayoutId id="2147483680" r:id="rId6"/>
  </p:sldLayoutIdLst>
  <p:txStyles>
    <p:titleStyle>
      <a:lvl1pPr algn="l" defTabSz="457174" rtl="0" eaLnBrk="1" latinLnBrk="0" hangingPunct="1">
        <a:spcBef>
          <a:spcPct val="0"/>
        </a:spcBef>
        <a:buNone/>
        <a:defRPr sz="3200" b="0" i="0" kern="1200" spc="-100">
          <a:solidFill>
            <a:schemeClr val="accent1"/>
          </a:solidFill>
          <a:latin typeface="+mn-lt"/>
          <a:ea typeface="+mj-ea"/>
          <a:cs typeface="Arial"/>
        </a:defRPr>
      </a:lvl1pPr>
    </p:titleStyle>
    <p:bodyStyle>
      <a:lvl1pPr marL="173038" indent="-173038" algn="l" defTabSz="457174" rtl="0" eaLnBrk="1" latinLnBrk="0" hangingPunct="1">
        <a:spcBef>
          <a:spcPts val="573"/>
        </a:spcBef>
        <a:buClr>
          <a:schemeClr val="bg1">
            <a:lumMod val="50000"/>
          </a:schemeClr>
        </a:buClr>
        <a:buSzPct val="70000"/>
        <a:buFont typeface="Arial" pitchFamily="34" charset="0"/>
        <a:buChar char="•"/>
        <a:defRPr sz="2400" kern="1200">
          <a:solidFill>
            <a:schemeClr val="tx1"/>
          </a:solidFill>
          <a:latin typeface="+mn-lt"/>
          <a:ea typeface="+mn-ea"/>
          <a:cs typeface="Arial"/>
        </a:defRPr>
      </a:lvl1pPr>
      <a:lvl2pPr marL="642640" indent="-186321" algn="l" defTabSz="457174" rtl="0" eaLnBrk="1" latinLnBrk="0" hangingPunct="1">
        <a:spcBef>
          <a:spcPct val="20000"/>
        </a:spcBef>
        <a:buClr>
          <a:schemeClr val="bg1">
            <a:lumMod val="50000"/>
          </a:schemeClr>
        </a:buClr>
        <a:buSzPct val="70000"/>
        <a:buFont typeface="Arial"/>
        <a:buChar char="•"/>
        <a:defRPr sz="2000" kern="1200">
          <a:solidFill>
            <a:schemeClr val="tx1"/>
          </a:solidFill>
          <a:latin typeface="+mn-lt"/>
          <a:ea typeface="+mn-ea"/>
          <a:cs typeface="Arial"/>
        </a:defRPr>
      </a:lvl2pPr>
      <a:lvl3pPr marL="1082224" indent="-167354" algn="l" defTabSz="457174" rtl="0" eaLnBrk="1" latinLnBrk="0" hangingPunct="1">
        <a:spcBef>
          <a:spcPct val="20000"/>
        </a:spcBef>
        <a:buClr>
          <a:schemeClr val="bg1">
            <a:lumMod val="50000"/>
          </a:schemeClr>
        </a:buClr>
        <a:buSzPct val="70000"/>
        <a:buFont typeface="Courier New"/>
        <a:buChar char="o"/>
        <a:defRPr sz="1800" kern="1200">
          <a:solidFill>
            <a:schemeClr val="tx1"/>
          </a:solidFill>
          <a:latin typeface="+mn-lt"/>
          <a:ea typeface="+mn-ea"/>
          <a:cs typeface="Arial"/>
        </a:defRPr>
      </a:lvl3pPr>
      <a:lvl4pPr marL="1600110" indent="-228587" algn="l" defTabSz="457174" rtl="0" eaLnBrk="1" latinLnBrk="0" hangingPunct="1">
        <a:spcBef>
          <a:spcPct val="20000"/>
        </a:spcBef>
        <a:buClr>
          <a:schemeClr val="bg1">
            <a:lumMod val="50000"/>
          </a:schemeClr>
        </a:buClr>
        <a:buSzPct val="70000"/>
        <a:buFont typeface="Arial"/>
        <a:buChar char="–"/>
        <a:defRPr sz="1400" kern="1200">
          <a:solidFill>
            <a:schemeClr val="tx1"/>
          </a:solidFill>
          <a:latin typeface="+mn-lt"/>
          <a:ea typeface="+mn-ea"/>
          <a:cs typeface="Arial"/>
        </a:defRPr>
      </a:lvl4pPr>
      <a:lvl5pPr marL="1828698" indent="0" algn="l" defTabSz="457174" rtl="0" eaLnBrk="1" latinLnBrk="0" hangingPunct="1">
        <a:spcBef>
          <a:spcPct val="20000"/>
        </a:spcBef>
        <a:buClr>
          <a:schemeClr val="bg1">
            <a:lumMod val="50000"/>
          </a:schemeClr>
        </a:buClr>
        <a:buSzPct val="70000"/>
        <a:buFont typeface="Arial"/>
        <a:buNone/>
        <a:defRPr sz="2000" kern="1200">
          <a:solidFill>
            <a:schemeClr val="tx1"/>
          </a:solidFill>
          <a:latin typeface="Arial"/>
          <a:ea typeface="+mn-ea"/>
          <a:cs typeface="Arial"/>
        </a:defRPr>
      </a:lvl5pPr>
      <a:lvl6pPr marL="2514459" indent="-228587" algn="l" defTabSz="457174" rtl="0" eaLnBrk="1" latinLnBrk="0" hangingPunct="1">
        <a:spcBef>
          <a:spcPct val="20000"/>
        </a:spcBef>
        <a:buFont typeface="Arial"/>
        <a:buChar char="•"/>
        <a:defRPr sz="2000" kern="1200">
          <a:solidFill>
            <a:schemeClr val="tx1"/>
          </a:solidFill>
          <a:latin typeface="+mn-lt"/>
          <a:ea typeface="+mn-ea"/>
          <a:cs typeface="+mn-cs"/>
        </a:defRPr>
      </a:lvl6pPr>
      <a:lvl7pPr marL="2971633" indent="-228587" algn="l" defTabSz="457174" rtl="0" eaLnBrk="1" latinLnBrk="0" hangingPunct="1">
        <a:spcBef>
          <a:spcPct val="20000"/>
        </a:spcBef>
        <a:buFont typeface="Arial"/>
        <a:buChar char="•"/>
        <a:defRPr sz="2000" kern="1200">
          <a:solidFill>
            <a:schemeClr val="tx1"/>
          </a:solidFill>
          <a:latin typeface="+mn-lt"/>
          <a:ea typeface="+mn-ea"/>
          <a:cs typeface="+mn-cs"/>
        </a:defRPr>
      </a:lvl7pPr>
      <a:lvl8pPr marL="3428807" indent="-228587" algn="l" defTabSz="457174" rtl="0" eaLnBrk="1" latinLnBrk="0" hangingPunct="1">
        <a:spcBef>
          <a:spcPct val="20000"/>
        </a:spcBef>
        <a:buFont typeface="Arial"/>
        <a:buChar char="•"/>
        <a:defRPr sz="2000" kern="1200">
          <a:solidFill>
            <a:schemeClr val="tx1"/>
          </a:solidFill>
          <a:latin typeface="+mn-lt"/>
          <a:ea typeface="+mn-ea"/>
          <a:cs typeface="+mn-cs"/>
        </a:defRPr>
      </a:lvl8pPr>
      <a:lvl9pPr marL="3885981" indent="-228587" algn="l" defTabSz="45717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4" rtl="0" eaLnBrk="1" latinLnBrk="0" hangingPunct="1">
        <a:defRPr sz="1800" kern="1200">
          <a:solidFill>
            <a:schemeClr val="tx1"/>
          </a:solidFill>
          <a:latin typeface="+mn-lt"/>
          <a:ea typeface="+mn-ea"/>
          <a:cs typeface="+mn-cs"/>
        </a:defRPr>
      </a:lvl1pPr>
      <a:lvl2pPr marL="457174" algn="l" defTabSz="457174" rtl="0" eaLnBrk="1" latinLnBrk="0" hangingPunct="1">
        <a:defRPr sz="1800" kern="1200">
          <a:solidFill>
            <a:schemeClr val="tx1"/>
          </a:solidFill>
          <a:latin typeface="+mn-lt"/>
          <a:ea typeface="+mn-ea"/>
          <a:cs typeface="+mn-cs"/>
        </a:defRPr>
      </a:lvl2pPr>
      <a:lvl3pPr marL="914348" algn="l" defTabSz="457174" rtl="0" eaLnBrk="1" latinLnBrk="0" hangingPunct="1">
        <a:defRPr sz="1800" kern="1200">
          <a:solidFill>
            <a:schemeClr val="tx1"/>
          </a:solidFill>
          <a:latin typeface="+mn-lt"/>
          <a:ea typeface="+mn-ea"/>
          <a:cs typeface="+mn-cs"/>
        </a:defRPr>
      </a:lvl3pPr>
      <a:lvl4pPr marL="1371523" algn="l" defTabSz="457174" rtl="0" eaLnBrk="1" latinLnBrk="0" hangingPunct="1">
        <a:defRPr sz="1800" kern="1200">
          <a:solidFill>
            <a:schemeClr val="tx1"/>
          </a:solidFill>
          <a:latin typeface="+mn-lt"/>
          <a:ea typeface="+mn-ea"/>
          <a:cs typeface="+mn-cs"/>
        </a:defRPr>
      </a:lvl4pPr>
      <a:lvl5pPr marL="1828698" algn="l" defTabSz="457174" rtl="0" eaLnBrk="1" latinLnBrk="0" hangingPunct="1">
        <a:defRPr sz="1800" kern="1200">
          <a:solidFill>
            <a:schemeClr val="tx1"/>
          </a:solidFill>
          <a:latin typeface="+mn-lt"/>
          <a:ea typeface="+mn-ea"/>
          <a:cs typeface="+mn-cs"/>
        </a:defRPr>
      </a:lvl5pPr>
      <a:lvl6pPr marL="2285872" algn="l" defTabSz="457174" rtl="0" eaLnBrk="1" latinLnBrk="0" hangingPunct="1">
        <a:defRPr sz="1800" kern="1200">
          <a:solidFill>
            <a:schemeClr val="tx1"/>
          </a:solidFill>
          <a:latin typeface="+mn-lt"/>
          <a:ea typeface="+mn-ea"/>
          <a:cs typeface="+mn-cs"/>
        </a:defRPr>
      </a:lvl6pPr>
      <a:lvl7pPr marL="2743046" algn="l" defTabSz="457174" rtl="0" eaLnBrk="1" latinLnBrk="0" hangingPunct="1">
        <a:defRPr sz="1800" kern="1200">
          <a:solidFill>
            <a:schemeClr val="tx1"/>
          </a:solidFill>
          <a:latin typeface="+mn-lt"/>
          <a:ea typeface="+mn-ea"/>
          <a:cs typeface="+mn-cs"/>
        </a:defRPr>
      </a:lvl7pPr>
      <a:lvl8pPr marL="3200220" algn="l" defTabSz="457174" rtl="0" eaLnBrk="1" latinLnBrk="0" hangingPunct="1">
        <a:defRPr sz="1800" kern="1200">
          <a:solidFill>
            <a:schemeClr val="tx1"/>
          </a:solidFill>
          <a:latin typeface="+mn-lt"/>
          <a:ea typeface="+mn-ea"/>
          <a:cs typeface="+mn-cs"/>
        </a:defRPr>
      </a:lvl8pPr>
      <a:lvl9pPr marL="3657394" algn="l" defTabSz="4571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ctrTitle"/>
          </p:nvPr>
        </p:nvSpPr>
        <p:spPr>
          <a:xfrm>
            <a:off x="623208" y="1406412"/>
            <a:ext cx="8053387" cy="2498255"/>
          </a:xfrm>
        </p:spPr>
        <p:txBody>
          <a:bodyPr/>
          <a:lstStyle/>
          <a:p>
            <a:r>
              <a:rPr lang="en-US" b="1" dirty="0"/>
              <a:t>Physical Layer Considerations for Random Access Procedure in Massive MIMO NR</a:t>
            </a:r>
            <a:endParaRPr lang="en-US" dirty="0"/>
          </a:p>
        </p:txBody>
      </p:sp>
      <p:sp>
        <p:nvSpPr>
          <p:cNvPr id="7171" name="Subtitle 4"/>
          <p:cNvSpPr>
            <a:spLocks noGrp="1"/>
          </p:cNvSpPr>
          <p:nvPr>
            <p:ph type="subTitle" idx="1"/>
          </p:nvPr>
        </p:nvSpPr>
        <p:spPr>
          <a:xfrm>
            <a:off x="534567" y="4717001"/>
            <a:ext cx="8053388" cy="771274"/>
          </a:xfrm>
        </p:spPr>
        <p:txBody>
          <a:bodyPr/>
          <a:lstStyle/>
          <a:p>
            <a:r>
              <a:rPr lang="en-US" dirty="0"/>
              <a:t>National Instruments</a:t>
            </a:r>
          </a:p>
        </p:txBody>
      </p:sp>
      <p:sp>
        <p:nvSpPr>
          <p:cNvPr id="2" name="Rectangle 1"/>
          <p:cNvSpPr/>
          <p:nvPr/>
        </p:nvSpPr>
        <p:spPr>
          <a:xfrm>
            <a:off x="69950" y="259635"/>
            <a:ext cx="9074050" cy="1215717"/>
          </a:xfrm>
          <a:prstGeom prst="rect">
            <a:avLst/>
          </a:prstGeom>
        </p:spPr>
        <p:txBody>
          <a:bodyPr wrap="square">
            <a:spAutoFit/>
          </a:bodyPr>
          <a:lstStyle/>
          <a:p>
            <a:pPr algn="just"/>
            <a:r>
              <a:rPr lang="en-US" sz="1100" b="1" dirty="0">
                <a:latin typeface="Arial" charset="0"/>
              </a:rPr>
              <a:t>3GPP TSG RAN WG1 Meeting #87</a:t>
            </a:r>
            <a:r>
              <a:rPr lang="en-US" sz="1100" dirty="0">
                <a:latin typeface="Times New Roman" charset="0"/>
              </a:rPr>
              <a:t>	</a:t>
            </a:r>
            <a:r>
              <a:rPr lang="en-US" sz="1100" dirty="0">
                <a:latin typeface="Arial" charset="0"/>
              </a:rPr>
              <a:t>        		             							 </a:t>
            </a:r>
            <a:r>
              <a:rPr lang="en-US" b="1" i="1" dirty="0"/>
              <a:t>R1-</a:t>
            </a:r>
            <a:r>
              <a:rPr lang="en-US" b="1" dirty="0"/>
              <a:t>1612609</a:t>
            </a:r>
            <a:endParaRPr lang="en-US" altLang="zh-CN" b="1" i="1" dirty="0"/>
          </a:p>
          <a:p>
            <a:pPr algn="just"/>
            <a:r>
              <a:rPr lang="en-US" sz="1100" b="1" dirty="0">
                <a:latin typeface="Arial" charset="0"/>
              </a:rPr>
              <a:t>Reno, Nevada14</a:t>
            </a:r>
            <a:r>
              <a:rPr lang="en-US" sz="1100" b="1" baseline="30000" dirty="0">
                <a:latin typeface="Arial" charset="0"/>
              </a:rPr>
              <a:t>th</a:t>
            </a:r>
            <a:r>
              <a:rPr lang="en-US" sz="1100" b="1" dirty="0">
                <a:latin typeface="Arial" charset="0"/>
              </a:rPr>
              <a:t> – 18</a:t>
            </a:r>
            <a:r>
              <a:rPr lang="en-US" sz="1100" b="1" baseline="30000" dirty="0">
                <a:latin typeface="Arial" charset="0"/>
              </a:rPr>
              <a:t>th</a:t>
            </a:r>
            <a:r>
              <a:rPr lang="en-US" sz="1100" b="1" dirty="0">
                <a:latin typeface="Arial" charset="0"/>
              </a:rPr>
              <a:t> November 2016</a:t>
            </a:r>
          </a:p>
          <a:p>
            <a:pPr algn="just"/>
            <a:r>
              <a:rPr lang="en-US" sz="1100" b="1" dirty="0">
                <a:latin typeface="Arial" charset="0"/>
              </a:rPr>
              <a:t>Agenda item:</a:t>
            </a:r>
            <a:r>
              <a:rPr lang="en-US" sz="1100" dirty="0">
                <a:latin typeface="Arial" charset="0"/>
              </a:rPr>
              <a:t>	7.1.2.4</a:t>
            </a:r>
          </a:p>
          <a:p>
            <a:pPr algn="just"/>
            <a:r>
              <a:rPr lang="en-US" sz="1100" b="1" dirty="0">
                <a:latin typeface="Arial" charset="0"/>
              </a:rPr>
              <a:t>Source: </a:t>
            </a:r>
            <a:r>
              <a:rPr lang="en-US" sz="1100" dirty="0">
                <a:latin typeface="Arial" charset="0"/>
              </a:rPr>
              <a:t>National Instruments </a:t>
            </a:r>
          </a:p>
          <a:p>
            <a:pPr algn="just"/>
            <a:r>
              <a:rPr lang="en-US" sz="1100" b="1" dirty="0">
                <a:latin typeface="Arial" charset="0"/>
              </a:rPr>
              <a:t>Title:</a:t>
            </a:r>
            <a:r>
              <a:rPr lang="en-US" sz="1100" dirty="0">
                <a:latin typeface="Arial" charset="0"/>
              </a:rPr>
              <a:t> 	</a:t>
            </a:r>
            <a:r>
              <a:rPr lang="en-US" sz="1100" b="1" dirty="0"/>
              <a:t>Physical Layer Considerations for Random Access Procedure in Massive MIMO NR</a:t>
            </a:r>
            <a:endParaRPr lang="en-US" sz="1100" b="1" dirty="0">
              <a:latin typeface="Arial" charset="0"/>
            </a:endParaRPr>
          </a:p>
          <a:p>
            <a:pPr algn="just"/>
            <a:r>
              <a:rPr lang="en-US" sz="1100" b="1" dirty="0">
                <a:latin typeface="Arial" charset="0"/>
              </a:rPr>
              <a:t>Document for:</a:t>
            </a:r>
            <a:r>
              <a:rPr lang="en-US" sz="1100" dirty="0">
                <a:latin typeface="Arial" charset="0"/>
              </a:rPr>
              <a:t> </a:t>
            </a:r>
            <a:r>
              <a:rPr lang="en-US" altLang="ko-KR" sz="1100" dirty="0">
                <a:latin typeface="Arial" charset="0"/>
              </a:rPr>
              <a:t>Discussion and Decision</a:t>
            </a:r>
          </a:p>
        </p:txBody>
      </p:sp>
    </p:spTree>
    <p:extLst>
      <p:ext uri="{BB962C8B-B14F-4D97-AF65-F5344CB8AC3E}">
        <p14:creationId xmlns:p14="http://schemas.microsoft.com/office/powerpoint/2010/main" val="318632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p:txBody>
          <a:bodyPr/>
          <a:lstStyle/>
          <a:p>
            <a:r>
              <a:rPr lang="en-US" b="1" dirty="0"/>
              <a:t>Proposal 1:  Support light PDCCH and light PDSCH in New Radio for Massive MU-MIMO.</a:t>
            </a:r>
          </a:p>
          <a:p>
            <a:endParaRPr lang="en-US" b="1" dirty="0"/>
          </a:p>
          <a:p>
            <a:r>
              <a:rPr lang="en-US" b="1" dirty="0"/>
              <a:t>Proposal 2:  Support enhancements to Random Access Signals as specified above</a:t>
            </a:r>
          </a:p>
          <a:p>
            <a:endParaRPr lang="en-US" b="1" dirty="0"/>
          </a:p>
          <a:p>
            <a:r>
              <a:rPr lang="en-US" b="1" dirty="0"/>
              <a:t>Proposal 3:  Support Reciprocity Reference Signals to enable MU-PDCCH and MU-PUSCH in New Radio for Massive MIMO.</a:t>
            </a:r>
          </a:p>
          <a:p>
            <a:endParaRPr lang="en-US" dirty="0"/>
          </a:p>
          <a:p>
            <a:pPr marL="0" indent="0">
              <a:buNone/>
            </a:pPr>
            <a:endParaRPr lang="en-US" b="1" dirty="0"/>
          </a:p>
          <a:p>
            <a:endParaRPr lang="en-US" b="1" dirty="0"/>
          </a:p>
          <a:p>
            <a:endParaRPr lang="en-US" dirty="0"/>
          </a:p>
          <a:p>
            <a:endParaRPr lang="en-US" dirty="0"/>
          </a:p>
        </p:txBody>
      </p:sp>
    </p:spTree>
    <p:extLst>
      <p:ext uri="{BB962C8B-B14F-4D97-AF65-F5344CB8AC3E}">
        <p14:creationId xmlns:p14="http://schemas.microsoft.com/office/powerpoint/2010/main" val="1665204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4" name="Content Placeholder 3"/>
          <p:cNvSpPr>
            <a:spLocks noGrp="1"/>
          </p:cNvSpPr>
          <p:nvPr>
            <p:ph idx="1"/>
          </p:nvPr>
        </p:nvSpPr>
        <p:spPr/>
        <p:txBody>
          <a:bodyPr>
            <a:normAutofit/>
          </a:bodyPr>
          <a:lstStyle/>
          <a:p>
            <a:pPr marL="0" indent="0">
              <a:buNone/>
            </a:pPr>
            <a:r>
              <a:rPr lang="en-US" sz="2000" dirty="0"/>
              <a:t>[1] </a:t>
            </a:r>
            <a:r>
              <a:rPr lang="en-US" altLang="ja-JP" sz="2000" dirty="0"/>
              <a:t>P. Harris </a:t>
            </a:r>
            <a:r>
              <a:rPr lang="en-US" altLang="ja-JP" sz="2000" dirty="0" err="1"/>
              <a:t>et.al</a:t>
            </a:r>
            <a:r>
              <a:rPr lang="en-US" altLang="ja-JP" sz="2000" dirty="0"/>
              <a:t>, “Serving 22 Users in Real-Time with a 128-Antenna Massive MIMO </a:t>
            </a:r>
            <a:r>
              <a:rPr lang="en-US" altLang="ja-JP" sz="2000" dirty="0" err="1"/>
              <a:t>Testbed</a:t>
            </a:r>
            <a:r>
              <a:rPr lang="en-US" altLang="ja-JP" sz="2000" dirty="0"/>
              <a:t>”, To be presented at IEEE International Workshop on Signal Processing Systems (SIPS 2016), Dallas.</a:t>
            </a:r>
          </a:p>
          <a:p>
            <a:pPr marL="0" indent="0">
              <a:buNone/>
            </a:pPr>
            <a:r>
              <a:rPr lang="en-US" altLang="ja-JP" sz="2000" dirty="0"/>
              <a:t>[2] R1-168254, WF on UL MIMO transmission, Huawei, </a:t>
            </a:r>
            <a:r>
              <a:rPr lang="en-US" altLang="ja-JP" sz="2000" dirty="0" err="1"/>
              <a:t>HiSilicon</a:t>
            </a:r>
            <a:r>
              <a:rPr lang="en-US" altLang="ja-JP" sz="2000" dirty="0"/>
              <a:t>, China Unicom, Samsung, NTT DOCOMO, RAN1#86.</a:t>
            </a:r>
          </a:p>
          <a:p>
            <a:pPr marL="0" indent="0">
              <a:buNone/>
            </a:pPr>
            <a:r>
              <a:rPr lang="en-US" altLang="ja-JP" sz="2000" dirty="0"/>
              <a:t>[3] R1-168179	WF on CSI measurement and reporting in NR, Huawei, </a:t>
            </a:r>
            <a:r>
              <a:rPr lang="en-US" altLang="ja-JP" sz="2000" dirty="0" err="1"/>
              <a:t>HiSilicon</a:t>
            </a:r>
            <a:r>
              <a:rPr lang="en-US" altLang="ja-JP" sz="2000" dirty="0"/>
              <a:t>, Ericsson, China Telecom, RAN1#86. </a:t>
            </a:r>
          </a:p>
          <a:p>
            <a:pPr marL="0" indent="0">
              <a:buNone/>
            </a:pPr>
            <a:r>
              <a:rPr lang="en-US" altLang="ja-JP" sz="2000" dirty="0"/>
              <a:t>[4] R1-168388	WF on beam management, CATT, Samsung, National Instruments, ZTE, RAN1#86.</a:t>
            </a:r>
          </a:p>
          <a:p>
            <a:pPr marL="0" indent="0">
              <a:buNone/>
            </a:pPr>
            <a:r>
              <a:rPr lang="en-US" altLang="ja-JP" sz="1800" dirty="0"/>
              <a:t>[5] R2-167850 </a:t>
            </a:r>
            <a:r>
              <a:rPr lang="en-US" sz="2000" dirty="0"/>
              <a:t>Considerations on the Random Access Procedure in Massive MIMO NR, National Instruments, RAN2#96</a:t>
            </a:r>
            <a:endParaRPr lang="en-US" altLang="ja-JP" sz="1800" dirty="0"/>
          </a:p>
          <a:p>
            <a:pPr marL="0" indent="0">
              <a:buNone/>
            </a:pPr>
            <a:endParaRPr lang="en-US" altLang="ja-JP" sz="2000" dirty="0"/>
          </a:p>
          <a:p>
            <a:pPr marL="0" indent="0">
              <a:buNone/>
            </a:pPr>
            <a:endParaRPr lang="en-US" altLang="ja-JP" sz="2000" dirty="0"/>
          </a:p>
          <a:p>
            <a:pPr marL="0" indent="0">
              <a:buNone/>
            </a:pPr>
            <a:endParaRPr lang="en-US" altLang="ja-JP" sz="2000" dirty="0"/>
          </a:p>
          <a:p>
            <a:pPr marL="0" indent="0">
              <a:buNone/>
            </a:pPr>
            <a:endParaRPr lang="en-US" sz="2000" dirty="0"/>
          </a:p>
        </p:txBody>
      </p:sp>
    </p:spTree>
    <p:extLst>
      <p:ext uri="{BB962C8B-B14F-4D97-AF65-F5344CB8AC3E}">
        <p14:creationId xmlns:p14="http://schemas.microsoft.com/office/powerpoint/2010/main" val="3910645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Forward Compatibility Problems with Current  Access Procedure</a:t>
            </a:r>
          </a:p>
        </p:txBody>
      </p:sp>
      <p:sp>
        <p:nvSpPr>
          <p:cNvPr id="3" name="Content Placeholder 2"/>
          <p:cNvSpPr>
            <a:spLocks noGrp="1"/>
          </p:cNvSpPr>
          <p:nvPr>
            <p:ph idx="1"/>
          </p:nvPr>
        </p:nvSpPr>
        <p:spPr/>
        <p:txBody>
          <a:bodyPr>
            <a:normAutofit lnSpcReduction="10000"/>
          </a:bodyPr>
          <a:lstStyle/>
          <a:p>
            <a:r>
              <a:rPr lang="en-US" sz="1600" dirty="0"/>
              <a:t>Current LTE Protocol requires up to four of 14 symbols or time-frequencies resources per </a:t>
            </a:r>
            <a:r>
              <a:rPr lang="en-US" sz="1600" dirty="0" err="1"/>
              <a:t>subframe</a:t>
            </a:r>
            <a:r>
              <a:rPr lang="en-US" sz="1600" dirty="0"/>
              <a:t> to be allocated to Physical Downlink Control Channel (PDCCH). </a:t>
            </a:r>
          </a:p>
          <a:p>
            <a:endParaRPr lang="en-US" sz="1600" dirty="0"/>
          </a:p>
          <a:p>
            <a:r>
              <a:rPr lang="en-US" sz="1600" dirty="0"/>
              <a:t>Massive MIMO has already been demonstrated in experimental systems to support up to 20 channels of MU-MIMO. [1]. </a:t>
            </a:r>
          </a:p>
          <a:p>
            <a:endParaRPr lang="en-US" sz="1600" dirty="0"/>
          </a:p>
          <a:p>
            <a:r>
              <a:rPr lang="en-US" sz="1600" dirty="0"/>
              <a:t>Channel Reciprocity based MIMO for above and below 6 GHz was discussed in RAN1#86 in following Way Forwards [2], [3], [4].  </a:t>
            </a:r>
          </a:p>
          <a:p>
            <a:endParaRPr lang="en-US" sz="1600" dirty="0"/>
          </a:p>
          <a:p>
            <a:r>
              <a:rPr lang="en-US" sz="1600" dirty="0"/>
              <a:t>It is expected in the future for the amount of control resources required to support Massive MIMO to overwhelm any common control mechanism. </a:t>
            </a:r>
          </a:p>
          <a:p>
            <a:endParaRPr lang="en-US" sz="1600" dirty="0"/>
          </a:p>
          <a:p>
            <a:r>
              <a:rPr lang="en-US" sz="1600" dirty="0"/>
              <a:t>In order to ensure that in the NR spec, Massive MU-MIMO is fully enabled, a Multi-User PDCCH (MU-PDCCH) is needed.</a:t>
            </a:r>
          </a:p>
          <a:p>
            <a:endParaRPr lang="en-US" sz="1600" dirty="0"/>
          </a:p>
          <a:p>
            <a:r>
              <a:rPr lang="en-US" sz="1600" dirty="0"/>
              <a:t>Additionally, a random access procedure is desirable which supports channel reciprocity-based in order to support reciprocity beamforming especially for multi-antenna UE’s. </a:t>
            </a:r>
          </a:p>
        </p:txBody>
      </p:sp>
    </p:spTree>
    <p:extLst>
      <p:ext uri="{BB962C8B-B14F-4D97-AF65-F5344CB8AC3E}">
        <p14:creationId xmlns:p14="http://schemas.microsoft.com/office/powerpoint/2010/main" val="3254344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Onboarding Users</a:t>
            </a:r>
          </a:p>
        </p:txBody>
      </p:sp>
      <p:sp>
        <p:nvSpPr>
          <p:cNvPr id="3" name="Content Placeholder 2"/>
          <p:cNvSpPr>
            <a:spLocks noGrp="1"/>
          </p:cNvSpPr>
          <p:nvPr>
            <p:ph idx="1"/>
          </p:nvPr>
        </p:nvSpPr>
        <p:spPr>
          <a:xfrm>
            <a:off x="478332" y="1121384"/>
            <a:ext cx="8165605" cy="3767857"/>
          </a:xfrm>
        </p:spPr>
        <p:txBody>
          <a:bodyPr/>
          <a:lstStyle/>
          <a:p>
            <a:r>
              <a:rPr lang="en-US" dirty="0"/>
              <a:t>In a Massive MU-MIMO system, one of the challenges in onboarding all of the users</a:t>
            </a:r>
          </a:p>
          <a:p>
            <a:endParaRPr lang="en-US" dirty="0"/>
          </a:p>
          <a:p>
            <a:r>
              <a:rPr lang="en-US" dirty="0"/>
              <a:t>One requirement of the initial access procedure is that it be capable of efficiently accomplishing this task</a:t>
            </a:r>
          </a:p>
          <a:p>
            <a:endParaRPr lang="en-US" dirty="0"/>
          </a:p>
          <a:p>
            <a:r>
              <a:rPr lang="en-US" dirty="0"/>
              <a:t>The use of reciprocity-based initial access is central to the onboarding of massive numbers of simultaneous users, as explained in this contribution.</a:t>
            </a:r>
          </a:p>
        </p:txBody>
      </p:sp>
    </p:spTree>
    <p:extLst>
      <p:ext uri="{BB962C8B-B14F-4D97-AF65-F5344CB8AC3E}">
        <p14:creationId xmlns:p14="http://schemas.microsoft.com/office/powerpoint/2010/main" val="3333453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Options for RACH Preamble</a:t>
            </a:r>
          </a:p>
        </p:txBody>
      </p:sp>
      <p:sp>
        <p:nvSpPr>
          <p:cNvPr id="3" name="Content Placeholder 2"/>
          <p:cNvSpPr>
            <a:spLocks noGrp="1"/>
          </p:cNvSpPr>
          <p:nvPr>
            <p:ph idx="1"/>
          </p:nvPr>
        </p:nvSpPr>
        <p:spPr>
          <a:xfrm>
            <a:off x="478332" y="1121384"/>
            <a:ext cx="8165605" cy="2476093"/>
          </a:xfrm>
        </p:spPr>
        <p:txBody>
          <a:bodyPr>
            <a:normAutofit lnSpcReduction="10000"/>
          </a:bodyPr>
          <a:lstStyle/>
          <a:p>
            <a:r>
              <a:rPr lang="en-US" dirty="0"/>
              <a:t>For Massive MIMO the SRS must be configured for each UE.  For higher UE antenna counts, knowledge of the number of antennas is required at the </a:t>
            </a:r>
            <a:r>
              <a:rPr lang="en-US" dirty="0" err="1"/>
              <a:t>gNB</a:t>
            </a:r>
            <a:r>
              <a:rPr lang="en-US" dirty="0"/>
              <a:t> in order to set up a reciprocity channel.  In order to reduce latency and increase control channel spectral efficiency, it is recommended to communicate the number of antennas in the RACH Preamble, although it not necessary.</a:t>
            </a:r>
          </a:p>
          <a:p>
            <a:endParaRPr lang="en-US" dirty="0"/>
          </a:p>
        </p:txBody>
      </p:sp>
      <p:grpSp>
        <p:nvGrpSpPr>
          <p:cNvPr id="19" name="Group 18"/>
          <p:cNvGrpSpPr/>
          <p:nvPr/>
        </p:nvGrpSpPr>
        <p:grpSpPr>
          <a:xfrm>
            <a:off x="771787" y="3909269"/>
            <a:ext cx="2896998" cy="2140592"/>
            <a:chOff x="1803633" y="3909269"/>
            <a:chExt cx="1865152" cy="2140592"/>
          </a:xfrm>
        </p:grpSpPr>
        <p:cxnSp>
          <p:nvCxnSpPr>
            <p:cNvPr id="5" name="Straight Connector 4"/>
            <p:cNvCxnSpPr/>
            <p:nvPr/>
          </p:nvCxnSpPr>
          <p:spPr>
            <a:xfrm>
              <a:off x="1820411" y="3909270"/>
              <a:ext cx="8389" cy="2140591"/>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3667387" y="3909269"/>
              <a:ext cx="0" cy="214059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1820411" y="4135772"/>
              <a:ext cx="1846976" cy="8389"/>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1821809" y="4464341"/>
              <a:ext cx="1846976" cy="8389"/>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812022" y="4792910"/>
              <a:ext cx="1846976" cy="8389"/>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1803633" y="5113090"/>
              <a:ext cx="1846976" cy="8389"/>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820411" y="5441659"/>
              <a:ext cx="1846976" cy="8389"/>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820411" y="5770228"/>
              <a:ext cx="1846976" cy="8389"/>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8" name="TextBox 17"/>
          <p:cNvSpPr txBox="1"/>
          <p:nvPr/>
        </p:nvSpPr>
        <p:spPr>
          <a:xfrm>
            <a:off x="1023378" y="3828551"/>
            <a:ext cx="2365584" cy="276999"/>
          </a:xfrm>
          <a:prstGeom prst="rect">
            <a:avLst/>
          </a:prstGeom>
          <a:noFill/>
        </p:spPr>
        <p:txBody>
          <a:bodyPr wrap="none" rtlCol="0">
            <a:spAutoFit/>
          </a:bodyPr>
          <a:lstStyle/>
          <a:p>
            <a:r>
              <a:rPr lang="en-US" sz="1200" dirty="0"/>
              <a:t>RACH Preamble w/o #Antennas</a:t>
            </a:r>
          </a:p>
        </p:txBody>
      </p:sp>
      <p:cxnSp>
        <p:nvCxnSpPr>
          <p:cNvPr id="21" name="Straight Connector 20"/>
          <p:cNvCxnSpPr/>
          <p:nvPr/>
        </p:nvCxnSpPr>
        <p:spPr>
          <a:xfrm flipH="1">
            <a:off x="4583250" y="3909269"/>
            <a:ext cx="1746" cy="1532390"/>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7440733" y="3909268"/>
            <a:ext cx="13030" cy="1506604"/>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4584996" y="4135771"/>
            <a:ext cx="2868767" cy="8389"/>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4587167" y="4464340"/>
            <a:ext cx="2868767" cy="8389"/>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4571966" y="4792909"/>
            <a:ext cx="2868767" cy="8389"/>
          </a:xfrm>
          <a:prstGeom prst="line">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4558936" y="5113089"/>
            <a:ext cx="2868767" cy="8389"/>
          </a:xfrm>
          <a:prstGeom prst="line">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1542340" y="4192611"/>
            <a:ext cx="1323632" cy="276999"/>
          </a:xfrm>
          <a:prstGeom prst="rect">
            <a:avLst/>
          </a:prstGeom>
          <a:noFill/>
        </p:spPr>
        <p:txBody>
          <a:bodyPr wrap="none" rtlCol="0">
            <a:spAutoFit/>
          </a:bodyPr>
          <a:lstStyle/>
          <a:p>
            <a:r>
              <a:rPr lang="en-US" sz="1200" dirty="0"/>
              <a:t>RACH Response</a:t>
            </a:r>
          </a:p>
        </p:txBody>
      </p:sp>
      <p:sp>
        <p:nvSpPr>
          <p:cNvPr id="31" name="TextBox 30"/>
          <p:cNvSpPr txBox="1"/>
          <p:nvPr/>
        </p:nvSpPr>
        <p:spPr>
          <a:xfrm>
            <a:off x="1542340" y="4486630"/>
            <a:ext cx="1207638" cy="276999"/>
          </a:xfrm>
          <a:prstGeom prst="rect">
            <a:avLst/>
          </a:prstGeom>
          <a:noFill/>
        </p:spPr>
        <p:txBody>
          <a:bodyPr wrap="none" rtlCol="0">
            <a:spAutoFit/>
          </a:bodyPr>
          <a:lstStyle/>
          <a:p>
            <a:r>
              <a:rPr lang="en-US" sz="1200" dirty="0"/>
              <a:t>UE Capabilities</a:t>
            </a:r>
          </a:p>
        </p:txBody>
      </p:sp>
      <p:sp>
        <p:nvSpPr>
          <p:cNvPr id="33" name="TextBox 32"/>
          <p:cNvSpPr txBox="1"/>
          <p:nvPr/>
        </p:nvSpPr>
        <p:spPr>
          <a:xfrm>
            <a:off x="1469308" y="4840284"/>
            <a:ext cx="1380506" cy="276999"/>
          </a:xfrm>
          <a:prstGeom prst="rect">
            <a:avLst/>
          </a:prstGeom>
          <a:noFill/>
        </p:spPr>
        <p:txBody>
          <a:bodyPr wrap="none" rtlCol="0">
            <a:spAutoFit/>
          </a:bodyPr>
          <a:lstStyle/>
          <a:p>
            <a:r>
              <a:rPr lang="en-US" sz="1200" dirty="0"/>
              <a:t>PDCCH Message</a:t>
            </a:r>
          </a:p>
        </p:txBody>
      </p:sp>
      <p:sp>
        <p:nvSpPr>
          <p:cNvPr id="35" name="TextBox 34"/>
          <p:cNvSpPr txBox="1"/>
          <p:nvPr/>
        </p:nvSpPr>
        <p:spPr>
          <a:xfrm>
            <a:off x="1842593" y="5138873"/>
            <a:ext cx="473335" cy="276999"/>
          </a:xfrm>
          <a:prstGeom prst="rect">
            <a:avLst/>
          </a:prstGeom>
          <a:noFill/>
        </p:spPr>
        <p:txBody>
          <a:bodyPr wrap="none" rtlCol="0">
            <a:spAutoFit/>
          </a:bodyPr>
          <a:lstStyle/>
          <a:p>
            <a:r>
              <a:rPr lang="en-US" sz="1200" dirty="0"/>
              <a:t>SRS</a:t>
            </a:r>
          </a:p>
        </p:txBody>
      </p:sp>
      <p:sp>
        <p:nvSpPr>
          <p:cNvPr id="37" name="TextBox 36"/>
          <p:cNvSpPr txBox="1"/>
          <p:nvPr/>
        </p:nvSpPr>
        <p:spPr>
          <a:xfrm>
            <a:off x="1398611" y="5480644"/>
            <a:ext cx="1680268" cy="276999"/>
          </a:xfrm>
          <a:prstGeom prst="rect">
            <a:avLst/>
          </a:prstGeom>
          <a:noFill/>
        </p:spPr>
        <p:txBody>
          <a:bodyPr wrap="none" rtlCol="0">
            <a:spAutoFit/>
          </a:bodyPr>
          <a:lstStyle/>
          <a:p>
            <a:r>
              <a:rPr lang="en-US" sz="1200" dirty="0"/>
              <a:t>MU-PDCCH Message</a:t>
            </a:r>
          </a:p>
        </p:txBody>
      </p:sp>
      <p:sp>
        <p:nvSpPr>
          <p:cNvPr id="38" name="TextBox 37"/>
          <p:cNvSpPr txBox="1"/>
          <p:nvPr/>
        </p:nvSpPr>
        <p:spPr>
          <a:xfrm>
            <a:off x="4739648" y="3874071"/>
            <a:ext cx="2365584" cy="276999"/>
          </a:xfrm>
          <a:prstGeom prst="rect">
            <a:avLst/>
          </a:prstGeom>
          <a:noFill/>
        </p:spPr>
        <p:txBody>
          <a:bodyPr wrap="none" rtlCol="0">
            <a:spAutoFit/>
          </a:bodyPr>
          <a:lstStyle/>
          <a:p>
            <a:r>
              <a:rPr lang="en-US" sz="1200" dirty="0"/>
              <a:t>RACH Preamble w/ #Antennas</a:t>
            </a:r>
          </a:p>
        </p:txBody>
      </p:sp>
      <p:sp>
        <p:nvSpPr>
          <p:cNvPr id="39" name="TextBox 38"/>
          <p:cNvSpPr txBox="1"/>
          <p:nvPr/>
        </p:nvSpPr>
        <p:spPr>
          <a:xfrm>
            <a:off x="5198720" y="4185862"/>
            <a:ext cx="1323632" cy="276999"/>
          </a:xfrm>
          <a:prstGeom prst="rect">
            <a:avLst/>
          </a:prstGeom>
          <a:noFill/>
        </p:spPr>
        <p:txBody>
          <a:bodyPr wrap="none" rtlCol="0">
            <a:spAutoFit/>
          </a:bodyPr>
          <a:lstStyle/>
          <a:p>
            <a:r>
              <a:rPr lang="en-US" sz="1200" dirty="0"/>
              <a:t>RACH Response</a:t>
            </a:r>
          </a:p>
        </p:txBody>
      </p:sp>
      <p:sp>
        <p:nvSpPr>
          <p:cNvPr id="40" name="TextBox 39"/>
          <p:cNvSpPr txBox="1"/>
          <p:nvPr/>
        </p:nvSpPr>
        <p:spPr>
          <a:xfrm>
            <a:off x="5533014" y="4494319"/>
            <a:ext cx="473335" cy="276999"/>
          </a:xfrm>
          <a:prstGeom prst="rect">
            <a:avLst/>
          </a:prstGeom>
          <a:noFill/>
        </p:spPr>
        <p:txBody>
          <a:bodyPr wrap="none" rtlCol="0">
            <a:spAutoFit/>
          </a:bodyPr>
          <a:lstStyle/>
          <a:p>
            <a:r>
              <a:rPr lang="en-US" sz="1200" dirty="0"/>
              <a:t>SRS</a:t>
            </a:r>
          </a:p>
        </p:txBody>
      </p:sp>
      <p:sp>
        <p:nvSpPr>
          <p:cNvPr id="41" name="TextBox 40"/>
          <p:cNvSpPr txBox="1"/>
          <p:nvPr/>
        </p:nvSpPr>
        <p:spPr>
          <a:xfrm>
            <a:off x="5114029" y="4818694"/>
            <a:ext cx="1680268" cy="276999"/>
          </a:xfrm>
          <a:prstGeom prst="rect">
            <a:avLst/>
          </a:prstGeom>
          <a:noFill/>
        </p:spPr>
        <p:txBody>
          <a:bodyPr wrap="none" rtlCol="0">
            <a:spAutoFit/>
          </a:bodyPr>
          <a:lstStyle/>
          <a:p>
            <a:r>
              <a:rPr lang="en-US" sz="1200" dirty="0"/>
              <a:t>MU-PDCCH Message</a:t>
            </a:r>
          </a:p>
        </p:txBody>
      </p:sp>
    </p:spTree>
    <p:extLst>
      <p:ext uri="{BB962C8B-B14F-4D97-AF65-F5344CB8AC3E}">
        <p14:creationId xmlns:p14="http://schemas.microsoft.com/office/powerpoint/2010/main" val="4238285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Channels and Capabilities for Massive MU-MIMO</a:t>
            </a:r>
          </a:p>
        </p:txBody>
      </p:sp>
      <p:sp>
        <p:nvSpPr>
          <p:cNvPr id="3" name="Content Placeholder 2"/>
          <p:cNvSpPr>
            <a:spLocks noGrp="1"/>
          </p:cNvSpPr>
          <p:nvPr>
            <p:ph idx="1"/>
          </p:nvPr>
        </p:nvSpPr>
        <p:spPr/>
        <p:txBody>
          <a:bodyPr>
            <a:normAutofit/>
          </a:bodyPr>
          <a:lstStyle/>
          <a:p>
            <a:r>
              <a:rPr lang="en-US" dirty="0"/>
              <a:t>In order to support the full capabilities of Massive MU-MIMO, the following additional channels, signals and/or capabilities are required.</a:t>
            </a:r>
          </a:p>
          <a:p>
            <a:pPr marL="0" indent="0">
              <a:buNone/>
            </a:pPr>
            <a:endParaRPr lang="en-US" dirty="0"/>
          </a:p>
          <a:p>
            <a:pPr lvl="1"/>
            <a:r>
              <a:rPr lang="en-US" dirty="0"/>
              <a:t>Reciprocity-based Random Access</a:t>
            </a:r>
          </a:p>
          <a:p>
            <a:pPr marL="469602" lvl="1" indent="0">
              <a:buNone/>
            </a:pPr>
            <a:endParaRPr lang="en-US" dirty="0"/>
          </a:p>
          <a:p>
            <a:pPr lvl="1"/>
            <a:r>
              <a:rPr lang="en-US" dirty="0"/>
              <a:t>Light PDCCH and Light PDSCH</a:t>
            </a:r>
          </a:p>
          <a:p>
            <a:pPr lvl="2"/>
            <a:r>
              <a:rPr lang="en-US" dirty="0"/>
              <a:t>For system information and random access responses</a:t>
            </a:r>
          </a:p>
          <a:p>
            <a:pPr lvl="2"/>
            <a:r>
              <a:rPr lang="en-US" dirty="0"/>
              <a:t>Can be potentially combined into one channel</a:t>
            </a:r>
          </a:p>
          <a:p>
            <a:pPr lvl="1"/>
            <a:endParaRPr lang="en-US" dirty="0"/>
          </a:p>
          <a:p>
            <a:pPr lvl="1"/>
            <a:r>
              <a:rPr lang="en-US" dirty="0"/>
              <a:t>Reciprocity Reference Signals</a:t>
            </a:r>
          </a:p>
          <a:p>
            <a:pPr lvl="1"/>
            <a:endParaRPr lang="en-US" dirty="0"/>
          </a:p>
          <a:p>
            <a:pPr lvl="1"/>
            <a:r>
              <a:rPr lang="en-US" dirty="0"/>
              <a:t>MU-PDCCH</a:t>
            </a:r>
          </a:p>
          <a:p>
            <a:endParaRPr lang="en-US" dirty="0"/>
          </a:p>
        </p:txBody>
      </p:sp>
    </p:spTree>
    <p:extLst>
      <p:ext uri="{BB962C8B-B14F-4D97-AF65-F5344CB8AC3E}">
        <p14:creationId xmlns:p14="http://schemas.microsoft.com/office/powerpoint/2010/main" val="2588010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Scaling of MU-MIMO</a:t>
            </a:r>
          </a:p>
        </p:txBody>
      </p:sp>
      <p:sp>
        <p:nvSpPr>
          <p:cNvPr id="4" name="Rectangle 3"/>
          <p:cNvSpPr/>
          <p:nvPr/>
        </p:nvSpPr>
        <p:spPr>
          <a:xfrm>
            <a:off x="1442574"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1842555"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2645208"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045189"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445170"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45151"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245132" y="2900487"/>
            <a:ext cx="399981" cy="1911093"/>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645113"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045094"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1459687" y="3352191"/>
            <a:ext cx="461665" cy="772694"/>
          </a:xfrm>
          <a:prstGeom prst="rect">
            <a:avLst/>
          </a:prstGeom>
          <a:noFill/>
        </p:spPr>
        <p:txBody>
          <a:bodyPr vert="vert270" wrap="square" rtlCol="0">
            <a:spAutoFit/>
          </a:bodyPr>
          <a:lstStyle/>
          <a:p>
            <a:r>
              <a:rPr lang="en-US" dirty="0"/>
              <a:t>PSS</a:t>
            </a:r>
          </a:p>
        </p:txBody>
      </p:sp>
      <p:sp>
        <p:nvSpPr>
          <p:cNvPr id="16" name="TextBox 15"/>
          <p:cNvSpPr txBox="1"/>
          <p:nvPr/>
        </p:nvSpPr>
        <p:spPr>
          <a:xfrm>
            <a:off x="1865429" y="3467405"/>
            <a:ext cx="461665" cy="645232"/>
          </a:xfrm>
          <a:prstGeom prst="rect">
            <a:avLst/>
          </a:prstGeom>
          <a:noFill/>
        </p:spPr>
        <p:txBody>
          <a:bodyPr vert="vert270" wrap="square" rtlCol="0">
            <a:spAutoFit/>
          </a:bodyPr>
          <a:lstStyle/>
          <a:p>
            <a:r>
              <a:rPr lang="en-US" dirty="0"/>
              <a:t>SSS</a:t>
            </a:r>
          </a:p>
        </p:txBody>
      </p:sp>
      <p:sp>
        <p:nvSpPr>
          <p:cNvPr id="17" name="TextBox 16"/>
          <p:cNvSpPr txBox="1"/>
          <p:nvPr/>
        </p:nvSpPr>
        <p:spPr>
          <a:xfrm>
            <a:off x="2710277" y="2484490"/>
            <a:ext cx="338554" cy="2305240"/>
          </a:xfrm>
          <a:prstGeom prst="rect">
            <a:avLst/>
          </a:prstGeom>
          <a:noFill/>
        </p:spPr>
        <p:txBody>
          <a:bodyPr vert="vert270" wrap="square" rtlCol="0">
            <a:spAutoFit/>
          </a:bodyPr>
          <a:lstStyle/>
          <a:p>
            <a:r>
              <a:rPr lang="en-US" sz="1000" dirty="0"/>
              <a:t>Light-PDCCH and Light PDSCH</a:t>
            </a:r>
          </a:p>
        </p:txBody>
      </p:sp>
      <p:sp>
        <p:nvSpPr>
          <p:cNvPr id="19" name="TextBox 18"/>
          <p:cNvSpPr txBox="1"/>
          <p:nvPr/>
        </p:nvSpPr>
        <p:spPr>
          <a:xfrm>
            <a:off x="3850742" y="3054756"/>
            <a:ext cx="461665" cy="1349087"/>
          </a:xfrm>
          <a:prstGeom prst="rect">
            <a:avLst/>
          </a:prstGeom>
          <a:noFill/>
        </p:spPr>
        <p:txBody>
          <a:bodyPr vert="vert270" wrap="none" rtlCol="0">
            <a:spAutoFit/>
          </a:bodyPr>
          <a:lstStyle/>
          <a:p>
            <a:r>
              <a:rPr lang="en-US" dirty="0"/>
              <a:t>MU-PDCCH</a:t>
            </a:r>
          </a:p>
        </p:txBody>
      </p:sp>
      <p:sp>
        <p:nvSpPr>
          <p:cNvPr id="20" name="TextBox 19"/>
          <p:cNvSpPr txBox="1"/>
          <p:nvPr/>
        </p:nvSpPr>
        <p:spPr>
          <a:xfrm>
            <a:off x="3091314" y="2891795"/>
            <a:ext cx="369332" cy="1880964"/>
          </a:xfrm>
          <a:prstGeom prst="rect">
            <a:avLst/>
          </a:prstGeom>
          <a:noFill/>
        </p:spPr>
        <p:txBody>
          <a:bodyPr vert="vert270" wrap="none" rtlCol="0">
            <a:spAutoFit/>
          </a:bodyPr>
          <a:lstStyle/>
          <a:p>
            <a:r>
              <a:rPr lang="en-US" sz="1200" dirty="0"/>
              <a:t>Random Access Preamble</a:t>
            </a:r>
          </a:p>
        </p:txBody>
      </p:sp>
      <p:sp>
        <p:nvSpPr>
          <p:cNvPr id="21" name="TextBox 20"/>
          <p:cNvSpPr txBox="1"/>
          <p:nvPr/>
        </p:nvSpPr>
        <p:spPr>
          <a:xfrm>
            <a:off x="3479869" y="2866090"/>
            <a:ext cx="346249" cy="1902124"/>
          </a:xfrm>
          <a:prstGeom prst="rect">
            <a:avLst/>
          </a:prstGeom>
          <a:noFill/>
        </p:spPr>
        <p:txBody>
          <a:bodyPr vert="vert270" wrap="none" rtlCol="0">
            <a:spAutoFit/>
          </a:bodyPr>
          <a:lstStyle/>
          <a:p>
            <a:r>
              <a:rPr lang="en-US" sz="1050" dirty="0"/>
              <a:t>Reciprocity Reference Signals</a:t>
            </a:r>
          </a:p>
        </p:txBody>
      </p:sp>
      <p:sp>
        <p:nvSpPr>
          <p:cNvPr id="22" name="TextBox 21"/>
          <p:cNvSpPr txBox="1"/>
          <p:nvPr/>
        </p:nvSpPr>
        <p:spPr>
          <a:xfrm>
            <a:off x="4236450" y="3058202"/>
            <a:ext cx="461665" cy="1336263"/>
          </a:xfrm>
          <a:prstGeom prst="rect">
            <a:avLst/>
          </a:prstGeom>
          <a:noFill/>
        </p:spPr>
        <p:txBody>
          <a:bodyPr vert="vert270" wrap="none" rtlCol="0">
            <a:spAutoFit/>
          </a:bodyPr>
          <a:lstStyle/>
          <a:p>
            <a:r>
              <a:rPr lang="en-US" dirty="0"/>
              <a:t>MU-PDSCH</a:t>
            </a:r>
          </a:p>
        </p:txBody>
      </p:sp>
      <p:sp>
        <p:nvSpPr>
          <p:cNvPr id="23" name="TextBox 22"/>
          <p:cNvSpPr txBox="1"/>
          <p:nvPr/>
        </p:nvSpPr>
        <p:spPr>
          <a:xfrm>
            <a:off x="4653238" y="3059446"/>
            <a:ext cx="461665" cy="1336263"/>
          </a:xfrm>
          <a:prstGeom prst="rect">
            <a:avLst/>
          </a:prstGeom>
          <a:noFill/>
        </p:spPr>
        <p:txBody>
          <a:bodyPr vert="vert270" wrap="none" rtlCol="0">
            <a:spAutoFit/>
          </a:bodyPr>
          <a:lstStyle/>
          <a:p>
            <a:r>
              <a:rPr lang="en-US" dirty="0"/>
              <a:t>MU-PUSCH</a:t>
            </a:r>
          </a:p>
        </p:txBody>
      </p:sp>
      <p:sp>
        <p:nvSpPr>
          <p:cNvPr id="24" name="TextBox 23"/>
          <p:cNvSpPr txBox="1"/>
          <p:nvPr/>
        </p:nvSpPr>
        <p:spPr>
          <a:xfrm>
            <a:off x="5041328" y="3054756"/>
            <a:ext cx="461665" cy="1349087"/>
          </a:xfrm>
          <a:prstGeom prst="rect">
            <a:avLst/>
          </a:prstGeom>
          <a:noFill/>
        </p:spPr>
        <p:txBody>
          <a:bodyPr vert="vert270" wrap="none" rtlCol="0">
            <a:spAutoFit/>
          </a:bodyPr>
          <a:lstStyle/>
          <a:p>
            <a:r>
              <a:rPr lang="en-US" dirty="0"/>
              <a:t>MU-PUCCH</a:t>
            </a:r>
          </a:p>
        </p:txBody>
      </p:sp>
      <p:cxnSp>
        <p:nvCxnSpPr>
          <p:cNvPr id="26" name="Straight Connector 25"/>
          <p:cNvCxnSpPr/>
          <p:nvPr/>
        </p:nvCxnSpPr>
        <p:spPr>
          <a:xfrm flipV="1">
            <a:off x="2645207" y="2688142"/>
            <a:ext cx="199990" cy="212344"/>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3045188" y="2062322"/>
            <a:ext cx="789720" cy="838164"/>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3445169" y="2060791"/>
            <a:ext cx="769639" cy="839699"/>
          </a:xfrm>
          <a:prstGeom prst="line">
            <a:avLst/>
          </a:prstGeom>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flipV="1">
            <a:off x="3844850" y="204653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4236450"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flipV="1">
            <a:off x="4644812"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V="1">
            <a:off x="5047995" y="2046420"/>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V="1">
            <a:off x="5453455" y="2051109"/>
            <a:ext cx="742823" cy="849376"/>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flipV="1">
            <a:off x="5444475" y="3944353"/>
            <a:ext cx="748184" cy="86722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1552447" y="2783847"/>
            <a:ext cx="4006907" cy="10467"/>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2434490" y="2688142"/>
            <a:ext cx="32310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flipH="1">
            <a:off x="5559054" y="2794315"/>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flipH="1">
            <a:off x="5645065" y="2688143"/>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343040" y="2581970"/>
            <a:ext cx="238773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H="1">
            <a:off x="5730775" y="2581971"/>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3458255" y="2471108"/>
            <a:ext cx="2342746" cy="469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a:off x="3568635" y="2351774"/>
            <a:ext cx="2333560" cy="17853"/>
          </a:xfrm>
          <a:prstGeom prst="line">
            <a:avLst/>
          </a:prstGeom>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a:off x="3656669" y="2244578"/>
            <a:ext cx="2359507" cy="18879"/>
          </a:xfrm>
          <a:prstGeom prst="line">
            <a:avLst/>
          </a:prstGeom>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3748537" y="2157283"/>
            <a:ext cx="235364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3829988" y="2051111"/>
            <a:ext cx="2357909" cy="14957"/>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Connector 57"/>
          <p:cNvCxnSpPr/>
          <p:nvPr/>
        </p:nvCxnSpPr>
        <p:spPr>
          <a:xfrm flipH="1">
            <a:off x="5826179" y="24844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H="1">
            <a:off x="5916145" y="2365048"/>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6006739" y="2270087"/>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6101886" y="2157284"/>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flipH="1">
            <a:off x="6192359" y="2055690"/>
            <a:ext cx="301" cy="1884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flipV="1">
            <a:off x="1839998" y="2778466"/>
            <a:ext cx="109788" cy="117330"/>
          </a:xfrm>
          <a:prstGeom prst="line">
            <a:avLst/>
          </a:prstGeom>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flipV="1">
            <a:off x="1442341" y="2788160"/>
            <a:ext cx="110106" cy="109853"/>
          </a:xfrm>
          <a:prstGeom prst="line">
            <a:avLst/>
          </a:prstGeom>
        </p:spPr>
        <p:style>
          <a:lnRef idx="2">
            <a:schemeClr val="accent1"/>
          </a:lnRef>
          <a:fillRef idx="0">
            <a:schemeClr val="accent1"/>
          </a:fillRef>
          <a:effectRef idx="1">
            <a:schemeClr val="accent1"/>
          </a:effectRef>
          <a:fontRef idx="minor">
            <a:schemeClr val="tx1"/>
          </a:fontRef>
        </p:style>
      </p:cxnSp>
      <p:sp>
        <p:nvSpPr>
          <p:cNvPr id="80" name="TextBox 79"/>
          <p:cNvSpPr txBox="1"/>
          <p:nvPr/>
        </p:nvSpPr>
        <p:spPr>
          <a:xfrm>
            <a:off x="2443929" y="5077367"/>
            <a:ext cx="2581732" cy="369332"/>
          </a:xfrm>
          <a:prstGeom prst="rect">
            <a:avLst/>
          </a:prstGeom>
          <a:noFill/>
        </p:spPr>
        <p:txBody>
          <a:bodyPr wrap="none" rtlCol="0">
            <a:spAutoFit/>
          </a:bodyPr>
          <a:lstStyle/>
          <a:p>
            <a:r>
              <a:rPr lang="en-US" dirty="0"/>
              <a:t>MIMO Layers Required</a:t>
            </a:r>
          </a:p>
        </p:txBody>
      </p:sp>
      <p:cxnSp>
        <p:nvCxnSpPr>
          <p:cNvPr id="12" name="Straight Arrow Connector 11"/>
          <p:cNvCxnSpPr/>
          <p:nvPr/>
        </p:nvCxnSpPr>
        <p:spPr>
          <a:xfrm flipV="1">
            <a:off x="3988015" y="140116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flipV="1">
            <a:off x="4377201" y="1416255"/>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V="1">
            <a:off x="4757290" y="1423678"/>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flipV="1">
            <a:off x="5155574" y="1401166"/>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flipV="1">
            <a:off x="5578029" y="1397050"/>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p:nvPr/>
        </p:nvCxnSpPr>
        <p:spPr>
          <a:xfrm flipV="1">
            <a:off x="5989529" y="1396723"/>
            <a:ext cx="491767" cy="5760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9" name="Rectangle 68"/>
          <p:cNvSpPr/>
          <p:nvPr/>
        </p:nvSpPr>
        <p:spPr>
          <a:xfrm>
            <a:off x="2239569" y="2900486"/>
            <a:ext cx="399981" cy="1911094"/>
          </a:xfrm>
          <a:prstGeom prst="rect">
            <a:avLst/>
          </a:prstGeom>
          <a:noFill/>
          <a:ln w="19050">
            <a:solidFill>
              <a:srgbClr val="0066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0" name="Straight Connector 69"/>
          <p:cNvCxnSpPr/>
          <p:nvPr/>
        </p:nvCxnSpPr>
        <p:spPr>
          <a:xfrm flipV="1">
            <a:off x="2243939" y="2681988"/>
            <a:ext cx="199990" cy="212344"/>
          </a:xfrm>
          <a:prstGeom prst="line">
            <a:avLst/>
          </a:prstGeom>
        </p:spPr>
        <p:style>
          <a:lnRef idx="2">
            <a:schemeClr val="accent1"/>
          </a:lnRef>
          <a:fillRef idx="0">
            <a:schemeClr val="accent1"/>
          </a:fillRef>
          <a:effectRef idx="1">
            <a:schemeClr val="accent1"/>
          </a:effectRef>
          <a:fontRef idx="minor">
            <a:schemeClr val="tx1"/>
          </a:fontRef>
        </p:style>
      </p:cxnSp>
      <p:sp>
        <p:nvSpPr>
          <p:cNvPr id="71" name="TextBox 70"/>
          <p:cNvSpPr txBox="1"/>
          <p:nvPr/>
        </p:nvSpPr>
        <p:spPr>
          <a:xfrm>
            <a:off x="2235198" y="3429433"/>
            <a:ext cx="461665" cy="798674"/>
          </a:xfrm>
          <a:prstGeom prst="rect">
            <a:avLst/>
          </a:prstGeom>
          <a:noFill/>
        </p:spPr>
        <p:txBody>
          <a:bodyPr vert="vert270" wrap="square" rtlCol="0">
            <a:spAutoFit/>
          </a:bodyPr>
          <a:lstStyle/>
          <a:p>
            <a:r>
              <a:rPr lang="en-US" dirty="0"/>
              <a:t>PBCH</a:t>
            </a:r>
          </a:p>
        </p:txBody>
      </p:sp>
    </p:spTree>
    <p:extLst>
      <p:ext uri="{BB962C8B-B14F-4D97-AF65-F5344CB8AC3E}">
        <p14:creationId xmlns:p14="http://schemas.microsoft.com/office/powerpoint/2010/main" val="228581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PDCCH and PDSCH</a:t>
            </a:r>
          </a:p>
        </p:txBody>
      </p:sp>
      <p:sp>
        <p:nvSpPr>
          <p:cNvPr id="3" name="Content Placeholder 2"/>
          <p:cNvSpPr>
            <a:spLocks noGrp="1"/>
          </p:cNvSpPr>
          <p:nvPr>
            <p:ph idx="1"/>
          </p:nvPr>
        </p:nvSpPr>
        <p:spPr/>
        <p:txBody>
          <a:bodyPr>
            <a:normAutofit/>
          </a:bodyPr>
          <a:lstStyle/>
          <a:p>
            <a:r>
              <a:rPr lang="en-US" sz="2000" dirty="0"/>
              <a:t>Some basic messaging such as System Information (SI) and Random Access Responses (RAR) are required.  Today, they are sent on PDCCH and PUSCH, could potentially be combined onto one channel.  Regardless, in order to support Massive MU-MIMO, common control should be minimized.</a:t>
            </a:r>
          </a:p>
          <a:p>
            <a:endParaRPr lang="en-US" dirty="0"/>
          </a:p>
          <a:p>
            <a:r>
              <a:rPr lang="en-US" sz="2600" b="1" dirty="0"/>
              <a:t>Proposal 1:  Support light PDCCH and light PDSCH in New Radio for Massive MU-MIMO.</a:t>
            </a:r>
          </a:p>
          <a:p>
            <a:endParaRPr lang="en-US" sz="2600" b="1" dirty="0"/>
          </a:p>
          <a:p>
            <a:endParaRPr lang="en-US" sz="2600" b="1" dirty="0"/>
          </a:p>
          <a:p>
            <a:endParaRPr lang="en-US" b="1" dirty="0"/>
          </a:p>
        </p:txBody>
      </p:sp>
    </p:spTree>
    <p:extLst>
      <p:ext uri="{BB962C8B-B14F-4D97-AF65-F5344CB8AC3E}">
        <p14:creationId xmlns:p14="http://schemas.microsoft.com/office/powerpoint/2010/main" val="946627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Random Access Signals</a:t>
            </a:r>
          </a:p>
        </p:txBody>
      </p:sp>
      <p:sp>
        <p:nvSpPr>
          <p:cNvPr id="3" name="Content Placeholder 2"/>
          <p:cNvSpPr>
            <a:spLocks noGrp="1"/>
          </p:cNvSpPr>
          <p:nvPr>
            <p:ph idx="1"/>
          </p:nvPr>
        </p:nvSpPr>
        <p:spPr/>
        <p:txBody>
          <a:bodyPr/>
          <a:lstStyle/>
          <a:p>
            <a:r>
              <a:rPr lang="en-US" dirty="0"/>
              <a:t>Random Access Preamble</a:t>
            </a:r>
          </a:p>
          <a:p>
            <a:pPr lvl="1"/>
            <a:r>
              <a:rPr lang="en-US" dirty="0"/>
              <a:t>Up to eight antenna ports to be supported per UE.</a:t>
            </a:r>
          </a:p>
          <a:p>
            <a:pPr lvl="1"/>
            <a:r>
              <a:rPr lang="en-US" dirty="0"/>
              <a:t>Root Chu, CS Chu and FD-Interleaving all considered for </a:t>
            </a:r>
            <a:r>
              <a:rPr lang="en-US" dirty="0" err="1"/>
              <a:t>MUXing</a:t>
            </a:r>
            <a:endParaRPr lang="en-US" dirty="0"/>
          </a:p>
          <a:p>
            <a:pPr lvl="1"/>
            <a:r>
              <a:rPr lang="en-US" dirty="0"/>
              <a:t>#Antennas communicated in RACH Preamble</a:t>
            </a:r>
          </a:p>
          <a:p>
            <a:pPr lvl="1"/>
            <a:r>
              <a:rPr lang="en-US" dirty="0"/>
              <a:t>Wideband RACH considered for reciprocity</a:t>
            </a:r>
          </a:p>
        </p:txBody>
      </p:sp>
      <p:sp>
        <p:nvSpPr>
          <p:cNvPr id="4" name="Rectangle 3"/>
          <p:cNvSpPr/>
          <p:nvPr/>
        </p:nvSpPr>
        <p:spPr>
          <a:xfrm>
            <a:off x="539475" y="4427531"/>
            <a:ext cx="7873025" cy="830997"/>
          </a:xfrm>
          <a:prstGeom prst="rect">
            <a:avLst/>
          </a:prstGeom>
        </p:spPr>
        <p:txBody>
          <a:bodyPr wrap="square">
            <a:spAutoFit/>
          </a:bodyPr>
          <a:lstStyle/>
          <a:p>
            <a:r>
              <a:rPr lang="en-US" sz="2400" b="1" dirty="0"/>
              <a:t>Proposal 2:  Support enhancements to Random Access Preamble as specified above</a:t>
            </a:r>
          </a:p>
        </p:txBody>
      </p:sp>
    </p:spTree>
    <p:extLst>
      <p:ext uri="{BB962C8B-B14F-4D97-AF65-F5344CB8AC3E}">
        <p14:creationId xmlns:p14="http://schemas.microsoft.com/office/powerpoint/2010/main" val="3879875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Reciprocity Reference Signals, MU-PUSCH and MU-PDCCH</a:t>
            </a:r>
          </a:p>
        </p:txBody>
      </p:sp>
      <p:sp>
        <p:nvSpPr>
          <p:cNvPr id="3" name="Content Placeholder 2"/>
          <p:cNvSpPr>
            <a:spLocks noGrp="1"/>
          </p:cNvSpPr>
          <p:nvPr>
            <p:ph idx="1"/>
          </p:nvPr>
        </p:nvSpPr>
        <p:spPr/>
        <p:txBody>
          <a:bodyPr>
            <a:normAutofit/>
          </a:bodyPr>
          <a:lstStyle/>
          <a:p>
            <a:r>
              <a:rPr lang="en-US" dirty="0"/>
              <a:t>Reciprocity reference signals to be transmitted by UE</a:t>
            </a:r>
          </a:p>
          <a:p>
            <a:endParaRPr lang="en-US" dirty="0"/>
          </a:p>
          <a:p>
            <a:r>
              <a:rPr lang="en-US" dirty="0"/>
              <a:t>Sets up MU-PUSCH transmission with all of the associated start-up signaling</a:t>
            </a:r>
          </a:p>
          <a:p>
            <a:endParaRPr lang="en-US" dirty="0"/>
          </a:p>
          <a:p>
            <a:r>
              <a:rPr lang="en-US" dirty="0"/>
              <a:t>This enables reciprocity-based MU-PDCCH</a:t>
            </a:r>
          </a:p>
          <a:p>
            <a:endParaRPr lang="en-US" dirty="0"/>
          </a:p>
          <a:p>
            <a:r>
              <a:rPr lang="en-US" b="1" dirty="0"/>
              <a:t>Proposal 3:  Support Reciprocity Reference Signals to enable MU-PDCCH and MU-PUSCH in New Radio for Massive MIMO.</a:t>
            </a:r>
          </a:p>
          <a:p>
            <a:endParaRPr lang="en-US" dirty="0"/>
          </a:p>
        </p:txBody>
      </p:sp>
    </p:spTree>
    <p:extLst>
      <p:ext uri="{BB962C8B-B14F-4D97-AF65-F5344CB8AC3E}">
        <p14:creationId xmlns:p14="http://schemas.microsoft.com/office/powerpoint/2010/main" val="3688203800"/>
      </p:ext>
    </p:extLst>
  </p:cSld>
  <p:clrMapOvr>
    <a:masterClrMapping/>
  </p:clrMapOvr>
</p:sld>
</file>

<file path=ppt/theme/theme1.xml><?xml version="1.0" encoding="utf-8"?>
<a:theme xmlns:a="http://schemas.openxmlformats.org/drawingml/2006/main" name="NI company PowerPoint template_2012">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I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Customer Confidential">
  <a:themeElements>
    <a:clrScheme name="National Instruments">
      <a:dk1>
        <a:sysClr val="windowText" lastClr="000000"/>
      </a:dk1>
      <a:lt1>
        <a:sysClr val="window" lastClr="FFFFFF"/>
      </a:lt1>
      <a:dk2>
        <a:srgbClr val="0A60A3"/>
      </a:dk2>
      <a:lt2>
        <a:srgbClr val="F5F5F5"/>
      </a:lt2>
      <a:accent1>
        <a:srgbClr val="0A60A3"/>
      </a:accent1>
      <a:accent2>
        <a:srgbClr val="93191A"/>
      </a:accent2>
      <a:accent3>
        <a:srgbClr val="79B04E"/>
      </a:accent3>
      <a:accent4>
        <a:srgbClr val="EDB72E"/>
      </a:accent4>
      <a:accent5>
        <a:srgbClr val="73AED9"/>
      </a:accent5>
      <a:accent6>
        <a:srgbClr val="DE8C2D"/>
      </a:accent6>
      <a:hlink>
        <a:srgbClr val="0A60A3"/>
      </a:hlink>
      <a:folHlink>
        <a:srgbClr val="73AED9"/>
      </a:folHlink>
    </a:clrScheme>
    <a:fontScheme name="NationalInstruments">
      <a:majorFont>
        <a:latin typeface="Univers Com 55"/>
        <a:ea typeface=""/>
        <a:cs typeface=""/>
      </a:majorFont>
      <a:minorFont>
        <a:latin typeface="Univers Com 45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outerShdw blurRad="50800" dist="38100" dir="2700000" algn="tl" rotWithShape="0">
            <a:prstClr val="black">
              <a:alpha val="40000"/>
            </a:prstClr>
          </a:outerShdw>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NI company PowerPoint template_2012</Template>
  <TotalTime>5116</TotalTime>
  <Words>696</Words>
  <Application>Microsoft Office PowerPoint</Application>
  <PresentationFormat>On-screen Show (4:3)</PresentationFormat>
  <Paragraphs>99</Paragraphs>
  <Slides>11</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11</vt:i4>
      </vt:variant>
    </vt:vector>
  </HeadingPairs>
  <TitlesOfParts>
    <vt:vector size="20" baseType="lpstr">
      <vt:lpstr>Arial</vt:lpstr>
      <vt:lpstr>Calibri</vt:lpstr>
      <vt:lpstr>Courier New</vt:lpstr>
      <vt:lpstr>Times New Roman</vt:lpstr>
      <vt:lpstr>Univers Com 45 Light</vt:lpstr>
      <vt:lpstr>Univers LT Std 45 Light</vt:lpstr>
      <vt:lpstr>NI company PowerPoint template_2012</vt:lpstr>
      <vt:lpstr>NI Confidential</vt:lpstr>
      <vt:lpstr>Customer Confidential</vt:lpstr>
      <vt:lpstr>Physical Layer Considerations for Random Access Procedure in Massive MIMO NR</vt:lpstr>
      <vt:lpstr>Forward Compatibility Problems with Current  Access Procedure</vt:lpstr>
      <vt:lpstr>Onboarding Users</vt:lpstr>
      <vt:lpstr>Options for RACH Preamble</vt:lpstr>
      <vt:lpstr>New Channels and Capabilities for Massive MU-MIMO</vt:lpstr>
      <vt:lpstr>Scaling of MU-MIMO</vt:lpstr>
      <vt:lpstr>PDCCH and PDSCH</vt:lpstr>
      <vt:lpstr>Random Access Signals</vt:lpstr>
      <vt:lpstr>Reciprocity Reference Signals, MU-PUSCH and MU-PDCCH</vt:lpstr>
      <vt:lpstr>Proposals</vt:lpstr>
      <vt:lpstr>References</vt:lpstr>
    </vt:vector>
  </TitlesOfParts>
  <Company>National Instruments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Nikhil</dc:creator>
  <cp:lastModifiedBy>Nikhil Kundargi</cp:lastModifiedBy>
  <cp:revision>44</cp:revision>
  <cp:lastPrinted>2012-03-20T15:45:37Z</cp:lastPrinted>
  <dcterms:created xsi:type="dcterms:W3CDTF">2012-06-19T19:31:52Z</dcterms:created>
  <dcterms:modified xsi:type="dcterms:W3CDTF">2016-11-04T20:32:55Z</dcterms:modified>
</cp:coreProperties>
</file>