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72" r:id="rId3"/>
    <p:sldId id="280"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elvin Au" initials="K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00"/>
    <a:srgbClr val="3333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7925" autoAdjust="0"/>
  </p:normalViewPr>
  <p:slideViewPr>
    <p:cSldViewPr>
      <p:cViewPr>
        <p:scale>
          <a:sx n="60" d="100"/>
          <a:sy n="60" d="100"/>
        </p:scale>
        <p:origin x="-1572" y="-282"/>
      </p:cViewPr>
      <p:guideLst>
        <p:guide orient="horz" pos="2160"/>
        <p:guide pos="2880"/>
      </p:guideLst>
    </p:cSldViewPr>
  </p:slideViewPr>
  <p:outlineViewPr>
    <p:cViewPr>
      <p:scale>
        <a:sx n="1" d="2"/>
        <a:sy n="1" d="2"/>
      </p:scale>
      <p:origin x="0" y="0"/>
    </p:cViewPr>
  </p:outlin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E36EB1-9188-4DFE-AEF4-926E650EFF03}" type="datetimeFigureOut">
              <a:rPr lang="en-US" smtClean="0"/>
              <a:pPr/>
              <a:t>10/13/2016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47DDCF-4688-419C-BD92-0BA4A0461CA0}" type="slidenum">
              <a:rPr lang="en-US" smtClean="0"/>
              <a:pPr/>
              <a:t>‹#›</a:t>
            </a:fld>
            <a:endParaRPr lang="en-US"/>
          </a:p>
        </p:txBody>
      </p:sp>
    </p:spTree>
    <p:extLst>
      <p:ext uri="{BB962C8B-B14F-4D97-AF65-F5344CB8AC3E}">
        <p14:creationId xmlns:p14="http://schemas.microsoft.com/office/powerpoint/2010/main" xmlns="" val="261247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10/13/2016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xmlns="" val="761598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10/13/2016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xmlns="" val="3353398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10/13/2016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xmlns="" val="912548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10/13/2016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xmlns="" val="2330361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2497130-609E-44AC-A63A-5224976C0B11}" type="datetimeFigureOut">
              <a:rPr lang="en-US" smtClean="0"/>
              <a:pPr/>
              <a:t>10/13/2016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xmlns="" val="2137214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2497130-609E-44AC-A63A-5224976C0B11}" type="datetimeFigureOut">
              <a:rPr lang="en-US" smtClean="0"/>
              <a:pPr/>
              <a:t>10/13/2016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xmlns="" val="2365107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2497130-609E-44AC-A63A-5224976C0B11}" type="datetimeFigureOut">
              <a:rPr lang="en-US" smtClean="0"/>
              <a:pPr/>
              <a:t>10/13/2016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xmlns="" val="1005637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2497130-609E-44AC-A63A-5224976C0B11}" type="datetimeFigureOut">
              <a:rPr lang="en-US" smtClean="0"/>
              <a:pPr/>
              <a:t>10/13/2016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xmlns="" val="4091831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497130-609E-44AC-A63A-5224976C0B11}" type="datetimeFigureOut">
              <a:rPr lang="en-US" smtClean="0"/>
              <a:pPr/>
              <a:t>10/13/2016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xmlns="" val="1673027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pPr/>
              <a:t>10/13/2016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xmlns="" val="1224750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pPr/>
              <a:t>10/13/2016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xmlns="" val="315059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497130-609E-44AC-A63A-5224976C0B11}" type="datetimeFigureOut">
              <a:rPr lang="en-US" smtClean="0"/>
              <a:pPr/>
              <a:t>10/13/2016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B82D59-1B37-4987-B1FB-56B7F3B51F01}" type="slidenum">
              <a:rPr lang="en-US" smtClean="0"/>
              <a:pPr/>
              <a:t>‹#›</a:t>
            </a:fld>
            <a:endParaRPr lang="en-US"/>
          </a:p>
        </p:txBody>
      </p:sp>
    </p:spTree>
    <p:extLst>
      <p:ext uri="{BB962C8B-B14F-4D97-AF65-F5344CB8AC3E}">
        <p14:creationId xmlns:p14="http://schemas.microsoft.com/office/powerpoint/2010/main" xmlns="" val="1652782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81000"/>
            <a:ext cx="8305800" cy="1200329"/>
          </a:xfrm>
          <a:prstGeom prst="rect">
            <a:avLst/>
          </a:prstGeom>
        </p:spPr>
        <p:txBody>
          <a:bodyPr wrap="square">
            <a:spAutoFit/>
          </a:bodyPr>
          <a:lstStyle/>
          <a:p>
            <a:r>
              <a:rPr lang="en-GB" sz="2400" b="1" dirty="0"/>
              <a:t>3GPP TSG RAN WG1 Meeting #</a:t>
            </a:r>
            <a:r>
              <a:rPr lang="en-GB" sz="2400" b="1" dirty="0" smtClean="0"/>
              <a:t>86bis</a:t>
            </a:r>
            <a:r>
              <a:rPr lang="en-GB" sz="2400" b="1" dirty="0"/>
              <a:t>	</a:t>
            </a:r>
            <a:r>
              <a:rPr lang="en-GB" sz="2400" b="1" dirty="0" smtClean="0"/>
              <a:t>		R1-1610978</a:t>
            </a:r>
          </a:p>
          <a:p>
            <a:r>
              <a:rPr lang="en-US" sz="2400" b="1" dirty="0" smtClean="0"/>
              <a:t>Lisbon, Portugal, 11</a:t>
            </a:r>
            <a:r>
              <a:rPr lang="en-US" sz="2400" b="1" baseline="30000" dirty="0" smtClean="0"/>
              <a:t>st</a:t>
            </a:r>
            <a:r>
              <a:rPr lang="en-US" sz="2400" b="1" dirty="0" smtClean="0"/>
              <a:t> </a:t>
            </a:r>
            <a:r>
              <a:rPr lang="en-US" sz="2400" b="1" dirty="0"/>
              <a:t>- </a:t>
            </a:r>
            <a:r>
              <a:rPr lang="en-US" sz="2400" b="1" dirty="0" smtClean="0"/>
              <a:t>14</a:t>
            </a:r>
            <a:r>
              <a:rPr lang="en-US" sz="2400" b="1" baseline="30000" dirty="0" smtClean="0"/>
              <a:t>th</a:t>
            </a:r>
            <a:r>
              <a:rPr lang="en-US" sz="2400" b="1" dirty="0" smtClean="0"/>
              <a:t> Oct 2016</a:t>
            </a:r>
          </a:p>
          <a:p>
            <a:r>
              <a:rPr kumimoji="1" lang="en-US" altLang="ja-JP" sz="2400" b="1" dirty="0"/>
              <a:t>Agenda item: </a:t>
            </a:r>
            <a:r>
              <a:rPr kumimoji="1" lang="en-US" altLang="ja-JP" sz="2400" b="1" dirty="0" smtClean="0"/>
              <a:t>8.1.5.2</a:t>
            </a:r>
            <a:endParaRPr kumimoji="1" lang="ja-JP" altLang="en-US" sz="2400" b="1" dirty="0"/>
          </a:p>
        </p:txBody>
      </p:sp>
      <p:sp>
        <p:nvSpPr>
          <p:cNvPr id="2" name="TextBox 1"/>
          <p:cNvSpPr txBox="1"/>
          <p:nvPr/>
        </p:nvSpPr>
        <p:spPr>
          <a:xfrm>
            <a:off x="838200" y="2416314"/>
            <a:ext cx="7391400" cy="707886"/>
          </a:xfrm>
          <a:prstGeom prst="rect">
            <a:avLst/>
          </a:prstGeom>
          <a:noFill/>
        </p:spPr>
        <p:txBody>
          <a:bodyPr wrap="square" rtlCol="0">
            <a:spAutoFit/>
          </a:bodyPr>
          <a:lstStyle/>
          <a:p>
            <a:pPr algn="ctr"/>
            <a:r>
              <a:rPr lang="en-US" sz="4000" dirty="0" smtClean="0"/>
              <a:t>WF on NR RACH Procedure</a:t>
            </a:r>
            <a:endParaRPr lang="en-US" sz="4000" dirty="0"/>
          </a:p>
        </p:txBody>
      </p:sp>
      <p:sp>
        <p:nvSpPr>
          <p:cNvPr id="3" name="TextBox 2"/>
          <p:cNvSpPr txBox="1"/>
          <p:nvPr/>
        </p:nvSpPr>
        <p:spPr>
          <a:xfrm>
            <a:off x="228600" y="4124980"/>
            <a:ext cx="8686800" cy="954107"/>
          </a:xfrm>
          <a:prstGeom prst="rect">
            <a:avLst/>
          </a:prstGeom>
          <a:noFill/>
        </p:spPr>
        <p:txBody>
          <a:bodyPr wrap="square" rtlCol="0">
            <a:spAutoFit/>
          </a:bodyPr>
          <a:lstStyle/>
          <a:p>
            <a:pPr algn="ctr"/>
            <a:r>
              <a:rPr lang="en-US" sz="2800" dirty="0" smtClean="0">
                <a:solidFill>
                  <a:srgbClr val="000000"/>
                </a:solidFill>
              </a:rPr>
              <a:t>Huawei, HiSilicon, NTT </a:t>
            </a:r>
            <a:r>
              <a:rPr lang="en-US" sz="2800" dirty="0" err="1" smtClean="0">
                <a:solidFill>
                  <a:srgbClr val="000000"/>
                </a:solidFill>
              </a:rPr>
              <a:t>Docomo</a:t>
            </a:r>
            <a:r>
              <a:rPr lang="en-US" sz="2800" dirty="0" smtClean="0">
                <a:solidFill>
                  <a:srgbClr val="000000"/>
                </a:solidFill>
              </a:rPr>
              <a:t>, Qualcomm, ETRI,</a:t>
            </a:r>
          </a:p>
          <a:p>
            <a:pPr algn="ctr"/>
            <a:r>
              <a:rPr lang="en-US" sz="2800" dirty="0" smtClean="0">
                <a:solidFill>
                  <a:srgbClr val="000000"/>
                </a:solidFill>
              </a:rPr>
              <a:t>Intel, Nokia</a:t>
            </a:r>
            <a:endParaRPr lang="en-US" sz="2800" dirty="0">
              <a:solidFill>
                <a:srgbClr val="000000"/>
              </a:solidFill>
            </a:endParaRPr>
          </a:p>
        </p:txBody>
      </p:sp>
    </p:spTree>
    <p:extLst>
      <p:ext uri="{BB962C8B-B14F-4D97-AF65-F5344CB8AC3E}">
        <p14:creationId xmlns:p14="http://schemas.microsoft.com/office/powerpoint/2010/main" xmlns="" val="10578119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a:xfrm>
            <a:off x="457200" y="1371600"/>
            <a:ext cx="8229600" cy="5486400"/>
          </a:xfrm>
        </p:spPr>
        <p:txBody>
          <a:bodyPr>
            <a:normAutofit fontScale="70000" lnSpcReduction="20000"/>
          </a:bodyPr>
          <a:lstStyle/>
          <a:p>
            <a:pPr lvl="0"/>
            <a:r>
              <a:rPr lang="en-US" altLang="zh-CN" sz="2800" dirty="0" smtClean="0"/>
              <a:t>The following agreements have been reached at RAN1#86:</a:t>
            </a:r>
          </a:p>
          <a:p>
            <a:pPr lvl="1"/>
            <a:r>
              <a:rPr lang="en-US" altLang="zh-CN" sz="2400" i="1" dirty="0" smtClean="0"/>
              <a:t>RACH procedure including RACH preamble (Msg.1), random access response (Msg.2), message 3, and message 4 is at least assumed for NR from RAN1 perspective</a:t>
            </a:r>
          </a:p>
          <a:p>
            <a:pPr lvl="1"/>
            <a:r>
              <a:rPr lang="en-GB" altLang="zh-CN" sz="2400" i="1" dirty="0" smtClean="0"/>
              <a:t> Simplified RACH procedure, e.g., Msg.1 (UL) and Msg.2 (DL), should be further studied</a:t>
            </a:r>
          </a:p>
          <a:p>
            <a:pPr lvl="2"/>
            <a:r>
              <a:rPr lang="en-GB" altLang="zh-CN" sz="2000" i="1" dirty="0" smtClean="0"/>
              <a:t>Details on Msg.1 and Msg.2 are FFS</a:t>
            </a:r>
          </a:p>
          <a:p>
            <a:pPr lvl="2"/>
            <a:r>
              <a:rPr lang="en-GB" altLang="zh-CN" sz="2000" i="1" dirty="0" smtClean="0"/>
              <a:t>Study should include comparison with the above procedure (first bullet)</a:t>
            </a:r>
          </a:p>
          <a:p>
            <a:pPr lvl="1"/>
            <a:r>
              <a:rPr lang="en-GB" altLang="zh-CN" sz="2400" i="1" dirty="0" smtClean="0"/>
              <a:t>The design of the random access procedure should take into account the possible use of single-beam and multiple-beam operations, including</a:t>
            </a:r>
          </a:p>
          <a:p>
            <a:pPr lvl="2"/>
            <a:r>
              <a:rPr lang="en-US" altLang="zh-CN" sz="2000" i="1" dirty="0" smtClean="0"/>
              <a:t>Non Rx/</a:t>
            </a:r>
            <a:r>
              <a:rPr lang="en-US" altLang="zh-CN" sz="2000" i="1" dirty="0" err="1" smtClean="0"/>
              <a:t>Tx</a:t>
            </a:r>
            <a:r>
              <a:rPr lang="en-US" altLang="zh-CN" sz="2000" i="1" dirty="0" smtClean="0"/>
              <a:t> reciprocity at BS or UE</a:t>
            </a:r>
          </a:p>
          <a:p>
            <a:pPr lvl="2"/>
            <a:r>
              <a:rPr lang="en-US" altLang="zh-CN" sz="2000" i="1" dirty="0" smtClean="0"/>
              <a:t>Full or partial Rx/</a:t>
            </a:r>
            <a:r>
              <a:rPr lang="en-US" altLang="zh-CN" sz="2000" i="1" dirty="0" err="1" smtClean="0"/>
              <a:t>Tx</a:t>
            </a:r>
            <a:r>
              <a:rPr lang="en-US" altLang="zh-CN" sz="2000" i="1" dirty="0" smtClean="0"/>
              <a:t> reciprocity at BS or UE</a:t>
            </a:r>
            <a:endParaRPr lang="zh-CN" altLang="zh-CN" sz="2000" i="1" dirty="0" smtClean="0"/>
          </a:p>
          <a:p>
            <a:pPr lvl="1"/>
            <a:r>
              <a:rPr lang="en-GB" altLang="zh-CN" sz="2400" i="1" dirty="0" smtClean="0"/>
              <a:t> </a:t>
            </a:r>
            <a:r>
              <a:rPr lang="en-US" altLang="zh-CN" sz="2400" i="1" dirty="0" smtClean="0"/>
              <a:t>In case that multiple beam-forming is applied to DL broadcast channels/signals for initial access</a:t>
            </a:r>
          </a:p>
          <a:p>
            <a:pPr lvl="2"/>
            <a:r>
              <a:rPr lang="en-US" altLang="zh-CN" sz="2000" i="1" dirty="0" smtClean="0"/>
              <a:t>RACH resource is obtained by UE from detected DL broadcast channels/signals</a:t>
            </a:r>
          </a:p>
          <a:p>
            <a:pPr lvl="3"/>
            <a:r>
              <a:rPr lang="en-US" altLang="zh-CN" sz="1600" i="1" dirty="0" smtClean="0"/>
              <a:t>FFS: Details on association</a:t>
            </a:r>
          </a:p>
          <a:p>
            <a:pPr lvl="2"/>
            <a:r>
              <a:rPr lang="en-US" altLang="zh-CN" sz="2100" i="1" dirty="0" smtClean="0"/>
              <a:t>Other mechanism w/o association is also considered</a:t>
            </a:r>
          </a:p>
          <a:p>
            <a:pPr lvl="1"/>
            <a:r>
              <a:rPr lang="en-US" altLang="zh-CN" sz="2500" i="1" dirty="0" smtClean="0"/>
              <a:t>Multiple occasions for RACH preamble transmission in a given time interval are considered</a:t>
            </a:r>
          </a:p>
          <a:p>
            <a:pPr lvl="2"/>
            <a:r>
              <a:rPr lang="en-US" altLang="zh-CN" sz="2100" i="1" dirty="0" smtClean="0"/>
              <a:t>Details are FFS</a:t>
            </a:r>
          </a:p>
          <a:p>
            <a:pPr lvl="2"/>
            <a:r>
              <a:rPr lang="en-US" altLang="zh-CN" sz="2100" i="1" dirty="0" smtClean="0"/>
              <a:t>Other mechanism is not precluded</a:t>
            </a:r>
          </a:p>
          <a:p>
            <a:pPr lvl="1"/>
            <a:r>
              <a:rPr lang="en-US" altLang="zh-CN" sz="2500" i="1" dirty="0" smtClean="0"/>
              <a:t>Study further RACH reception/RAR transmission in TRPs/beams other than the one transmitting synchronization signals</a:t>
            </a:r>
            <a:endParaRPr lang="zh-CN" altLang="zh-CN" sz="2500" i="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a:t>
            </a:r>
            <a:endParaRPr lang="zh-CN" altLang="en-US" dirty="0"/>
          </a:p>
        </p:txBody>
      </p:sp>
      <p:sp>
        <p:nvSpPr>
          <p:cNvPr id="3" name="内容占位符 2"/>
          <p:cNvSpPr>
            <a:spLocks noGrp="1"/>
          </p:cNvSpPr>
          <p:nvPr>
            <p:ph idx="1"/>
          </p:nvPr>
        </p:nvSpPr>
        <p:spPr>
          <a:xfrm>
            <a:off x="457200" y="1371600"/>
            <a:ext cx="8229600" cy="4876800"/>
          </a:xfrm>
        </p:spPr>
        <p:txBody>
          <a:bodyPr>
            <a:normAutofit lnSpcReduction="10000"/>
          </a:bodyPr>
          <a:lstStyle/>
          <a:p>
            <a:r>
              <a:rPr lang="en-US" altLang="zh-CN" sz="2600" dirty="0" smtClean="0"/>
              <a:t>RAN1 is studying and some companies see potential benefits of a simplified </a:t>
            </a:r>
            <a:r>
              <a:rPr lang="en-US" altLang="zh-CN" sz="2600" smtClean="0"/>
              <a:t>RACH procedure </a:t>
            </a:r>
            <a:r>
              <a:rPr lang="en-US" altLang="zh-CN" sz="2600" dirty="0" smtClean="0"/>
              <a:t>consisting of two main steps (Msg1 and Msg2) for UEs. </a:t>
            </a:r>
          </a:p>
          <a:p>
            <a:r>
              <a:rPr lang="en-US" altLang="zh-CN" sz="2600" dirty="0" smtClean="0"/>
              <a:t>RAN1 has discussed the following: </a:t>
            </a:r>
          </a:p>
          <a:p>
            <a:pPr lvl="1"/>
            <a:r>
              <a:rPr lang="en-US" altLang="zh-CN" sz="2200" dirty="0" smtClean="0"/>
              <a:t>The use of a UE identity in </a:t>
            </a:r>
            <a:r>
              <a:rPr lang="en-US" altLang="zh-CN" sz="2200" dirty="0" err="1" smtClean="0"/>
              <a:t>Msg</a:t>
            </a:r>
            <a:r>
              <a:rPr lang="en-US" altLang="zh-CN" sz="2200" dirty="0" smtClean="0"/>
              <a:t> 1</a:t>
            </a:r>
          </a:p>
          <a:p>
            <a:pPr lvl="1"/>
            <a:r>
              <a:rPr lang="en-US" altLang="zh-CN" sz="2200" dirty="0" err="1" smtClean="0"/>
              <a:t>Msg</a:t>
            </a:r>
            <a:r>
              <a:rPr lang="en-US" altLang="zh-CN" sz="2200" dirty="0" smtClean="0"/>
              <a:t> 2: RA response that is addressed to the UE identity in </a:t>
            </a:r>
            <a:r>
              <a:rPr lang="en-US" altLang="zh-CN" sz="2200" dirty="0" err="1" smtClean="0"/>
              <a:t>Msg</a:t>
            </a:r>
            <a:r>
              <a:rPr lang="en-US" altLang="zh-CN" sz="2200" dirty="0" smtClean="0"/>
              <a:t> 1</a:t>
            </a:r>
          </a:p>
          <a:p>
            <a:pPr lvl="1"/>
            <a:r>
              <a:rPr lang="en-US" altLang="zh-CN" sz="2200" dirty="0" smtClean="0"/>
              <a:t>FFS on the definition and choice of the UE identity</a:t>
            </a:r>
          </a:p>
          <a:p>
            <a:r>
              <a:rPr lang="en-US" altLang="zh-CN" sz="2600" dirty="0" smtClean="0"/>
              <a:t>RAN1 to send LS to RAN2</a:t>
            </a:r>
          </a:p>
          <a:p>
            <a:r>
              <a:rPr lang="en-GB" sz="2400" dirty="0" smtClean="0"/>
              <a:t>RAN1 is aware that RAN2 is also studying the RACH procedure and RAN1 would like to inform RAN2 to take the above into considerations and would like to request any feedback if there is any concern on the simplified RACH procedure.</a:t>
            </a:r>
            <a:endParaRPr lang="en-US" sz="2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6835</TotalTime>
  <Words>181</Words>
  <Application>Microsoft Office PowerPoint</Application>
  <PresentationFormat>On-screen Show (4:3)</PresentationFormat>
  <Paragraphs>31</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Slide 1</vt:lpstr>
      <vt:lpstr>Background</vt:lpstr>
      <vt:lpstr>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Rel.14 eFD-MIMO WID Progress Plan</dc:title>
  <dc:creator>Eko Onggosanusi</dc:creator>
  <cp:keywords>CTPClassification=CTP_PUBLIC:VisualMarkings=</cp:keywords>
  <cp:lastModifiedBy>Tech Hu</cp:lastModifiedBy>
  <cp:revision>504</cp:revision>
  <dcterms:created xsi:type="dcterms:W3CDTF">2016-03-24T01:14:08Z</dcterms:created>
  <dcterms:modified xsi:type="dcterms:W3CDTF">2016-10-13T13:40:39Z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868a7f80-b3a3-49dc-80fd-b45017cf4999</vt:lpwstr>
  </property>
  <property fmtid="{D5CDD505-2E9C-101B-9397-08002B2CF9AE}" pid="3" name="CTP_TimeStamp">
    <vt:lpwstr>2016-04-14 11:16:18Z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y fmtid="{D5CDD505-2E9C-101B-9397-08002B2CF9AE}" pid="8" name="_2015_ms_pID_725343">
    <vt:lpwstr>(3)C82No1juORbXpPydc0jeehV/6Vs/FA5IKhqJM0YlcJRnZnWXxQe1i7Wt8SmitrgpUPMWtE73
pzjK9xW+lw+wuBTggbq/4h0LZvVTB6VkY2GEGxtuGRsdKVwqg64V1TyMzZ+lLF8QnvdXAQD8
ada5U4eOIhoFJA/PeOerZzGP7TH47MLq0C78bDr7icJky23BrwGxTYLxEKSOcz1jEh9e2UkC
FR24XN261gt/peTOJt</vt:lpwstr>
  </property>
  <property fmtid="{D5CDD505-2E9C-101B-9397-08002B2CF9AE}" pid="9" name="_2015_ms_pID_7253431">
    <vt:lpwstr>f9ay4JyK8umC5uFhnT5p2mUBnLehGfFGkhAC7GWRoFgYyQQUQXAgRS
i+6TaSRzLO1eKXA3asS8Xr3Ui0NAbag7bdxRTi8k9Y7FAfc6cgm4R8TaA+M5ydcxgLLVCHrM
U33xqRXuB6fjvYZZvK0pIij66y9rUnZmaSwgFUCmjwPbQEz5HTZD+0xeLflaLSrLBN3Q86XC
fS2qdeCdbOpVkdo/GjxNrU+lcXrkcKcZJPOn</vt:lpwstr>
  </property>
  <property fmtid="{D5CDD505-2E9C-101B-9397-08002B2CF9AE}" pid="10" name="_2015_ms_pID_7253432">
    <vt:lpwstr>Z9Tl/znE2pAVwHB0Oz81NPUEFSavj1rjLytr
hOkt54AV</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1476134666</vt:lpwstr>
  </property>
</Properties>
</file>