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86" r:id="rId4"/>
    <p:sldId id="288" r:id="rId5"/>
    <p:sldId id="29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82874" autoAdjust="0"/>
  </p:normalViewPr>
  <p:slideViewPr>
    <p:cSldViewPr>
      <p:cViewPr varScale="1">
        <p:scale>
          <a:sx n="67" d="100"/>
          <a:sy n="67" d="100"/>
        </p:scale>
        <p:origin x="1795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66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V2V support for TDD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R1-1610977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Lisbon</a:t>
            </a:r>
            <a:r>
              <a:rPr lang="en-US" altLang="ko-KR" sz="1800" b="1" dirty="0"/>
              <a:t>, Portugal, 10th - 14th October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- 7</a:t>
            </a:r>
            <a:r>
              <a:rPr lang="en-US" altLang="ko-KR" sz="1800" b="1" dirty="0" smtClean="0"/>
              <a:t>.1.8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800" dirty="0" smtClean="0"/>
              <a:t>RAN1#86 agreement</a:t>
            </a:r>
          </a:p>
          <a:p>
            <a:pPr lvl="1"/>
            <a:r>
              <a:rPr lang="en-GB" sz="2400" dirty="0" smtClean="0"/>
              <a:t>V2V </a:t>
            </a:r>
            <a:r>
              <a:rPr lang="en-GB" sz="2400" dirty="0"/>
              <a:t>pool is defined by a repeating bitmap mapped to all subframes except for at least SLSS subframes which are </a:t>
            </a:r>
            <a:r>
              <a:rPr lang="en-GB" sz="2400" dirty="0" smtClean="0"/>
              <a:t>skipped</a:t>
            </a:r>
          </a:p>
          <a:p>
            <a:r>
              <a:rPr lang="en-US" altLang="ko-KR" sz="2800" dirty="0" smtClean="0"/>
              <a:t>TS 36.213 </a:t>
            </a:r>
          </a:p>
          <a:p>
            <a:pPr lvl="1"/>
            <a:r>
              <a:rPr lang="en-US" altLang="ko-KR" sz="2400" dirty="0" smtClean="0"/>
              <a:t>“The </a:t>
            </a:r>
            <a:r>
              <a:rPr lang="en-US" altLang="ko-KR" sz="2400" dirty="0"/>
              <a:t>set of subframes that may belong to a PSSCH resource pool for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transmission mode 3 or 4 </a:t>
            </a:r>
            <a:r>
              <a:rPr lang="en-US" altLang="ko-KR" sz="2400" dirty="0" smtClean="0"/>
              <a:t>….. includes </a:t>
            </a:r>
            <a:r>
              <a:rPr lang="en-US" altLang="ko-KR" sz="2400" dirty="0"/>
              <a:t>all the subframes except those in which SLSS resource is </a:t>
            </a:r>
            <a:r>
              <a:rPr lang="en-US" altLang="ko-KR" sz="2400" dirty="0" smtClean="0"/>
              <a:t>configured”</a:t>
            </a:r>
            <a:endParaRPr lang="en-GB" sz="2400" dirty="0"/>
          </a:p>
          <a:p>
            <a:pPr lvl="0"/>
            <a:r>
              <a:rPr lang="en-US" sz="2800" dirty="0" smtClean="0"/>
              <a:t>Observation</a:t>
            </a:r>
          </a:p>
          <a:p>
            <a:pPr lvl="1"/>
            <a:r>
              <a:rPr lang="en-US" sz="2400" dirty="0" smtClean="0"/>
              <a:t>It is not clear whether DL and S subframes are skipped (similar to SLSS) or not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Possible interpretation options</a:t>
            </a:r>
          </a:p>
          <a:p>
            <a:pPr lvl="1"/>
            <a:r>
              <a:rPr lang="en-US" sz="2400" dirty="0" smtClean="0"/>
              <a:t>Option 1</a:t>
            </a:r>
          </a:p>
          <a:p>
            <a:pPr lvl="2"/>
            <a:r>
              <a:rPr lang="en-US" sz="2000" dirty="0" smtClean="0"/>
              <a:t>DL and S subframes are skipped similar to SLSS</a:t>
            </a:r>
            <a:endParaRPr lang="ru-RU" sz="2000" dirty="0" smtClean="0"/>
          </a:p>
          <a:p>
            <a:pPr lvl="1"/>
            <a:r>
              <a:rPr lang="en-US" sz="2400" dirty="0" smtClean="0"/>
              <a:t>Option 2</a:t>
            </a:r>
            <a:endParaRPr lang="en-US" sz="2400" dirty="0"/>
          </a:p>
          <a:p>
            <a:pPr lvl="2"/>
            <a:r>
              <a:rPr lang="en-US" sz="2000" dirty="0"/>
              <a:t>DL and S subframes are </a:t>
            </a:r>
            <a:r>
              <a:rPr lang="en-US" sz="2000" dirty="0" smtClean="0"/>
              <a:t>excluded by bitmap from V2V pool</a:t>
            </a:r>
          </a:p>
          <a:p>
            <a:r>
              <a:rPr lang="en-US" sz="2800" dirty="0"/>
              <a:t>For Option 1, </a:t>
            </a:r>
            <a:r>
              <a:rPr lang="en-US" sz="2800" dirty="0" smtClean="0"/>
              <a:t>the parameters in resource selection and sensing procedure e.g. </a:t>
            </a:r>
            <a:r>
              <a:rPr lang="en-US" sz="2800" dirty="0" err="1" smtClean="0"/>
              <a:t>Pstep</a:t>
            </a:r>
            <a:r>
              <a:rPr lang="en-US" sz="2800" dirty="0" smtClean="0"/>
              <a:t> need to be adjusted according to UL-DL configuration</a:t>
            </a:r>
            <a:endParaRPr lang="en-US" sz="2800" dirty="0"/>
          </a:p>
          <a:p>
            <a:r>
              <a:rPr lang="en-US" sz="2800" dirty="0" smtClean="0"/>
              <a:t>Option 2 does not work in case if SLSS subframes are excluded, since logical indexing may point to DL subframe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Proposal 1</a:t>
            </a:r>
          </a:p>
          <a:p>
            <a:pPr lvl="1"/>
            <a:r>
              <a:rPr lang="en-US" dirty="0" smtClean="0"/>
              <a:t>In case of TDD shared carrier, DL </a:t>
            </a:r>
            <a:r>
              <a:rPr lang="en-US" dirty="0"/>
              <a:t>and </a:t>
            </a:r>
            <a:r>
              <a:rPr lang="en-US" dirty="0" smtClean="0"/>
              <a:t>S(Special) </a:t>
            </a:r>
            <a:r>
              <a:rPr lang="en-US" dirty="0"/>
              <a:t>subframes are skipped similar to </a:t>
            </a:r>
            <a:r>
              <a:rPr lang="en-US" dirty="0" smtClean="0"/>
              <a:t>SLSS subframes</a:t>
            </a:r>
          </a:p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Pstep</a:t>
            </a:r>
            <a:r>
              <a:rPr lang="en-US" dirty="0" smtClean="0"/>
              <a:t> parameter is adjusted according to UL-DL configuration</a:t>
            </a:r>
          </a:p>
          <a:p>
            <a:pPr lvl="1"/>
            <a:r>
              <a:rPr lang="en-US" dirty="0" err="1" smtClean="0"/>
              <a:t>Pstep_sharedTDD</a:t>
            </a:r>
            <a:r>
              <a:rPr lang="en-US" dirty="0" smtClean="0"/>
              <a:t> = </a:t>
            </a:r>
            <a:r>
              <a:rPr lang="en-US" dirty="0" err="1" smtClean="0"/>
              <a:t>Pstep</a:t>
            </a:r>
            <a:r>
              <a:rPr lang="en-US" dirty="0" smtClean="0"/>
              <a:t>*(UL/(UL+DL+S))</a:t>
            </a:r>
            <a:endParaRPr lang="ru-RU" dirty="0"/>
          </a:p>
          <a:p>
            <a:pPr lvl="1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115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/>
              <a:t>Proposal 3</a:t>
            </a:r>
          </a:p>
          <a:p>
            <a:pPr lvl="1"/>
            <a:r>
              <a:rPr lang="en-US" dirty="0"/>
              <a:t>The following V2V subframe bitmap sizes are supported for </a:t>
            </a:r>
            <a:r>
              <a:rPr lang="en-US" dirty="0" smtClean="0"/>
              <a:t>TDD </a:t>
            </a:r>
            <a:r>
              <a:rPr lang="en-US" altLang="zh-CN" dirty="0" smtClean="0"/>
              <a:t>shared carrier</a:t>
            </a:r>
            <a:endParaRPr lang="en-US" dirty="0"/>
          </a:p>
          <a:p>
            <a:pPr lvl="2"/>
            <a:r>
              <a:rPr lang="en-US" dirty="0"/>
              <a:t>TDD#0: 60;  TDD#1: 40; TDD#2: 20, TDD#3: 30, TDD#4: 20, TDD#5: 10, TDD#6: </a:t>
            </a:r>
            <a:r>
              <a:rPr lang="en-US" dirty="0" smtClean="0"/>
              <a:t>50 (equivalent of 100 for FDD/dedicated carrier)</a:t>
            </a:r>
            <a:endParaRPr lang="en-US" dirty="0"/>
          </a:p>
          <a:p>
            <a:pPr lvl="2"/>
            <a:r>
              <a:rPr lang="en-US" dirty="0"/>
              <a:t>TDD#0: 12;  TDD#1: 8; TDD#2: 4, TDD#3: 6, TDD#4: 4, TDD#5: 2, TDD#6: </a:t>
            </a:r>
            <a:r>
              <a:rPr lang="en-US" dirty="0" smtClean="0"/>
              <a:t>10 (</a:t>
            </a:r>
            <a:r>
              <a:rPr lang="en-US" dirty="0"/>
              <a:t>equivalent of </a:t>
            </a:r>
            <a:r>
              <a:rPr lang="en-US" dirty="0" smtClean="0"/>
              <a:t>20 for FDD</a:t>
            </a:r>
            <a:r>
              <a:rPr lang="en-US" altLang="zh-CN" dirty="0" smtClean="0"/>
              <a:t>/dedicated carrier</a:t>
            </a:r>
            <a:r>
              <a:rPr lang="en-US" dirty="0" smtClean="0"/>
              <a:t>)</a:t>
            </a:r>
            <a:endParaRPr lang="en-US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60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On-screen Show (4:3)</PresentationFormat>
  <Paragraphs>37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Office Theme</vt:lpstr>
      <vt:lpstr>WF on V2V support for TDD</vt:lpstr>
      <vt:lpstr>Background</vt:lpstr>
      <vt:lpstr>Background</vt:lpstr>
      <vt:lpstr>Proposals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2016-10-13T13:18:42Z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2016-10-13 13:18:42Z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