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569" autoAdjust="0"/>
  </p:normalViewPr>
  <p:slideViewPr>
    <p:cSldViewPr>
      <p:cViewPr varScale="1">
        <p:scale>
          <a:sx n="87" d="100"/>
          <a:sy n="87" d="100"/>
        </p:scale>
        <p:origin x="149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2016/10/13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2016/10/13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2016/10/13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2016/10/13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134672" cy="1470025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WF on </a:t>
            </a:r>
            <a:r>
              <a:rPr lang="en-US" altLang="ja-JP" dirty="0" smtClean="0"/>
              <a:t>Updated Link </a:t>
            </a:r>
            <a:r>
              <a:rPr lang="en-US" altLang="ja-JP" dirty="0" smtClean="0"/>
              <a:t>Level Evaluation Assumptions for RACH Preamble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919064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Qualcomm, 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4435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</a:t>
            </a:r>
            <a:r>
              <a:rPr lang="en-US" altLang="ja-JP" dirty="0" smtClean="0"/>
              <a:t>#</a:t>
            </a:r>
            <a:r>
              <a:rPr lang="en-US" altLang="ja-JP" dirty="0" smtClean="0"/>
              <a:t>86b</a:t>
            </a:r>
            <a:endParaRPr lang="en-US" altLang="ja-JP" dirty="0" smtClean="0"/>
          </a:p>
          <a:p>
            <a:r>
              <a:rPr lang="en-US" altLang="ja-JP" dirty="0" err="1" smtClean="0"/>
              <a:t>Lisbom</a:t>
            </a:r>
            <a:r>
              <a:rPr lang="en-US" altLang="ja-JP" dirty="0" smtClean="0"/>
              <a:t>, Portugal 10-14 Oct 2016</a:t>
            </a:r>
            <a:endParaRPr lang="ja-JP" altLang="ja-JP" dirty="0"/>
          </a:p>
          <a:p>
            <a:r>
              <a:rPr kumimoji="1" lang="en-US" altLang="ja-JP" dirty="0" smtClean="0"/>
              <a:t>Agenda: </a:t>
            </a:r>
            <a:r>
              <a:rPr kumimoji="1" lang="en-US" altLang="ja-JP" dirty="0" smtClean="0"/>
              <a:t>8.1.5.2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R1-1610976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Performance Metric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72008" y="1340768"/>
            <a:ext cx="8964488" cy="5112568"/>
          </a:xfrm>
        </p:spPr>
        <p:txBody>
          <a:bodyPr>
            <a:noAutofit/>
          </a:bodyPr>
          <a:lstStyle/>
          <a:p>
            <a:r>
              <a:rPr lang="en-US" altLang="ja-JP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Detection error probability [TS36.104]</a:t>
            </a:r>
          </a:p>
          <a:p>
            <a:pPr lvl="1"/>
            <a:r>
              <a:rPr lang="en-US" altLang="ja-JP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Detecting </a:t>
            </a:r>
            <a:r>
              <a:rPr lang="en-US" altLang="ja-JP" sz="1800" dirty="0">
                <a:latin typeface="Arial" panose="020B0604020202020204" pitchFamily="34" charset="0"/>
                <a:cs typeface="Arial" panose="020B0604020202020204" pitchFamily="34" charset="0"/>
              </a:rPr>
              <a:t>different preamble than the one that was sent</a:t>
            </a:r>
          </a:p>
          <a:p>
            <a:pPr lvl="1"/>
            <a:r>
              <a:rPr lang="en-US" altLang="ja-JP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Not </a:t>
            </a:r>
            <a:r>
              <a:rPr lang="en-US" altLang="ja-JP" sz="1800" dirty="0">
                <a:latin typeface="Arial" panose="020B0604020202020204" pitchFamily="34" charset="0"/>
                <a:cs typeface="Arial" panose="020B0604020202020204" pitchFamily="34" charset="0"/>
              </a:rPr>
              <a:t>detecting a preamble at all</a:t>
            </a:r>
          </a:p>
          <a:p>
            <a:pPr lvl="2"/>
            <a:r>
              <a:rPr lang="en-US" altLang="ja-JP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Threshold </a:t>
            </a:r>
            <a:r>
              <a:rPr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is set such that the false alarm probability does not exceed 0.1%</a:t>
            </a:r>
            <a:endParaRPr lang="en-US" altLang="ja-JP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altLang="ja-JP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Correct </a:t>
            </a:r>
            <a:r>
              <a:rPr lang="en-US" altLang="ja-JP" sz="1800" dirty="0">
                <a:latin typeface="Arial" panose="020B0604020202020204" pitchFamily="34" charset="0"/>
                <a:cs typeface="Arial" panose="020B0604020202020204" pitchFamily="34" charset="0"/>
              </a:rPr>
              <a:t>preamble detection but with the wrong timing </a:t>
            </a:r>
            <a:r>
              <a:rPr lang="en-US" altLang="ja-JP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estimation</a:t>
            </a:r>
          </a:p>
          <a:p>
            <a:pPr lvl="2"/>
            <a:r>
              <a:rPr lang="en-US" altLang="ja-JP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Threshold to judge wrong timing estimation is FFS </a:t>
            </a:r>
          </a:p>
          <a:p>
            <a:pPr lvl="2"/>
            <a:r>
              <a:rPr lang="en-US" altLang="ja-JP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Definition of timing error is FFS</a:t>
            </a:r>
          </a:p>
          <a:p>
            <a:pPr lvl="2"/>
            <a:r>
              <a:rPr lang="en-US" altLang="ja-JP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For RAN1#86bis meeting, companies are encouraged to provide their own assumptions</a:t>
            </a:r>
          </a:p>
          <a:p>
            <a:r>
              <a:rPr lang="en-US" altLang="ja-JP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Maximum coupling loss (MCL)</a:t>
            </a:r>
          </a:p>
          <a:p>
            <a:pPr lvl="1"/>
            <a:r>
              <a:rPr lang="en-US" altLang="ja-JP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Required SINR is the one for achieving detection error  probability of 1% </a:t>
            </a:r>
          </a:p>
          <a:p>
            <a:r>
              <a:rPr lang="en-US" altLang="ja-JP" sz="2400" dirty="0"/>
              <a:t>Other metrics (e.g., </a:t>
            </a:r>
            <a:r>
              <a:rPr lang="en-US" altLang="ja-JP" sz="2400" dirty="0" smtClean="0"/>
              <a:t>PAPR, occupied time, and multiplexing capacity) </a:t>
            </a:r>
            <a:r>
              <a:rPr lang="en-US" altLang="ja-JP" sz="2400" dirty="0"/>
              <a:t>are not precluded</a:t>
            </a:r>
          </a:p>
          <a:p>
            <a:r>
              <a:rPr lang="en-US" altLang="ja-JP" sz="2400" dirty="0"/>
              <a:t>Note: Proponents should open detailed </a:t>
            </a:r>
            <a:r>
              <a:rPr lang="en-US" altLang="ja-JP" sz="2400" dirty="0" smtClean="0"/>
              <a:t>RACH preamble design </a:t>
            </a:r>
            <a:r>
              <a:rPr lang="en-US" altLang="ja-JP" sz="2400" dirty="0"/>
              <a:t>including </a:t>
            </a:r>
            <a:r>
              <a:rPr lang="en-US" altLang="ja-JP" sz="2400" dirty="0" smtClean="0"/>
              <a:t>reciprocity assumption, SC spacing and bandwidth</a:t>
            </a:r>
            <a:endParaRPr lang="en-US" altLang="ja-JP" sz="2400" dirty="0"/>
          </a:p>
          <a:p>
            <a:endParaRPr lang="en-US" altLang="ja-JP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altLang="ja-JP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231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576064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Link level evaluation assumptions</a:t>
            </a:r>
            <a:endParaRPr kumimoji="1" lang="ja-JP" altLang="en-US" dirty="0"/>
          </a:p>
        </p:txBody>
      </p:sp>
      <p:graphicFrame>
        <p:nvGraphicFramePr>
          <p:cNvPr id="8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70111275"/>
              </p:ext>
            </p:extLst>
          </p:nvPr>
        </p:nvGraphicFramePr>
        <p:xfrm>
          <a:off x="467544" y="764704"/>
          <a:ext cx="8229599" cy="54787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088232"/>
                <a:gridCol w="3139831"/>
                <a:gridCol w="3001536"/>
              </a:tblGrid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Below 6GHz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Above 6GHz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</a:tr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Carrier Frequency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en-GB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GHz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30, 70 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GHz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</a:tr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Channel Model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altLang="ja-JP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CDL-C</a:t>
                      </a:r>
                      <a:r>
                        <a:rPr lang="en-GB" altLang="ja-JP" sz="16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(other CDL models are not precluded)</a:t>
                      </a:r>
                      <a:r>
                        <a:rPr lang="en-GB" altLang="ja-JP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, AWGN</a:t>
                      </a:r>
                    </a:p>
                    <a:p>
                      <a:pPr marL="285750" indent="-285750" algn="l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altLang="ja-JP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with delay</a:t>
                      </a:r>
                      <a:r>
                        <a:rPr lang="en-GB" altLang="ja-JP" sz="16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scaling values of 100 ns </a:t>
                      </a:r>
                      <a:r>
                        <a:rPr lang="en-GB" altLang="ja-JP" sz="1600" b="1" baseline="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(mandatory)</a:t>
                      </a:r>
                      <a:r>
                        <a:rPr lang="en-GB" altLang="ja-JP" sz="16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GB" altLang="ja-JP" sz="1600" b="1" baseline="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altLang="ja-JP" sz="16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300 ns</a:t>
                      </a:r>
                      <a:r>
                        <a:rPr lang="en-GB" altLang="ja-JP" sz="1600" b="1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altLang="ja-JP" sz="1600" b="1" baseline="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(optional)  </a:t>
                      </a:r>
                      <a:r>
                        <a:rPr lang="en-GB" altLang="ja-JP" sz="16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and 1000 ns </a:t>
                      </a:r>
                      <a:r>
                        <a:rPr lang="en-GB" altLang="ja-JP" sz="1600" b="1" baseline="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(optional) </a:t>
                      </a:r>
                      <a:r>
                        <a:rPr lang="en-GB" altLang="ja-JP" sz="16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for 4 GHz, 30 ns for 30/70 GHz</a:t>
                      </a:r>
                      <a:endParaRPr lang="en-US" altLang="ja-JP" sz="1600" baseline="0" dirty="0" smtClean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  <a:p>
                      <a:pPr marL="285750" marR="0" indent="-2857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ja-JP" sz="16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with all combination of ASA and ASD scaling values </a:t>
                      </a:r>
                      <a:r>
                        <a:rPr lang="en-GB" altLang="ja-JP" sz="16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in sec. 7.7.5.1 in 38.900, </a:t>
                      </a:r>
                      <a:r>
                        <a:rPr lang="en-US" altLang="ja-JP" sz="16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for above 6 GHz cases</a:t>
                      </a:r>
                    </a:p>
                    <a:p>
                      <a:pPr marL="285750" marR="0" indent="-2857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ja-JP" sz="16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ZSA = 5 degree, ZSD = 1 degree </a:t>
                      </a:r>
                    </a:p>
                    <a:p>
                      <a:pPr marL="285750" marR="0" lvl="0" indent="-2857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b="1" dirty="0" smtClean="0">
                          <a:solidFill>
                            <a:srgbClr val="0070C0"/>
                          </a:solidFill>
                        </a:rPr>
                        <a:t>The CDL table is translated so that the strongest cluster’s </a:t>
                      </a:r>
                      <a:r>
                        <a:rPr lang="en-US" sz="1600" b="1" dirty="0" err="1" smtClean="0">
                          <a:solidFill>
                            <a:srgbClr val="0070C0"/>
                          </a:solidFill>
                        </a:rPr>
                        <a:t>AoD</a:t>
                      </a:r>
                      <a:r>
                        <a:rPr lang="en-US" sz="1600" b="1" baseline="0" dirty="0" smtClean="0">
                          <a:solidFill>
                            <a:srgbClr val="0070C0"/>
                          </a:solidFill>
                        </a:rPr>
                        <a:t> and </a:t>
                      </a:r>
                      <a:r>
                        <a:rPr lang="en-US" sz="1600" b="1" baseline="0" dirty="0" err="1" smtClean="0">
                          <a:solidFill>
                            <a:srgbClr val="0070C0"/>
                          </a:solidFill>
                        </a:rPr>
                        <a:t>AoA</a:t>
                      </a:r>
                      <a:r>
                        <a:rPr lang="en-US" sz="1600" b="1" dirty="0" smtClean="0">
                          <a:solidFill>
                            <a:srgbClr val="0070C0"/>
                          </a:solidFill>
                        </a:rPr>
                        <a:t> occur at a</a:t>
                      </a:r>
                      <a:r>
                        <a:rPr lang="en-US" sz="1600" b="1" baseline="0" dirty="0" smtClean="0">
                          <a:solidFill>
                            <a:srgbClr val="0070C0"/>
                          </a:solidFill>
                        </a:rPr>
                        <a:t> random angle</a:t>
                      </a:r>
                      <a:r>
                        <a:rPr lang="en-US" sz="1600" b="1" dirty="0" smtClean="0">
                          <a:solidFill>
                            <a:srgbClr val="0070C0"/>
                          </a:solidFill>
                        </a:rPr>
                        <a:t> for both the</a:t>
                      </a:r>
                      <a:r>
                        <a:rPr lang="en-US" sz="1600" b="1" baseline="0" dirty="0" smtClean="0">
                          <a:solidFill>
                            <a:srgbClr val="0070C0"/>
                          </a:solidFill>
                        </a:rPr>
                        <a:t> antenna panels of </a:t>
                      </a:r>
                      <a:r>
                        <a:rPr lang="en-US" sz="1600" b="1" dirty="0" smtClean="0">
                          <a:solidFill>
                            <a:srgbClr val="0070C0"/>
                          </a:solidFill>
                        </a:rPr>
                        <a:t>TRP and UE in the local coordinate. The</a:t>
                      </a:r>
                      <a:r>
                        <a:rPr lang="en-US" sz="1600" b="1" baseline="0" dirty="0" smtClean="0">
                          <a:solidFill>
                            <a:srgbClr val="0070C0"/>
                          </a:solidFill>
                        </a:rPr>
                        <a:t> value of the random angle is selected to be uniformly distributed from </a:t>
                      </a:r>
                      <a:r>
                        <a:rPr lang="en-US" sz="1600" b="1" dirty="0" smtClean="0">
                          <a:solidFill>
                            <a:srgbClr val="0070C0"/>
                          </a:solidFill>
                        </a:rPr>
                        <a:t>+30 to -30 degree. The random</a:t>
                      </a:r>
                      <a:r>
                        <a:rPr lang="en-US" sz="1600" b="1" baseline="0" dirty="0" smtClean="0">
                          <a:solidFill>
                            <a:srgbClr val="0070C0"/>
                          </a:solidFill>
                        </a:rPr>
                        <a:t> value is chosen independently for both </a:t>
                      </a:r>
                      <a:r>
                        <a:rPr lang="en-US" sz="1600" b="1" baseline="0" dirty="0" err="1" smtClean="0">
                          <a:solidFill>
                            <a:srgbClr val="0070C0"/>
                          </a:solidFill>
                        </a:rPr>
                        <a:t>AoD</a:t>
                      </a:r>
                      <a:r>
                        <a:rPr lang="en-US" sz="1600" b="1" baseline="0" dirty="0" smtClean="0">
                          <a:solidFill>
                            <a:srgbClr val="0070C0"/>
                          </a:solidFill>
                        </a:rPr>
                        <a:t> and </a:t>
                      </a:r>
                      <a:r>
                        <a:rPr lang="en-US" sz="1600" b="1" baseline="0" dirty="0" err="1" smtClean="0">
                          <a:solidFill>
                            <a:srgbClr val="0070C0"/>
                          </a:solidFill>
                        </a:rPr>
                        <a:t>AoA</a:t>
                      </a:r>
                      <a:endParaRPr lang="en-US" altLang="ja-JP" sz="1600" b="1" baseline="0" dirty="0" smtClean="0">
                        <a:solidFill>
                          <a:srgbClr val="0070C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1653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Antenna Configuration at the TRP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(1,1,2) with </a:t>
                      </a:r>
                      <a:r>
                        <a:rPr lang="en-GB" sz="16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omni</a:t>
                      </a:r>
                      <a:r>
                        <a:rPr lang="en-GB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-directional antenna element</a:t>
                      </a: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(4,8,2), with directional antenna element (HPBW=65</a:t>
                      </a:r>
                      <a:r>
                        <a:rPr lang="en-GB" sz="16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directivity 8dB</a:t>
                      </a:r>
                      <a:r>
                        <a:rPr lang="en-GB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u="sng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Optional: </a:t>
                      </a:r>
                      <a:r>
                        <a:rPr lang="en-GB" sz="1600" b="1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</a:t>
                      </a:r>
                      <a:r>
                        <a:rPr lang="en-US" sz="1600" b="1" kern="1200" dirty="0" err="1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M,N,P,Mg,Ng</a:t>
                      </a:r>
                      <a:r>
                        <a:rPr lang="en-US" sz="1600" b="1" kern="120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= (4,8,2,2,2). (</a:t>
                      </a:r>
                      <a:r>
                        <a:rPr lang="en-US" sz="1600" b="1" kern="1200" dirty="0" err="1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  <a:r>
                        <a:rPr lang="en-US" sz="1600" b="1" kern="1200" baseline="-25000" dirty="0" err="1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</a:t>
                      </a:r>
                      <a:r>
                        <a:rPr lang="en-US" sz="1600" b="1" kern="1200" dirty="0" err="1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,d</a:t>
                      </a:r>
                      <a:r>
                        <a:rPr lang="en-US" sz="1600" b="1" kern="1200" baseline="-25000" dirty="0" err="1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</a:t>
                      </a:r>
                      <a:r>
                        <a:rPr lang="en-US" sz="1600" b="1" kern="120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= (0.5, 0.5)</a:t>
                      </a:r>
                      <a:r>
                        <a:rPr lang="en-GB" sz="1600" b="1" kern="120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λ</a:t>
                      </a:r>
                      <a:r>
                        <a:rPr lang="en-US" sz="1600" b="1" kern="120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(</a:t>
                      </a:r>
                      <a:r>
                        <a:rPr lang="en-US" sz="1600" b="1" kern="1200" dirty="0" err="1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  <a:r>
                        <a:rPr lang="en-US" sz="1600" b="1" kern="1200" baseline="-25000" dirty="0" err="1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g,V</a:t>
                      </a:r>
                      <a:r>
                        <a:rPr lang="en-US" sz="1600" b="1" kern="1200" dirty="0" err="1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,d</a:t>
                      </a:r>
                      <a:r>
                        <a:rPr lang="en-US" sz="1600" b="1" kern="1200" baseline="-25000" dirty="0" err="1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g,H</a:t>
                      </a:r>
                      <a:r>
                        <a:rPr lang="en-US" sz="1600" b="1" kern="120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= (2.0, 4.0)</a:t>
                      </a:r>
                      <a:r>
                        <a:rPr lang="en-GB" sz="1600" b="1" kern="120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λ</a:t>
                      </a:r>
                      <a:endParaRPr lang="en-US" sz="1600" b="1" dirty="0" smtClean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331653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Antenna Configuration at the UE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(1,1,2) with </a:t>
                      </a:r>
                      <a:r>
                        <a:rPr lang="en-GB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omni</a:t>
                      </a: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-directional antenna element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(2,4,2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), with directional antenna element (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HPBW=90</a:t>
                      </a:r>
                      <a:r>
                        <a:rPr lang="en-GB" sz="1600" baseline="30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directivity 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5dB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3731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576064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Link level evaluation assumptions</a:t>
            </a:r>
            <a:endParaRPr kumimoji="1" lang="ja-JP" altLang="en-US" dirty="0"/>
          </a:p>
        </p:txBody>
      </p:sp>
      <p:graphicFrame>
        <p:nvGraphicFramePr>
          <p:cNvPr id="8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62831530"/>
              </p:ext>
            </p:extLst>
          </p:nvPr>
        </p:nvGraphicFramePr>
        <p:xfrm>
          <a:off x="467544" y="764704"/>
          <a:ext cx="8229599" cy="296870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088232"/>
                <a:gridCol w="3139831"/>
                <a:gridCol w="3001536"/>
              </a:tblGrid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Below 6GHz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Above 6GHz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</a:tr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Carrier Frequency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en-GB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GHz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30, 70 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GHz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</a:tr>
              <a:tr h="331653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Antenna port virtualization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Clarified by each 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proponent 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 simulation 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assumptions 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(e.g. the beamforming method, beam directions, number of beams)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6464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Frequency </a:t>
                      </a: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Offset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+/- 0.05 ppm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at TRP ,  +/-0.1 ppm at UE</a:t>
                      </a:r>
                      <a:endParaRPr lang="en-US" sz="16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6464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UE speed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3km/h,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120km/h</a:t>
                      </a:r>
                    </a:p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Other values are not precluded</a:t>
                      </a:r>
                      <a:endParaRPr lang="en-US" sz="16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3km/h</a:t>
                      </a:r>
                    </a:p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altLang="ja-JP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Other values are not precluded</a:t>
                      </a:r>
                      <a:endParaRPr lang="en-US" altLang="ja-JP" sz="16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86464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UE movement modeling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86464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Initial timing </a:t>
                      </a: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Offset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Timing uncertainty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derived from c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ell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radius </a:t>
                      </a:r>
                    </a:p>
                    <a:p>
                      <a:pPr marL="800100" lvl="1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(e.g. for below 6 GHz, [-10us, +10us] for 3km cell radius)</a:t>
                      </a:r>
                    </a:p>
                    <a:p>
                      <a:pPr marL="800100" lvl="1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Companies report the assumed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cell radius</a:t>
                      </a:r>
                      <a:endParaRPr lang="en-US" sz="16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392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889</TotalTime>
  <Words>490</Words>
  <Application>Microsoft Office PowerPoint</Application>
  <PresentationFormat>On-screen Show (4:3)</PresentationFormat>
  <Paragraphs>62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MS PGothic</vt:lpstr>
      <vt:lpstr>SimSun</vt:lpstr>
      <vt:lpstr>Arial</vt:lpstr>
      <vt:lpstr>Calibri</vt:lpstr>
      <vt:lpstr>Courier New</vt:lpstr>
      <vt:lpstr>Times New Roman</vt:lpstr>
      <vt:lpstr>Office テーマ</vt:lpstr>
      <vt:lpstr>WF on Updated Link Level Evaluation Assumptions for RACH Preamble</vt:lpstr>
      <vt:lpstr>Performance Metric</vt:lpstr>
      <vt:lpstr>Link level evaluation assumptions</vt:lpstr>
      <vt:lpstr>Link level evaluation assumptions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Overview of NR</dc:title>
  <dc:creator>5132603</dc:creator>
  <cp:lastModifiedBy>Nazmul Islam</cp:lastModifiedBy>
  <cp:revision>71</cp:revision>
  <dcterms:created xsi:type="dcterms:W3CDTF">2016-04-11T23:33:51Z</dcterms:created>
  <dcterms:modified xsi:type="dcterms:W3CDTF">2016-10-13T13:15:30Z</dcterms:modified>
</cp:coreProperties>
</file>