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 varScale="1">
        <p:scale>
          <a:sx n="91" d="100"/>
          <a:sy n="91" d="100"/>
        </p:scale>
        <p:origin x="1462" y="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anose="020F0502020204030204" pitchFamily="34" charset="0"/>
              </a:rPr>
              <a:t>WF on </a:t>
            </a:r>
            <a:r>
              <a:rPr lang="en-GB" altLang="ko-KR" sz="4000" dirty="0" smtClean="0">
                <a:latin typeface="Calibri" panose="020F0502020204030204" pitchFamily="34" charset="0"/>
              </a:rPr>
              <a:t>DL measurement for </a:t>
            </a:r>
            <a:r>
              <a:rPr lang="en-US" altLang="ko-KR" sz="4000" dirty="0" smtClean="0">
                <a:latin typeface="Calibri" panose="020F0502020204030204" pitchFamily="34" charset="0"/>
              </a:rPr>
              <a:t>L3 </a:t>
            </a:r>
            <a:r>
              <a:rPr lang="en-GB" altLang="ko-KR" sz="4000" dirty="0" smtClean="0">
                <a:latin typeface="Calibri" panose="020F0502020204030204" pitchFamily="34" charset="0"/>
              </a:rPr>
              <a:t>mobility</a:t>
            </a:r>
            <a:endParaRPr lang="en-US" altLang="ja-JP" sz="4000" dirty="0" smtClean="0">
              <a:latin typeface="Calibri" panose="020F0502020204030204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anose="020F0502020204030204" pitchFamily="34" charset="0"/>
              </a:rPr>
              <a:t>Samsung, 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DOCOMO, AT&amp;T, Ericsson, Intel, </a:t>
            </a:r>
            <a:r>
              <a:rPr lang="en-US" altLang="ko-KR" sz="2400" dirty="0">
                <a:latin typeface="Calibri" panose="020F0502020204030204" pitchFamily="34" charset="0"/>
              </a:rPr>
              <a:t>[Nokia], [Qualcomm</a:t>
            </a:r>
            <a:r>
              <a:rPr lang="en-US" altLang="ko-KR" sz="2400" dirty="0" smtClean="0">
                <a:latin typeface="Calibri" panose="020F0502020204030204" pitchFamily="34" charset="0"/>
              </a:rPr>
              <a:t>], [</a:t>
            </a:r>
            <a:r>
              <a:rPr lang="en-US" altLang="ko-KR" sz="2400" dirty="0" smtClean="0">
                <a:latin typeface="Calibri" panose="020F0502020204030204" pitchFamily="34" charset="0"/>
              </a:rPr>
              <a:t>Huawei, </a:t>
            </a:r>
            <a:r>
              <a:rPr lang="en-US" altLang="ko-KR" sz="2400" dirty="0" err="1" smtClean="0">
                <a:latin typeface="Calibri" panose="020F0502020204030204" pitchFamily="34" charset="0"/>
              </a:rPr>
              <a:t>HiSilicon</a:t>
            </a:r>
            <a:r>
              <a:rPr lang="en-US" altLang="ko-KR" sz="2400" smtClean="0">
                <a:latin typeface="Calibri" panose="020F0502020204030204" pitchFamily="34" charset="0"/>
              </a:rPr>
              <a:t>]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0" y="548680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R1-1610975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415004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86bis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>
                <a:latin typeface="Calibri" panose="020F0502020204030204" pitchFamily="34" charset="0"/>
              </a:rPr>
              <a:t>Lisbon, Portugal, 10</a:t>
            </a:r>
            <a:r>
              <a:rPr lang="en-US" altLang="ko-KR" sz="2000" b="1" baseline="30000" dirty="0">
                <a:latin typeface="Calibri" panose="020F0502020204030204" pitchFamily="34" charset="0"/>
              </a:rPr>
              <a:t>th</a:t>
            </a:r>
            <a:r>
              <a:rPr lang="en-US" altLang="ko-KR" sz="2000" b="1" dirty="0">
                <a:latin typeface="Calibri" panose="020F0502020204030204" pitchFamily="34" charset="0"/>
              </a:rPr>
              <a:t> – 14</a:t>
            </a:r>
            <a:r>
              <a:rPr lang="en-US" altLang="ko-KR" sz="2000" b="1" baseline="30000" dirty="0">
                <a:latin typeface="Calibri" panose="020F0502020204030204" pitchFamily="34" charset="0"/>
              </a:rPr>
              <a:t>th</a:t>
            </a:r>
            <a:r>
              <a:rPr lang="en-US" altLang="ko-KR" sz="2000" b="1" dirty="0">
                <a:latin typeface="Calibri" panose="020F0502020204030204" pitchFamily="34" charset="0"/>
              </a:rPr>
              <a:t>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Oct.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8.1.5.3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latinLnBrk="0" hangingPunct="0"/>
            <a:r>
              <a:rPr lang="en-US" sz="2400" dirty="0" smtClean="0"/>
              <a:t>Note: In this WF, IDLE mode refers to a </a:t>
            </a:r>
            <a:r>
              <a:rPr lang="en-US" sz="2400" dirty="0"/>
              <a:t>UE state </a:t>
            </a:r>
            <a:r>
              <a:rPr lang="en-US" sz="2400" dirty="0" smtClean="0"/>
              <a:t>similar to </a:t>
            </a:r>
            <a:r>
              <a:rPr lang="en-US" sz="2400" dirty="0"/>
              <a:t>LTE IDLE </a:t>
            </a:r>
            <a:r>
              <a:rPr lang="en-US" sz="2400" dirty="0" smtClean="0"/>
              <a:t>state, whose exact definition is up to RAN2</a:t>
            </a:r>
          </a:p>
          <a:p>
            <a:pPr eaLnBrk="0" latinLnBrk="0" hangingPunct="0"/>
            <a:r>
              <a:rPr lang="en-US" sz="2400" dirty="0"/>
              <a:t>Note: In this WF, </a:t>
            </a:r>
            <a:r>
              <a:rPr lang="en-US" sz="2400" dirty="0" smtClean="0"/>
              <a:t>CONNECTED mode </a:t>
            </a:r>
            <a:r>
              <a:rPr lang="en-US" sz="2400" dirty="0"/>
              <a:t>refers to a UE state similar to LTE </a:t>
            </a:r>
            <a:r>
              <a:rPr lang="en-US" sz="2400" dirty="0" smtClean="0"/>
              <a:t>CONNECTED state, whose exact definition is up to RAN2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>
                <a:latin typeface="Calibri" panose="020F0502020204030204" pitchFamily="34" charset="0"/>
              </a:rPr>
              <a:t>Note: In this WF, cell refers to NR cell which is tied to a same ID carried by NR-SS.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>
                <a:latin typeface="Calibri" panose="020F0502020204030204" pitchFamily="34" charset="0"/>
              </a:rPr>
              <a:t>Detailed definition of NR cell </a:t>
            </a:r>
            <a:r>
              <a:rPr lang="en-US" altLang="ko-KR" sz="2000" dirty="0" smtClean="0">
                <a:latin typeface="Calibri" panose="020F0502020204030204" pitchFamily="34" charset="0"/>
              </a:rPr>
              <a:t>FFS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02025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NR supports cell-level mobility based on DL </a:t>
            </a:r>
            <a:r>
              <a:rPr lang="en-US" altLang="ko-KR" sz="2400" dirty="0">
                <a:latin typeface="Calibri" panose="020F0502020204030204" pitchFamily="34" charset="0"/>
              </a:rPr>
              <a:t>cell-level measurement (e.g. RSRP for each cell) </a:t>
            </a:r>
            <a:r>
              <a:rPr lang="en-US" altLang="ko-KR" sz="2400" dirty="0" smtClean="0">
                <a:latin typeface="Calibri" panose="020F0502020204030204" pitchFamily="34" charset="0"/>
              </a:rPr>
              <a:t>in IDLE mode UE.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Study the following DL </a:t>
            </a:r>
            <a:r>
              <a:rPr lang="en-US" altLang="ko-KR" sz="2000" dirty="0">
                <a:latin typeface="Calibri" panose="020F0502020204030204" pitchFamily="34" charset="0"/>
              </a:rPr>
              <a:t>signals for </a:t>
            </a:r>
            <a:r>
              <a:rPr lang="en-US" altLang="ko-KR" sz="2000" dirty="0" smtClean="0">
                <a:latin typeface="Calibri" panose="020F0502020204030204" pitchFamily="34" charset="0"/>
              </a:rPr>
              <a:t>IDLE mode RRM </a:t>
            </a:r>
            <a:r>
              <a:rPr lang="en-US" altLang="ko-KR" sz="2000" dirty="0">
                <a:latin typeface="Calibri" panose="020F0502020204030204" pitchFamily="34" charset="0"/>
              </a:rPr>
              <a:t>measurement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1: </a:t>
            </a:r>
            <a:r>
              <a:rPr lang="en-US" altLang="ko-KR" sz="1600" dirty="0" smtClean="0">
                <a:latin typeface="Calibri" panose="020F0502020204030204" pitchFamily="34" charset="0"/>
              </a:rPr>
              <a:t>Synchronization signal (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e.g., NR-PSS, </a:t>
            </a:r>
            <a:r>
              <a:rPr lang="en-US" altLang="ko-KR" sz="1600" dirty="0" smtClean="0">
                <a:latin typeface="Calibri" panose="020F0502020204030204" pitchFamily="34" charset="0"/>
              </a:rPr>
              <a:t>NR-SSS)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</a:t>
            </a:r>
            <a:r>
              <a:rPr lang="en-US" altLang="ko-KR" sz="1600" dirty="0" smtClean="0">
                <a:latin typeface="Calibri" panose="020F0502020204030204" pitchFamily="34" charset="0"/>
              </a:rPr>
              <a:t>2: RS </a:t>
            </a:r>
            <a:r>
              <a:rPr lang="en-US" altLang="ko-KR" sz="1600" dirty="0">
                <a:latin typeface="Calibri" panose="020F0502020204030204" pitchFamily="34" charset="0"/>
              </a:rPr>
              <a:t>for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demodulating </a:t>
            </a:r>
            <a:r>
              <a:rPr lang="en-US" altLang="ko-KR" sz="1600" dirty="0" smtClean="0">
                <a:latin typeface="Calibri" panose="020F0502020204030204" pitchFamily="34" charset="0"/>
              </a:rPr>
              <a:t>broadcast channel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</a:t>
            </a:r>
            <a:r>
              <a:rPr lang="en-US" altLang="ko-KR" sz="1600" dirty="0">
                <a:latin typeface="Calibri" panose="020F0502020204030204" pitchFamily="34" charset="0"/>
              </a:rPr>
              <a:t>3</a:t>
            </a:r>
            <a:r>
              <a:rPr lang="en-US" altLang="ko-KR" sz="1600" dirty="0" smtClean="0">
                <a:latin typeface="Calibri" panose="020F0502020204030204" pitchFamily="34" charset="0"/>
              </a:rPr>
              <a:t>: RS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for mobility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altLang="ko-KR" sz="1200" dirty="0" smtClean="0">
                <a:latin typeface="Calibri" panose="020F0502020204030204" pitchFamily="34" charset="0"/>
              </a:rPr>
              <a:t>FFS </a:t>
            </a:r>
            <a:r>
              <a:rPr lang="en-US" altLang="ko-KR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if and </a:t>
            </a:r>
            <a:r>
              <a:rPr lang="en-US" altLang="ko-KR" sz="1200" dirty="0" smtClean="0">
                <a:latin typeface="Calibri" panose="020F0502020204030204" pitchFamily="34" charset="0"/>
              </a:rPr>
              <a:t>how to associate the cell ID with this RS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altLang="ko-KR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FFS this RS is for multi-beam and/or single-bea</a:t>
            </a:r>
            <a:r>
              <a:rPr lang="en-US" altLang="ko-KR" sz="1200" dirty="0">
                <a:solidFill>
                  <a:srgbClr val="FF0000"/>
                </a:solidFill>
                <a:latin typeface="Calibri" panose="020F0502020204030204" pitchFamily="34" charset="0"/>
              </a:rPr>
              <a:t>m</a:t>
            </a:r>
            <a:endParaRPr lang="en-US" altLang="ko-KR" sz="1200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Option 4: Any combinations of above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Other options are not precluded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FFS whether </a:t>
            </a:r>
            <a:r>
              <a:rPr lang="en-US" altLang="ko-KR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NR cell </a:t>
            </a:r>
            <a:r>
              <a:rPr lang="en-US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is defined only for </a:t>
            </a:r>
            <a:r>
              <a:rPr lang="en-US" altLang="ko-KR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“IDLE mode” </a:t>
            </a:r>
            <a:r>
              <a:rPr lang="en-US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or for both </a:t>
            </a:r>
            <a:r>
              <a:rPr lang="en-US" altLang="ko-KR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IDLE </a:t>
            </a:r>
            <a:r>
              <a:rPr lang="en-US" altLang="ko-KR" sz="2400" dirty="0">
                <a:solidFill>
                  <a:srgbClr val="FF0000"/>
                </a:solidFill>
                <a:latin typeface="Calibri" panose="020F0502020204030204" pitchFamily="34" charset="0"/>
              </a:rPr>
              <a:t>and </a:t>
            </a:r>
            <a:r>
              <a:rPr lang="en-US" altLang="ko-KR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CONNECTED mode</a:t>
            </a:r>
            <a:endParaRPr lang="en-US" altLang="ko-KR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32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2400" dirty="0" smtClean="0">
                <a:latin typeface="Calibri" panose="020F0502020204030204" pitchFamily="34" charset="0"/>
              </a:rPr>
              <a:t>For L3 </a:t>
            </a:r>
            <a:r>
              <a:rPr lang="en-GB" altLang="ko-KR" sz="2400" dirty="0" smtClean="0">
                <a:latin typeface="Calibri" panose="020F0502020204030204" pitchFamily="34" charset="0"/>
              </a:rPr>
              <a:t>mobility based on DL measurement in </a:t>
            </a:r>
            <a:r>
              <a:rPr lang="en-US" altLang="ko-KR" sz="2400" dirty="0" smtClean="0">
                <a:latin typeface="Calibri" panose="020F0502020204030204" pitchFamily="34" charset="0"/>
              </a:rPr>
              <a:t>CONNECTED mode UE: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At least </a:t>
            </a:r>
            <a:r>
              <a:rPr lang="en-US" altLang="ko-KR" sz="2000" dirty="0" smtClean="0">
                <a:latin typeface="Calibri" panose="020F0502020204030204" pitchFamily="34" charset="0"/>
              </a:rPr>
              <a:t>non-UE-specific </a:t>
            </a:r>
            <a:r>
              <a:rPr lang="en-US" altLang="ko-KR" sz="2000" dirty="0">
                <a:latin typeface="Calibri" panose="020F0502020204030204" pitchFamily="34" charset="0"/>
              </a:rPr>
              <a:t>DL signals </a:t>
            </a:r>
            <a:r>
              <a:rPr lang="en-US" altLang="ko-KR" sz="2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can be </a:t>
            </a:r>
            <a:r>
              <a:rPr lang="en-US" altLang="ko-KR" sz="2000" dirty="0" smtClean="0">
                <a:latin typeface="Calibri" panose="020F0502020204030204" pitchFamily="34" charset="0"/>
              </a:rPr>
              <a:t>used </a:t>
            </a:r>
            <a:r>
              <a:rPr lang="en-GB" altLang="ko-KR" sz="2000" dirty="0">
                <a:latin typeface="Calibri" panose="020F0502020204030204" pitchFamily="34" charset="0"/>
              </a:rPr>
              <a:t>for </a:t>
            </a:r>
            <a:r>
              <a:rPr lang="en-GB" altLang="ko-KR" sz="2000" dirty="0" smtClean="0">
                <a:latin typeface="Calibri" panose="020F0502020204030204" pitchFamily="34" charset="0"/>
              </a:rPr>
              <a:t>CONNECTED mode </a:t>
            </a:r>
            <a:r>
              <a:rPr lang="en-GB" altLang="ko-KR" sz="2000" dirty="0">
                <a:latin typeface="Calibri" panose="020F0502020204030204" pitchFamily="34" charset="0"/>
              </a:rPr>
              <a:t>RRM </a:t>
            </a:r>
            <a:r>
              <a:rPr lang="en-GB" altLang="ko-KR" sz="2000" dirty="0" smtClean="0">
                <a:latin typeface="Calibri" panose="020F0502020204030204" pitchFamily="34" charset="0"/>
              </a:rPr>
              <a:t>measurement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FFS UE-specific DL signals for this purpose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Study </a:t>
            </a:r>
            <a:r>
              <a:rPr lang="en-US" altLang="ko-KR" sz="2000" dirty="0">
                <a:latin typeface="Calibri" panose="020F0502020204030204" pitchFamily="34" charset="0"/>
              </a:rPr>
              <a:t>the following DL signals </a:t>
            </a:r>
            <a:r>
              <a:rPr lang="en-GB" altLang="ko-KR" sz="2000" dirty="0" smtClean="0">
                <a:latin typeface="Calibri" panose="020F0502020204030204" pitchFamily="34" charset="0"/>
              </a:rPr>
              <a:t>for CONNECTED mode RRM </a:t>
            </a:r>
            <a:r>
              <a:rPr lang="en-GB" altLang="ko-KR" sz="2000" dirty="0">
                <a:latin typeface="Calibri" panose="020F0502020204030204" pitchFamily="34" charset="0"/>
              </a:rPr>
              <a:t>measurement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1: Cell related RS which is carrying Cell-ID (e.g.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NR-PSS, </a:t>
            </a:r>
            <a:r>
              <a:rPr lang="en-US" altLang="ko-KR" sz="1600" dirty="0" smtClean="0">
                <a:latin typeface="Calibri" panose="020F0502020204030204" pitchFamily="34" charset="0"/>
              </a:rPr>
              <a:t>NR-SSS)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2: RS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for mobility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r>
              <a:rPr lang="en-US" altLang="ko-KR" sz="1200" dirty="0" smtClean="0">
                <a:latin typeface="Calibri" panose="020F0502020204030204" pitchFamily="34" charset="0"/>
              </a:rPr>
              <a:t>FFS how to associate it with beam-ID and/or Cell-ID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</a:rPr>
              <a:t>Option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3: </a:t>
            </a: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</a:rPr>
              <a:t>RS for demodulating broadcast channel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4: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 combination of </a:t>
            </a:r>
            <a:r>
              <a:rPr lang="en-US" altLang="ko-KR" sz="1600" dirty="0" smtClean="0">
                <a:latin typeface="Calibri" panose="020F0502020204030204" pitchFamily="34" charset="0"/>
              </a:rPr>
              <a:t>option 1 and 2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Other options are not </a:t>
            </a:r>
            <a:r>
              <a:rPr lang="en-US" altLang="ko-KR" sz="1600" dirty="0" smtClean="0">
                <a:latin typeface="Calibri" panose="020F0502020204030204" pitchFamily="34" charset="0"/>
              </a:rPr>
              <a:t>precluded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At least one of cell-level and </a:t>
            </a:r>
            <a:r>
              <a:rPr lang="en-US" altLang="ko-KR" sz="2000" dirty="0">
                <a:latin typeface="Calibri" panose="020F0502020204030204" pitchFamily="34" charset="0"/>
              </a:rPr>
              <a:t>beam-level measurement </a:t>
            </a:r>
            <a:r>
              <a:rPr lang="en-US" altLang="ko-KR" sz="2000" dirty="0" smtClean="0">
                <a:latin typeface="Calibri" panose="020F0502020204030204" pitchFamily="34" charset="0"/>
              </a:rPr>
              <a:t>quantities is supported for RRM reporting.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FFS which RRM measurement quantities to define, e.g., RSRP, RSRQ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dirty="0" smtClean="0">
                <a:latin typeface="Calibri" panose="020F0502020204030204" pitchFamily="34" charset="0"/>
              </a:rPr>
              <a:t>Study the following options for RRM measurement quantities to be reported for L3 mobility: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1</a:t>
            </a:r>
            <a:r>
              <a:rPr lang="en-US" altLang="ko-KR" sz="1600" dirty="0">
                <a:latin typeface="Calibri" panose="020F0502020204030204" pitchFamily="34" charset="0"/>
              </a:rPr>
              <a:t>: </a:t>
            </a:r>
            <a:r>
              <a:rPr lang="en-US" altLang="ko-KR" sz="1600" dirty="0" smtClean="0">
                <a:latin typeface="Calibri" panose="020F0502020204030204" pitchFamily="34" charset="0"/>
              </a:rPr>
              <a:t>derived per cell (e.g., if multi-beam, as a function of multi-beam measurements)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 smtClean="0">
                <a:latin typeface="Calibri" panose="020F0502020204030204" pitchFamily="34" charset="0"/>
              </a:rPr>
              <a:t>Option 2: derived per beam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Option 3: </a:t>
            </a:r>
            <a:r>
              <a:rPr lang="en-US" altLang="ko-KR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 combination of </a:t>
            </a:r>
            <a:r>
              <a:rPr lang="en-US" altLang="ko-KR" sz="1600" dirty="0" smtClean="0">
                <a:latin typeface="Calibri" panose="020F0502020204030204" pitchFamily="34" charset="0"/>
              </a:rPr>
              <a:t>option </a:t>
            </a:r>
            <a:r>
              <a:rPr lang="en-US" altLang="ko-KR" sz="1600" dirty="0">
                <a:latin typeface="Calibri" panose="020F0502020204030204" pitchFamily="34" charset="0"/>
              </a:rPr>
              <a:t>1 and 2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ko-KR" sz="1600" dirty="0">
                <a:latin typeface="Calibri" panose="020F0502020204030204" pitchFamily="34" charset="0"/>
              </a:rPr>
              <a:t>Other options are not </a:t>
            </a:r>
            <a:r>
              <a:rPr lang="en-US" altLang="ko-KR" sz="1600" dirty="0" smtClean="0">
                <a:latin typeface="Calibri" panose="020F0502020204030204" pitchFamily="34" charset="0"/>
              </a:rPr>
              <a:t>precluded</a:t>
            </a:r>
            <a:endParaRPr lang="en-US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71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FFS for other UE states (if </a:t>
            </a:r>
            <a:r>
              <a:rPr lang="en-US" dirty="0" smtClean="0"/>
              <a:t>introduced by RAN2)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097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</TotalTime>
  <Words>436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Office 테마</vt:lpstr>
      <vt:lpstr>PowerPoint Presentation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Young Han Nam</cp:lastModifiedBy>
  <cp:revision>160</cp:revision>
  <dcterms:created xsi:type="dcterms:W3CDTF">2016-04-11T00:08:37Z</dcterms:created>
  <dcterms:modified xsi:type="dcterms:W3CDTF">2016-10-13T13:33:24Z</dcterms:modified>
</cp:coreProperties>
</file>