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12" autoAdjust="0"/>
    <p:restoredTop sz="94660"/>
  </p:normalViewPr>
  <p:slideViewPr>
    <p:cSldViewPr>
      <p:cViewPr varScale="1">
        <p:scale>
          <a:sx n="85" d="100"/>
          <a:sy n="85" d="100"/>
        </p:scale>
        <p:origin x="1589" y="91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R1-1610984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</a:t>
            </a:r>
            <a:r>
              <a:rPr lang="en-US" sz="4000" smtClean="0"/>
              <a:t>on UL Beam </a:t>
            </a:r>
            <a:r>
              <a:rPr lang="en-US" sz="4000" dirty="0" smtClean="0"/>
              <a:t>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 smtClean="0"/>
              <a:t>Samsung, </a:t>
            </a:r>
            <a:r>
              <a:rPr lang="en-US" sz="2800" dirty="0" smtClean="0"/>
              <a:t>Huawei</a:t>
            </a:r>
            <a:r>
              <a:rPr lang="en-US" sz="2800" dirty="0" smtClean="0"/>
              <a:t>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 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In RAN1#86, some agreements were achieved for beam management:</a:t>
            </a:r>
          </a:p>
          <a:p>
            <a:pPr lvl="0"/>
            <a:r>
              <a:rPr lang="en-US" dirty="0" smtClean="0"/>
              <a:t>The following DL L1/L2 beam management procedures are supported within one or multiple TRPs</a:t>
            </a:r>
          </a:p>
          <a:p>
            <a:pPr lvl="1"/>
            <a:r>
              <a:rPr lang="en-US" dirty="0" smtClean="0"/>
              <a:t>P-1: is used to enable UE measurement on different TRP </a:t>
            </a:r>
            <a:r>
              <a:rPr lang="en-US" dirty="0" err="1" smtClean="0"/>
              <a:t>Tx</a:t>
            </a:r>
            <a:r>
              <a:rPr lang="en-US" dirty="0" smtClean="0"/>
              <a:t> beams to support selection of TRP </a:t>
            </a:r>
            <a:r>
              <a:rPr lang="en-US" dirty="0" err="1" smtClean="0"/>
              <a:t>Tx</a:t>
            </a:r>
            <a:r>
              <a:rPr lang="en-US" dirty="0" smtClean="0"/>
              <a:t> beams/UE Rx beam(s)</a:t>
            </a:r>
          </a:p>
          <a:p>
            <a:pPr lvl="2"/>
            <a:r>
              <a:rPr lang="en-US" dirty="0" smtClean="0"/>
              <a:t>For beamforming at TRP, it typically includes a intra/inter-TRP </a:t>
            </a:r>
            <a:r>
              <a:rPr lang="en-US" dirty="0" err="1" smtClean="0"/>
              <a:t>Tx</a:t>
            </a:r>
            <a:r>
              <a:rPr lang="en-US" dirty="0" smtClean="0"/>
              <a:t> beam sweep from a set of different beams</a:t>
            </a:r>
          </a:p>
          <a:p>
            <a:pPr lvl="2"/>
            <a:r>
              <a:rPr lang="en-US" dirty="0" smtClean="0"/>
              <a:t>For beamforming at UE, it typically includes a UE Rx beam sweep from a set of different beams</a:t>
            </a:r>
          </a:p>
          <a:p>
            <a:pPr lvl="2"/>
            <a:r>
              <a:rPr lang="en-US" dirty="0" smtClean="0"/>
              <a:t>FFS: TRP </a:t>
            </a:r>
            <a:r>
              <a:rPr lang="en-US" dirty="0" err="1" smtClean="0"/>
              <a:t>Tx</a:t>
            </a:r>
            <a:r>
              <a:rPr lang="en-US" dirty="0" smtClean="0"/>
              <a:t> beam and UE Rx beam can be determined jointly or sequentially</a:t>
            </a:r>
          </a:p>
          <a:p>
            <a:pPr lvl="1"/>
            <a:r>
              <a:rPr lang="en-US" dirty="0" smtClean="0"/>
              <a:t>P-2: is used to enable UE measurement on different TRP </a:t>
            </a:r>
            <a:r>
              <a:rPr lang="en-US" dirty="0" err="1" smtClean="0"/>
              <a:t>Tx</a:t>
            </a:r>
            <a:r>
              <a:rPr lang="en-US" dirty="0" smtClean="0"/>
              <a:t> beams to possibly change inter/intra-TRP </a:t>
            </a:r>
            <a:r>
              <a:rPr lang="en-US" dirty="0" err="1" smtClean="0"/>
              <a:t>Tx</a:t>
            </a:r>
            <a:r>
              <a:rPr lang="en-US" dirty="0" smtClean="0"/>
              <a:t> beam(s)</a:t>
            </a:r>
          </a:p>
          <a:p>
            <a:pPr lvl="2"/>
            <a:r>
              <a:rPr lang="en-US" dirty="0" smtClean="0"/>
              <a:t>From  a possibly smaller set of beams for beam refinement than in P-1</a:t>
            </a:r>
          </a:p>
          <a:p>
            <a:pPr lvl="2"/>
            <a:r>
              <a:rPr lang="en-US" dirty="0" smtClean="0"/>
              <a:t>Note: P-2 can be a special case of P-1</a:t>
            </a:r>
          </a:p>
          <a:p>
            <a:pPr lvl="1"/>
            <a:r>
              <a:rPr lang="en-US" dirty="0" smtClean="0"/>
              <a:t>P-3: is used to enable UE measurement on the same TRP </a:t>
            </a:r>
            <a:r>
              <a:rPr lang="en-US" dirty="0" err="1" smtClean="0"/>
              <a:t>Tx</a:t>
            </a:r>
            <a:r>
              <a:rPr lang="en-US" dirty="0" smtClean="0"/>
              <a:t> beam to change UE Rx beam in the case UE uses beamforming</a:t>
            </a:r>
          </a:p>
          <a:p>
            <a:pPr lvl="1"/>
            <a:r>
              <a:rPr lang="en-US" dirty="0" smtClean="0"/>
              <a:t>Strive for the same procedure design for Intra-TRP and inter-TRP beam management</a:t>
            </a:r>
          </a:p>
          <a:p>
            <a:pPr lvl="2"/>
            <a:r>
              <a:rPr lang="en-US" dirty="0" smtClean="0"/>
              <a:t>Note: UE may not know whether it is intra-TRP or inter TRP beam </a:t>
            </a:r>
          </a:p>
          <a:p>
            <a:pPr lvl="1"/>
            <a:r>
              <a:rPr lang="en-US" dirty="0" smtClean="0"/>
              <a:t>Note: Procedures P-2&amp;P-3 can be performed jointly and/or multiple times to achieve e.g. TRP </a:t>
            </a:r>
            <a:r>
              <a:rPr lang="en-US" dirty="0" err="1" smtClean="0"/>
              <a:t>Tx</a:t>
            </a:r>
            <a:r>
              <a:rPr lang="en-US" dirty="0" smtClean="0"/>
              <a:t>/UE Rx beam change simultaneously</a:t>
            </a:r>
          </a:p>
          <a:p>
            <a:pPr lvl="1"/>
            <a:r>
              <a:rPr lang="en-US" dirty="0" smtClean="0"/>
              <a:t>Note: Procedures P-3 may or may not have physical layer procedure spec. impact</a:t>
            </a:r>
          </a:p>
          <a:p>
            <a:pPr lvl="1"/>
            <a:r>
              <a:rPr lang="en-US" dirty="0" smtClean="0"/>
              <a:t>Support managing multiple </a:t>
            </a:r>
            <a:r>
              <a:rPr lang="en-US" dirty="0" err="1" smtClean="0"/>
              <a:t>Tx</a:t>
            </a:r>
            <a:r>
              <a:rPr lang="en-US" dirty="0" smtClean="0"/>
              <a:t>/Rx beam pairs for a UE</a:t>
            </a:r>
          </a:p>
          <a:p>
            <a:pPr lvl="1"/>
            <a:r>
              <a:rPr lang="en-US" dirty="0" smtClean="0"/>
              <a:t>Note: Assistance information from another carrier can be studied in beam management procedures</a:t>
            </a:r>
          </a:p>
          <a:p>
            <a:pPr lvl="0"/>
            <a:r>
              <a:rPr lang="en-US" dirty="0" smtClean="0"/>
              <a:t>Consider different channel reciprocity assumptions in beam management procedures </a:t>
            </a:r>
          </a:p>
          <a:p>
            <a:pPr lvl="1"/>
            <a:r>
              <a:rPr lang="en-US" dirty="0" smtClean="0"/>
              <a:t>At a TRP or UE, with </a:t>
            </a:r>
            <a:r>
              <a:rPr lang="en-US" dirty="0" err="1" smtClean="0"/>
              <a:t>Tx</a:t>
            </a:r>
            <a:r>
              <a:rPr lang="en-US" dirty="0" smtClean="0"/>
              <a:t> and Rx channel reciprocity (full or partial) (e.g., beam reciprocity), </a:t>
            </a:r>
            <a:r>
              <a:rPr lang="en-US" dirty="0" err="1" smtClean="0"/>
              <a:t>Tx</a:t>
            </a:r>
            <a:r>
              <a:rPr lang="en-US" dirty="0" smtClean="0"/>
              <a:t> beam (or Rx beam) can be obtained from Rx beam (or </a:t>
            </a:r>
            <a:r>
              <a:rPr lang="en-US" dirty="0" err="1" smtClean="0"/>
              <a:t>Tx</a:t>
            </a:r>
            <a:r>
              <a:rPr lang="en-US" dirty="0" smtClean="0"/>
              <a:t> beam) to reduce overhead and latency</a:t>
            </a:r>
          </a:p>
          <a:p>
            <a:pPr lvl="1"/>
            <a:r>
              <a:rPr lang="en-US" dirty="0" smtClean="0"/>
              <a:t>Without </a:t>
            </a:r>
            <a:r>
              <a:rPr lang="en-US" dirty="0" err="1" smtClean="0"/>
              <a:t>Tx</a:t>
            </a:r>
            <a:r>
              <a:rPr lang="en-US" dirty="0" smtClean="0"/>
              <a:t> and Rx channel reciprocity, beam management procedure may require </a:t>
            </a:r>
            <a:r>
              <a:rPr lang="en-US" dirty="0" err="1" smtClean="0"/>
              <a:t>Tx</a:t>
            </a:r>
            <a:r>
              <a:rPr lang="en-US" dirty="0" smtClean="0"/>
              <a:t> and Rx beam sweeping in both DL and UL links</a:t>
            </a:r>
          </a:p>
          <a:p>
            <a:pPr lvl="0"/>
            <a:r>
              <a:rPr lang="en-US" dirty="0" smtClean="0"/>
              <a:t>RAN1 study different methods of determining </a:t>
            </a:r>
            <a:r>
              <a:rPr lang="en-US" dirty="0" err="1" smtClean="0"/>
              <a:t>Tx</a:t>
            </a:r>
            <a:r>
              <a:rPr lang="en-US" dirty="0" smtClean="0"/>
              <a:t> and Rx beam(s) for communication on one link direction (uplink or downlink), e.g.,</a:t>
            </a:r>
          </a:p>
          <a:p>
            <a:pPr lvl="1"/>
            <a:r>
              <a:rPr lang="en-US" dirty="0" smtClean="0"/>
              <a:t>Joint determination: </a:t>
            </a:r>
            <a:r>
              <a:rPr lang="en-US" dirty="0" err="1" smtClean="0"/>
              <a:t>Tx</a:t>
            </a:r>
            <a:r>
              <a:rPr lang="en-US" dirty="0" smtClean="0"/>
              <a:t> beam and Rx beam are determined jointly</a:t>
            </a:r>
          </a:p>
          <a:p>
            <a:pPr lvl="1"/>
            <a:r>
              <a:rPr lang="en-US" dirty="0" smtClean="0"/>
              <a:t>Separate determination: </a:t>
            </a:r>
            <a:r>
              <a:rPr lang="en-US" dirty="0" err="1" smtClean="0"/>
              <a:t>Tx</a:t>
            </a:r>
            <a:r>
              <a:rPr lang="en-US" dirty="0" smtClean="0"/>
              <a:t> beam or Rx beam are determined sequentially. </a:t>
            </a:r>
          </a:p>
          <a:p>
            <a:pPr lvl="1"/>
            <a:r>
              <a:rPr lang="en-US" dirty="0" smtClean="0"/>
              <a:t>Multi-stage determination: for instance, coarse </a:t>
            </a:r>
            <a:r>
              <a:rPr lang="en-US" dirty="0" err="1" smtClean="0"/>
              <a:t>Tx</a:t>
            </a:r>
            <a:r>
              <a:rPr lang="en-US" dirty="0" smtClean="0"/>
              <a:t>-Rx beam determination followed by fine </a:t>
            </a:r>
            <a:r>
              <a:rPr lang="en-US" dirty="0" err="1" smtClean="0"/>
              <a:t>Tx</a:t>
            </a:r>
            <a:r>
              <a:rPr lang="en-US" dirty="0" smtClean="0"/>
              <a:t>-Rx beam determination</a:t>
            </a:r>
          </a:p>
          <a:p>
            <a:r>
              <a:rPr lang="en-US" dirty="0" smtClean="0"/>
              <a:t>Study beam management procedure with and without explicit signaling of beam(s) or beam group(s) used for transmission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400" dirty="0" smtClean="0"/>
              <a:t>UL beam management is supported in NR</a:t>
            </a:r>
          </a:p>
          <a:p>
            <a:pPr lvl="1"/>
            <a:r>
              <a:rPr lang="en-US" sz="2000" dirty="0" smtClean="0"/>
              <a:t>Similar procedures are defined as DL beam management</a:t>
            </a:r>
          </a:p>
          <a:p>
            <a:pPr lvl="2"/>
            <a:r>
              <a:rPr lang="en-US" sz="1800" dirty="0" smtClean="0"/>
              <a:t>U-1: is used to enable TRP measurement on different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 to support selection of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beams/TRP Rx beam(s)</a:t>
            </a:r>
          </a:p>
          <a:p>
            <a:pPr lvl="2"/>
            <a:r>
              <a:rPr lang="en-US" sz="1800" dirty="0" smtClean="0"/>
              <a:t>U-2: is used to enable TRP measurement on different TRP Rx beams to possibly change/select inter/intra-TRP Rx beam(s)</a:t>
            </a:r>
            <a:endParaRPr lang="en-US" sz="1800" dirty="0" smtClean="0">
              <a:solidFill>
                <a:srgbClr val="00B050"/>
              </a:solidFill>
            </a:endParaRPr>
          </a:p>
          <a:p>
            <a:pPr lvl="2"/>
            <a:r>
              <a:rPr lang="en-US" sz="1800" dirty="0" smtClean="0"/>
              <a:t>U-3: is used to enable TRP measurement on the same TRP Rx beam to change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 in the case UE uses </a:t>
            </a:r>
            <a:r>
              <a:rPr lang="en-US" sz="1800" dirty="0" err="1" smtClean="0"/>
              <a:t>beamforming</a:t>
            </a:r>
            <a:endParaRPr lang="en-US" sz="1800" dirty="0" smtClean="0"/>
          </a:p>
          <a:p>
            <a:r>
              <a:rPr lang="en-US" altLang="zh-CN" sz="2400" dirty="0"/>
              <a:t>Indication of the capability of UE for </a:t>
            </a:r>
            <a:r>
              <a:rPr lang="en-US" altLang="zh-CN" sz="2400" dirty="0" smtClean="0"/>
              <a:t>reciprocity is supported</a:t>
            </a:r>
          </a:p>
          <a:p>
            <a:pPr lvl="1"/>
            <a:r>
              <a:rPr lang="en-US" altLang="zh-CN" sz="2000" dirty="0"/>
              <a:t> </a:t>
            </a:r>
            <a:r>
              <a:rPr lang="en-US" altLang="zh-CN" sz="2000" dirty="0" smtClean="0"/>
              <a:t>e.g</a:t>
            </a:r>
            <a:r>
              <a:rPr lang="en-US" altLang="zh-CN" sz="2000" dirty="0"/>
              <a:t>., reciprocity calibrated or reciprocity </a:t>
            </a:r>
            <a:r>
              <a:rPr lang="en-US" altLang="zh-CN" sz="2000" dirty="0" smtClean="0"/>
              <a:t>non-calibrated</a:t>
            </a:r>
            <a:endParaRPr lang="en-US" altLang="zh-CN" sz="2000" dirty="0"/>
          </a:p>
          <a:p>
            <a:r>
              <a:rPr lang="en-US" altLang="ko-KR" sz="2400" dirty="0" smtClean="0"/>
              <a:t>Study UL </a:t>
            </a:r>
            <a:r>
              <a:rPr lang="en-US" altLang="ko-KR" sz="2400" dirty="0"/>
              <a:t>beam management based on:</a:t>
            </a:r>
          </a:p>
          <a:p>
            <a:pPr lvl="1"/>
            <a:r>
              <a:rPr lang="en-US" altLang="ko-KR" sz="2100" dirty="0"/>
              <a:t>NR RACH</a:t>
            </a:r>
            <a:r>
              <a:rPr lang="en-US" altLang="ko-KR" sz="2100" dirty="0" smtClean="0"/>
              <a:t>;</a:t>
            </a:r>
          </a:p>
          <a:p>
            <a:pPr lvl="2"/>
            <a:r>
              <a:rPr lang="en-US" altLang="ko-KR" sz="1700" dirty="0" smtClean="0"/>
              <a:t>E.g., </a:t>
            </a:r>
            <a:r>
              <a:rPr lang="en-US" altLang="zh-CN" sz="1800" dirty="0" smtClean="0"/>
              <a:t>A dedicated and simplified random </a:t>
            </a:r>
            <a:r>
              <a:rPr lang="en-US" altLang="zh-CN" sz="1800" dirty="0"/>
              <a:t>access procedure for fast link recovery when blockage </a:t>
            </a:r>
            <a:r>
              <a:rPr lang="en-US" altLang="zh-CN" sz="1800" dirty="0" smtClean="0"/>
              <a:t>happens</a:t>
            </a:r>
          </a:p>
          <a:p>
            <a:pPr lvl="2"/>
            <a:r>
              <a:rPr lang="en-US" altLang="ko-KR" sz="1800" dirty="0" smtClean="0"/>
              <a:t>E.g., </a:t>
            </a:r>
            <a:r>
              <a:rPr lang="en-US" altLang="ko-KR" sz="1800" dirty="0"/>
              <a:t>UL UE beam adjustment by using RACH </a:t>
            </a:r>
          </a:p>
          <a:p>
            <a:pPr lvl="1"/>
            <a:r>
              <a:rPr lang="en-US" altLang="ko-KR" sz="2100" dirty="0"/>
              <a:t>NR SRS;</a:t>
            </a:r>
          </a:p>
          <a:p>
            <a:pPr lvl="1"/>
            <a:r>
              <a:rPr lang="en-US" altLang="ko-KR" sz="2100" dirty="0"/>
              <a:t>NR DMRS;</a:t>
            </a:r>
          </a:p>
          <a:p>
            <a:pPr lvl="1"/>
            <a:r>
              <a:rPr lang="en-US" altLang="ko-KR" sz="2100" dirty="0"/>
              <a:t>Other channels and reference signals are not precluded</a:t>
            </a:r>
            <a:r>
              <a:rPr lang="en-US" altLang="ko-KR" sz="2100" dirty="0" smtClean="0"/>
              <a:t>;</a:t>
            </a:r>
            <a:endParaRPr lang="en-US" altLang="zh-CN" sz="2400" b="1" dirty="0"/>
          </a:p>
          <a:p>
            <a:r>
              <a:rPr lang="en-US" altLang="zh-CN" sz="2400" dirty="0"/>
              <a:t>Study uplink beam management procedure by considering the </a:t>
            </a:r>
            <a:r>
              <a:rPr lang="en-US" altLang="zh-CN" sz="2400" dirty="0" smtClean="0"/>
              <a:t>reciprocity </a:t>
            </a:r>
            <a:endParaRPr lang="en-US" altLang="zh-CN" sz="2400" dirty="0"/>
          </a:p>
          <a:p>
            <a:pPr lvl="1"/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5375</TotalTime>
  <Words>595</Words>
  <Application>Microsoft Office PowerPoint</Application>
  <PresentationFormat>On-screen Show (4:3)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Li Guo</cp:lastModifiedBy>
  <cp:revision>479</cp:revision>
  <dcterms:created xsi:type="dcterms:W3CDTF">2016-03-24T01:14:08Z</dcterms:created>
  <dcterms:modified xsi:type="dcterms:W3CDTF">2016-10-12T15:54:32Z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(3)CNH9tZsRHNHgfDT7Y01OSoJgJUA+hIxGgOKzlcCVBSqJWn7WVip24zCumx7EF1FYqy7owfJB
ojn1woR3YCjngvGCYn2kNH178VAK0ZFOo42GY6TUObQyC71acUpc4Cq/ZNBLIkuvP1lOGKZw
QzYKUEggdh5zBC0xPasKOQx8AY9SZARZW+o9KjMze+IMj1/xk6bcKKfvweTno2OA9tZJA2jQ
1xZq2D6iNiosMn/L3x</vt:lpwstr>
  </property>
  <property fmtid="{D5CDD505-2E9C-101B-9397-08002B2CF9AE}" pid="9" name="_2015_ms_pID_7253431">
    <vt:lpwstr>KnPf7jizefb20CVPnnrC13Pp2bXUCP6XUpwhnv6vZnct70LsECW5is
G8ala5M4JU7hp1DWQSe6ORn8bwhgziN+9AQZOry3FRvplrQLjqiVcL+jIkh3gXvKO4jGcH2o
0FFitoyLA4+EWzhJ5gA1tYY2ZinbYstz4a4QcfewTZK9aHaszI/7yXzIPkm2Pk7FzfC5L5YY
c8PfB6xAmxurWhhg71F61CoJSI7biYod1T3c</vt:lpwstr>
  </property>
  <property fmtid="{D5CDD505-2E9C-101B-9397-08002B2CF9AE}" pid="10" name="_2015_ms_pID_7253432">
    <vt:lpwstr>odJtQ5bgkLYoXhgD1g74FSLvf2JNKdOL8mAr
JNNuAQLz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1476108196</vt:lpwstr>
  </property>
</Properties>
</file>