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elvin Au" initials="K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144" autoAdjust="0"/>
  </p:normalViewPr>
  <p:slideViewPr>
    <p:cSldViewPr>
      <p:cViewPr>
        <p:scale>
          <a:sx n="80" d="100"/>
          <a:sy n="80" d="100"/>
        </p:scale>
        <p:origin x="-610" y="-6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R1-1610846</a:t>
            </a:r>
            <a:endParaRPr lang="en-GB" sz="2400" b="1" dirty="0" smtClean="0"/>
          </a:p>
          <a:p>
            <a:r>
              <a:rPr lang="en-US" sz="2400" b="1" dirty="0" smtClean="0"/>
              <a:t>Lisbon, Portugal, 11</a:t>
            </a:r>
            <a:r>
              <a:rPr lang="en-US" sz="2400" b="1" baseline="30000" dirty="0" smtClean="0"/>
              <a:t>st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838200" y="2416314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NR RACH Procedure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12498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Qualcomm</a:t>
            </a:r>
            <a:r>
              <a:rPr lang="en-US" sz="2800" smtClean="0">
                <a:solidFill>
                  <a:srgbClr val="000000"/>
                </a:solidFill>
              </a:rPr>
              <a:t>, </a:t>
            </a:r>
            <a:r>
              <a:rPr lang="en-US" sz="2800" smtClean="0">
                <a:solidFill>
                  <a:srgbClr val="000000"/>
                </a:solidFill>
              </a:rPr>
              <a:t>ETRI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4864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altLang="zh-CN" sz="2800" dirty="0" smtClean="0"/>
              <a:t>The following agreements have been reached at RAN1#86:</a:t>
            </a:r>
          </a:p>
          <a:p>
            <a:pPr lvl="1"/>
            <a:r>
              <a:rPr lang="en-US" altLang="zh-CN" sz="2400" i="1" dirty="0" smtClean="0"/>
              <a:t>RACH procedure including RACH preamble (Msg.1), random access response (Msg.2), message 3, and message 4 is at least assumed for NR from RAN1 perspective</a:t>
            </a:r>
          </a:p>
          <a:p>
            <a:pPr lvl="1"/>
            <a:r>
              <a:rPr lang="en-GB" altLang="zh-CN" sz="2400" i="1" dirty="0" smtClean="0"/>
              <a:t> Simplified RACH procedure, e.g., Msg.1 (UL) and Msg.2 (DL), should be further studied</a:t>
            </a:r>
          </a:p>
          <a:p>
            <a:pPr lvl="2"/>
            <a:r>
              <a:rPr lang="en-GB" altLang="zh-CN" sz="2000" i="1" dirty="0" smtClean="0"/>
              <a:t>Details on Msg.1 and Msg.2 are FFS</a:t>
            </a:r>
          </a:p>
          <a:p>
            <a:pPr lvl="2"/>
            <a:r>
              <a:rPr lang="en-GB" altLang="zh-CN" sz="2000" i="1" dirty="0" smtClean="0"/>
              <a:t>Study should include comparison with the above procedure (first bullet)</a:t>
            </a:r>
          </a:p>
          <a:p>
            <a:pPr lvl="1"/>
            <a:r>
              <a:rPr lang="en-GB" altLang="zh-CN" sz="2400" i="1" dirty="0" smtClean="0"/>
              <a:t>The design of the random access procedure should take into account the possible use of single-beam and multiple-beam operations, including</a:t>
            </a:r>
          </a:p>
          <a:p>
            <a:pPr lvl="2"/>
            <a:r>
              <a:rPr lang="en-US" altLang="zh-CN" sz="2000" i="1" dirty="0" smtClean="0"/>
              <a:t>Non Rx/</a:t>
            </a:r>
            <a:r>
              <a:rPr lang="en-US" altLang="zh-CN" sz="2000" i="1" dirty="0" err="1" smtClean="0"/>
              <a:t>Tx</a:t>
            </a:r>
            <a:r>
              <a:rPr lang="en-US" altLang="zh-CN" sz="2000" i="1" dirty="0" smtClean="0"/>
              <a:t> reciprocity at BS or UE</a:t>
            </a:r>
          </a:p>
          <a:p>
            <a:pPr lvl="2"/>
            <a:r>
              <a:rPr lang="en-US" altLang="zh-CN" sz="2000" i="1" dirty="0" smtClean="0"/>
              <a:t>Full or partial Rx/</a:t>
            </a:r>
            <a:r>
              <a:rPr lang="en-US" altLang="zh-CN" sz="2000" i="1" dirty="0" err="1" smtClean="0"/>
              <a:t>Tx</a:t>
            </a:r>
            <a:r>
              <a:rPr lang="en-US" altLang="zh-CN" sz="2000" i="1" dirty="0" smtClean="0"/>
              <a:t> reciprocity at BS or UE</a:t>
            </a:r>
            <a:endParaRPr lang="zh-CN" altLang="zh-CN" sz="2000" i="1" dirty="0" smtClean="0"/>
          </a:p>
          <a:p>
            <a:pPr lvl="1"/>
            <a:r>
              <a:rPr lang="en-GB" altLang="zh-CN" sz="2400" i="1" dirty="0" smtClean="0"/>
              <a:t> </a:t>
            </a:r>
            <a:r>
              <a:rPr lang="en-US" altLang="zh-CN" sz="2400" i="1" dirty="0" smtClean="0"/>
              <a:t>In case that multiple beam-forming is applied to DL broadcast channels/signals for initial access</a:t>
            </a:r>
          </a:p>
          <a:p>
            <a:pPr lvl="2"/>
            <a:r>
              <a:rPr lang="en-US" altLang="zh-CN" sz="2000" i="1" dirty="0" smtClean="0"/>
              <a:t>RACH resource is obtained by UE from detected DL broadcast channels/signals</a:t>
            </a:r>
          </a:p>
          <a:p>
            <a:pPr lvl="3"/>
            <a:r>
              <a:rPr lang="en-US" altLang="zh-CN" sz="1600" i="1" dirty="0" smtClean="0"/>
              <a:t>FFS: Details on association</a:t>
            </a:r>
          </a:p>
          <a:p>
            <a:pPr lvl="2"/>
            <a:r>
              <a:rPr lang="en-US" altLang="zh-CN" sz="2100" i="1" dirty="0" smtClean="0"/>
              <a:t>Other mechanism w/o association is also considered</a:t>
            </a:r>
          </a:p>
          <a:p>
            <a:pPr lvl="1"/>
            <a:r>
              <a:rPr lang="en-US" altLang="zh-CN" sz="2500" i="1" dirty="0" smtClean="0"/>
              <a:t>Multiple occasions for RACH preamble transmission in a given time interval are considered</a:t>
            </a:r>
          </a:p>
          <a:p>
            <a:pPr lvl="2"/>
            <a:r>
              <a:rPr lang="en-US" altLang="zh-CN" sz="2100" i="1" dirty="0" smtClean="0"/>
              <a:t>Details are FFS</a:t>
            </a:r>
          </a:p>
          <a:p>
            <a:pPr lvl="2"/>
            <a:r>
              <a:rPr lang="en-US" altLang="zh-CN" sz="2100" i="1" dirty="0" smtClean="0"/>
              <a:t>Other mechanism is not precluded</a:t>
            </a:r>
          </a:p>
          <a:p>
            <a:pPr lvl="1"/>
            <a:r>
              <a:rPr lang="en-US" altLang="zh-CN" sz="2500" i="1" dirty="0" smtClean="0"/>
              <a:t>Study further RACH reception/RAR transmission in TRPs/beams other than the one transmitting synchronization signals</a:t>
            </a:r>
            <a:endParaRPr lang="zh-CN" altLang="zh-CN" sz="25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sz="2600" dirty="0" smtClean="0"/>
              <a:t>Support a 4-Step RA procedure as a </a:t>
            </a:r>
            <a:r>
              <a:rPr lang="en-US" altLang="zh-CN" sz="2600" dirty="0" smtClean="0"/>
              <a:t>baseline</a:t>
            </a:r>
            <a:endParaRPr lang="en-US" altLang="zh-CN" sz="2600" dirty="0" smtClean="0"/>
          </a:p>
          <a:p>
            <a:r>
              <a:rPr lang="en-US" altLang="zh-CN" sz="2600" dirty="0" smtClean="0"/>
              <a:t>Support a simplified RA procedure consisting of two main steps (</a:t>
            </a:r>
            <a:r>
              <a:rPr lang="en-US" altLang="zh-CN" sz="2600" i="1" dirty="0" smtClean="0"/>
              <a:t>Msg1</a:t>
            </a:r>
            <a:r>
              <a:rPr lang="en-US" altLang="zh-CN" sz="2600" dirty="0" smtClean="0"/>
              <a:t> and </a:t>
            </a:r>
            <a:r>
              <a:rPr lang="en-US" altLang="zh-CN" sz="2600" i="1" dirty="0" smtClean="0"/>
              <a:t>Msg2</a:t>
            </a:r>
            <a:r>
              <a:rPr lang="en-US" altLang="zh-CN" sz="2600" dirty="0" smtClean="0"/>
              <a:t>) for UEs</a:t>
            </a:r>
            <a:endParaRPr lang="en-US" altLang="zh-CN" sz="2200" strike="sngStrike" dirty="0" smtClean="0"/>
          </a:p>
          <a:p>
            <a:pPr lvl="1"/>
            <a:r>
              <a:rPr lang="en-US" altLang="zh-CN" sz="2200" dirty="0" smtClean="0"/>
              <a:t>Use of a UE identity in </a:t>
            </a:r>
            <a:r>
              <a:rPr lang="en-US" altLang="zh-CN" sz="2200" dirty="0" err="1" smtClean="0"/>
              <a:t>Msg</a:t>
            </a:r>
            <a:r>
              <a:rPr lang="en-US" altLang="zh-CN" sz="2200" dirty="0" smtClean="0"/>
              <a:t> 1</a:t>
            </a:r>
          </a:p>
          <a:p>
            <a:pPr lvl="1"/>
            <a:r>
              <a:rPr lang="en-US" altLang="zh-CN" sz="2200" dirty="0" err="1" smtClean="0"/>
              <a:t>Msg</a:t>
            </a:r>
            <a:r>
              <a:rPr lang="en-US" altLang="zh-CN" sz="2200" dirty="0" smtClean="0"/>
              <a:t> 2: RA response is addressed to the UE identity in </a:t>
            </a:r>
            <a:r>
              <a:rPr lang="en-US" altLang="zh-CN" sz="2200" dirty="0" err="1" smtClean="0"/>
              <a:t>Msg</a:t>
            </a:r>
            <a:r>
              <a:rPr lang="en-US" altLang="zh-CN" sz="2200" dirty="0" smtClean="0"/>
              <a:t> 1</a:t>
            </a:r>
          </a:p>
          <a:p>
            <a:pPr lvl="1"/>
            <a:r>
              <a:rPr lang="en-US" altLang="zh-CN" sz="2200" dirty="0" smtClean="0"/>
              <a:t>FFS on the definition and choice of the UE identity</a:t>
            </a:r>
          </a:p>
          <a:p>
            <a:r>
              <a:rPr lang="en-US" altLang="zh-CN" sz="2600" dirty="0" smtClean="0"/>
              <a:t>RAN1 </a:t>
            </a:r>
            <a:r>
              <a:rPr lang="en-US" altLang="zh-CN" sz="2600" dirty="0" smtClean="0"/>
              <a:t>to send LS to RAN2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6421</TotalTime>
  <Words>122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Kelvin Au</cp:lastModifiedBy>
  <cp:revision>488</cp:revision>
  <dcterms:created xsi:type="dcterms:W3CDTF">2016-03-24T01:14:08Z</dcterms:created>
  <dcterms:modified xsi:type="dcterms:W3CDTF">2016-10-12T13:05:47Z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(3)C82No1juORbXpPydc0jeehV/6Vs/FA5IKhqJM0YlcJRnZnWXxQe1i7Wt8SmitrgpUPMWtE73
pzjK9xW+lw+wuBTggbq/4h0LZvVTB6VkY2GEGxtuGRsdKVwqg64V1TyMzZ+lLF8QnvdXAQD8
ada5U4eOIhoFJA/PeOerZzGP7TH47MLq0C78bDr7icJky23BrwGxTYLxEKSOcz1jEh9e2UkC
FR24XN261gt/peTOJt</vt:lpwstr>
  </property>
  <property fmtid="{D5CDD505-2E9C-101B-9397-08002B2CF9AE}" pid="9" name="_2015_ms_pID_7253431">
    <vt:lpwstr>f9ay4JyK8umC5uFhnT5p2mUBnLehGfFGkhAC7GWRoFgYyQQUQXAgRS
i+6TaSRzLO1eKXA3asS8Xr3Ui0NAbag7bdxRTi8k9Y7FAfc6cgm4R8TaA+M5ydcxgLLVCHrM
U33xqRXuB6fjvYZZvK0pIij66y9rUnZmaSwgFUCmjwPbQEz5HTZD+0xeLflaLSrLBN3Q86XC
fS2qdeCdbOpVkdo/GjxNrU+lcXrkcKcZJPOn</vt:lpwstr>
  </property>
  <property fmtid="{D5CDD505-2E9C-101B-9397-08002B2CF9AE}" pid="10" name="_2015_ms_pID_7253432">
    <vt:lpwstr>Z9Tl/znE2pAVwHB0Oz81NPUEFSavj1rjLytr
hOkt54AV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1476134666</vt:lpwstr>
  </property>
</Properties>
</file>