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61" r:id="rId4"/>
    <p:sldId id="259" r:id="rId5"/>
    <p:sldId id="263" r:id="rId6"/>
    <p:sldId id="262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F066DA-7B66-4841-92EC-27138E385DF4}" type="datetimeFigureOut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6B97D3-5F5B-4076-AE8F-B6843A5DB0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0976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B97D3-5F5B-4076-AE8F-B6843A5DB021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3671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B97D3-5F5B-4076-AE8F-B6843A5DB02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2576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3BC0D-98F9-4076-B2BE-D5E01E93A6F7}" type="datetime1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266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B185-ABA9-475E-BD8C-E2EEECEE1BAC}" type="datetime1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5576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33B95-D505-4151-A58B-5E56B1321B8E}" type="datetime1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444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4FDC8-14D0-4B53-ABFE-92CC8971D507}" type="datetime1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5102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0001-7990-4742-8833-916E0FE91790}" type="datetime1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736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75C5-5A4A-4850-A8DA-7859B7594DC5}" type="datetime1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480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0FCB4-4D51-410B-AE79-E835A255B200}" type="datetime1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0217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737-EAC6-46D9-AC7D-D6C98F20DE39}" type="datetime1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0227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5D314-99C0-4487-B969-372FE115A40F}" type="datetime1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30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CD8CE-41FE-4BFE-BFA7-30157D27E1EE}" type="datetime1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4609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CD6A6-7ADC-4EB3-A945-1B17A533D331}" type="datetime1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8298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156AC-5521-40B9-824D-11F27E84A89D}" type="datetime1">
              <a:rPr kumimoji="1" lang="ja-JP" altLang="en-US" smtClean="0"/>
              <a:t>2016/10/12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369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b="1" dirty="0" smtClean="0"/>
              <a:t>WF on Spatial Multiplexing Schemes for MU-MIMO</a:t>
            </a:r>
            <a:endParaRPr kumimoji="1" lang="ja-JP" altLang="en-US" b="1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935413"/>
            <a:ext cx="9144000" cy="1655762"/>
          </a:xfrm>
        </p:spPr>
        <p:txBody>
          <a:bodyPr/>
          <a:lstStyle/>
          <a:p>
            <a:r>
              <a:rPr kumimoji="1" lang="en-US" altLang="ja-JP" dirty="0" smtClean="0"/>
              <a:t>Mitsubishi Electric,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Samsung, </a:t>
            </a:r>
            <a:r>
              <a:rPr lang="en-US" altLang="ja-JP" dirty="0" smtClean="0">
                <a:solidFill>
                  <a:srgbClr val="FF0000"/>
                </a:solidFill>
              </a:rPr>
              <a:t>NTT </a:t>
            </a:r>
            <a:r>
              <a:rPr lang="en-US" altLang="ja-JP" dirty="0">
                <a:solidFill>
                  <a:srgbClr val="FF0000"/>
                </a:solidFill>
              </a:rPr>
              <a:t>DOCOMO, </a:t>
            </a:r>
            <a:r>
              <a:rPr lang="en-US" altLang="ja-JP" dirty="0" smtClean="0">
                <a:solidFill>
                  <a:srgbClr val="FF0000"/>
                </a:solidFill>
              </a:rPr>
              <a:t>IITH, IITM, </a:t>
            </a:r>
            <a:r>
              <a:rPr lang="en-US" altLang="ja-JP" dirty="0" err="1" smtClean="0">
                <a:solidFill>
                  <a:srgbClr val="FF0000"/>
                </a:solidFill>
              </a:rPr>
              <a:t>Tejas</a:t>
            </a:r>
            <a:r>
              <a:rPr lang="en-US" altLang="ja-JP" dirty="0" smtClean="0">
                <a:solidFill>
                  <a:srgbClr val="FF0000"/>
                </a:solidFill>
              </a:rPr>
              <a:t> Networks</a:t>
            </a:r>
            <a:r>
              <a:rPr lang="en-US" altLang="ja-JP" smtClean="0">
                <a:solidFill>
                  <a:srgbClr val="FF0000"/>
                </a:solidFill>
              </a:rPr>
              <a:t>, CEWIT, </a:t>
            </a:r>
            <a:r>
              <a:rPr lang="en-US" altLang="ja-JP" dirty="0">
                <a:solidFill>
                  <a:srgbClr val="FF0000"/>
                </a:solidFill>
              </a:rPr>
              <a:t>KDDI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209005" y="199033"/>
            <a:ext cx="11913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en-US" b="1" dirty="0">
                <a:latin typeface="Arial" panose="020B0604020202020204" pitchFamily="34" charset="0"/>
              </a:rPr>
              <a:t>3GPP TSG RAN WG1 Meeting #86bis </a:t>
            </a:r>
            <a:r>
              <a:rPr lang="en-GB" altLang="en-US" b="1" dirty="0" smtClean="0">
                <a:latin typeface="Arial" panose="020B0604020202020204" pitchFamily="34" charset="0"/>
              </a:rPr>
              <a:t>			</a:t>
            </a:r>
            <a:r>
              <a:rPr lang="en-GB" altLang="en-US" b="1" dirty="0">
                <a:latin typeface="Arial" panose="020B0604020202020204" pitchFamily="34" charset="0"/>
              </a:rPr>
              <a:t>				</a:t>
            </a:r>
            <a:r>
              <a:rPr lang="en-GB" altLang="en-US" b="1">
                <a:latin typeface="Arial" panose="020B0604020202020204" pitchFamily="34" charset="0"/>
              </a:rPr>
              <a:t>   </a:t>
            </a:r>
            <a:r>
              <a:rPr lang="en-GB" altLang="en-US" b="1" smtClean="0">
                <a:latin typeface="Arial" panose="020B0604020202020204" pitchFamily="34" charset="0"/>
              </a:rPr>
              <a:t>R1-1610831 </a:t>
            </a:r>
            <a:r>
              <a:rPr lang="en-US" altLang="ko-KR" b="1" dirty="0" smtClean="0">
                <a:latin typeface="Arial" panose="020B0604020202020204" pitchFamily="34" charset="0"/>
              </a:rPr>
              <a:t>Lisbon, Portugal 10th - 14th October 2016</a:t>
            </a:r>
            <a:endParaRPr lang="ko-KR" altLang="ko-KR" b="1" dirty="0">
              <a:latin typeface="Arial" panose="020B0604020202020204" pitchFamily="34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09004" y="937419"/>
            <a:ext cx="62266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/>
              <a:t>Agenda item: </a:t>
            </a:r>
            <a:r>
              <a:rPr lang="en-US" altLang="ko-KR" sz="1800" dirty="0" smtClean="0"/>
              <a:t>8.1.4.2 Multi-antenna </a:t>
            </a:r>
            <a:r>
              <a:rPr lang="en-US" altLang="ko-KR" sz="1800" dirty="0"/>
              <a:t>scheme</a:t>
            </a:r>
            <a:endParaRPr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77602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4714" y="180067"/>
            <a:ext cx="11644086" cy="560160"/>
          </a:xfrm>
          <a:ln w="38100">
            <a:solidFill>
              <a:schemeClr val="bg1"/>
            </a:solidFill>
          </a:ln>
          <a:effectLst/>
        </p:spPr>
        <p:txBody>
          <a:bodyPr>
            <a:noAutofit/>
          </a:bodyPr>
          <a:lstStyle/>
          <a:p>
            <a:pPr algn="ctr"/>
            <a:r>
              <a:rPr kumimoji="1" lang="en-US" altLang="ja-JP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Background: Recent studies on </a:t>
            </a:r>
            <a:r>
              <a:rPr lang="en-US" altLang="ja-JP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nonlinear </a:t>
            </a:r>
            <a:r>
              <a:rPr lang="en-US" altLang="ja-JP" sz="2800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for MU-MIMO</a:t>
            </a:r>
            <a:endParaRPr kumimoji="1" lang="ja-JP" altLang="en-US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44527" y="1111251"/>
            <a:ext cx="11049000" cy="3701143"/>
          </a:xfrm>
          <a:noFill/>
          <a:ln w="38100">
            <a:solidFill>
              <a:srgbClr val="FF0000"/>
            </a:solidFill>
          </a:ln>
          <a:effectLst/>
        </p:spPr>
        <p:txBody>
          <a:bodyPr anchor="ctr">
            <a:normAutofit fontScale="92500"/>
          </a:bodyPr>
          <a:lstStyle/>
          <a:p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In [1,2], MU-MIMO performance have been investigated in crowded scenarios for co-scheduled and closely located UEs and shown performance gains over linearly </a:t>
            </a:r>
            <a:r>
              <a:rPr kumimoji="1"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precoded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systems</a:t>
            </a:r>
          </a:p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Using Tomlinson-</a:t>
            </a:r>
            <a:r>
              <a:rPr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Harashima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(THP) based nonlinear </a:t>
            </a:r>
            <a:r>
              <a:rPr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, link 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level simulations results have 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shown 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performance gains over linearly </a:t>
            </a:r>
            <a:r>
              <a:rPr kumimoji="1"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precoded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systems in crowded scenarios [3]</a:t>
            </a:r>
          </a:p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Modulo operation does not have significant impact on UE complexity [4]</a:t>
            </a:r>
            <a:endParaRPr kumimoji="1" lang="en-US" altLang="ja-JP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Interests to study nonlinear </a:t>
            </a:r>
            <a:r>
              <a:rPr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schemes for NR MU-MIMO</a:t>
            </a:r>
            <a:r>
              <a:rPr lang="ja-JP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are indicated in [5,6]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73049" y="5133519"/>
            <a:ext cx="1158512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[</a:t>
            </a:r>
            <a:r>
              <a:rPr lang="en-GB" altLang="ja-JP" sz="1400" dirty="0" smtClean="0"/>
              <a:t>1</a:t>
            </a:r>
            <a:r>
              <a:rPr lang="en-US" altLang="ja-JP" sz="1400" dirty="0" smtClean="0"/>
              <a:t>] H. </a:t>
            </a:r>
            <a:r>
              <a:rPr lang="en-US" altLang="ja-JP" sz="1400" dirty="0"/>
              <a:t>Nishimoto, </a:t>
            </a:r>
            <a:r>
              <a:rPr lang="en-US" altLang="ja-JP" sz="1400" dirty="0" smtClean="0"/>
              <a:t>et al., </a:t>
            </a:r>
            <a:r>
              <a:rPr lang="en-US" altLang="ja-JP" sz="1400" dirty="0"/>
              <a:t>“Nonlinear Block Multi-</a:t>
            </a:r>
            <a:r>
              <a:rPr lang="en-US" altLang="ja-JP" sz="1400" dirty="0" err="1"/>
              <a:t>diagonalization</a:t>
            </a:r>
            <a:r>
              <a:rPr lang="en-US" altLang="ja-JP" sz="1400" dirty="0"/>
              <a:t> </a:t>
            </a:r>
            <a:r>
              <a:rPr lang="en-US" altLang="ja-JP" sz="1400" dirty="0" err="1"/>
              <a:t>Precoding</a:t>
            </a:r>
            <a:r>
              <a:rPr lang="en-US" altLang="ja-JP" sz="1400" dirty="0"/>
              <a:t> for High SHF Wide-band Massive MIMO in 5G”, PIMRC 2016, Valencia, Spain.</a:t>
            </a:r>
            <a:endParaRPr lang="ja-JP" altLang="ja-JP" sz="1400" dirty="0"/>
          </a:p>
          <a:p>
            <a:r>
              <a:rPr lang="en-US" altLang="ja-JP" sz="1400" dirty="0" smtClean="0"/>
              <a:t>[</a:t>
            </a:r>
            <a:r>
              <a:rPr lang="en-GB" altLang="ja-JP" sz="1400" dirty="0" smtClean="0"/>
              <a:t>2</a:t>
            </a:r>
            <a:r>
              <a:rPr lang="en-US" altLang="ja-JP" sz="1400" dirty="0" smtClean="0"/>
              <a:t>] </a:t>
            </a:r>
            <a:r>
              <a:rPr lang="en-GB" altLang="ja-JP" sz="1400" dirty="0" smtClean="0"/>
              <a:t>X. </a:t>
            </a:r>
            <a:r>
              <a:rPr lang="en-GB" altLang="ja-JP" sz="1400" dirty="0"/>
              <a:t>Wang, </a:t>
            </a:r>
            <a:r>
              <a:rPr lang="en-US" altLang="ja-JP" sz="1400" dirty="0" smtClean="0"/>
              <a:t>et al., </a:t>
            </a:r>
            <a:r>
              <a:rPr lang="en-US" altLang="ja-JP" sz="1400" dirty="0"/>
              <a:t>“Large Scale Experimental Trial of 5G Mobile Communication Systems―TDD Massive MIMO with Linear and Non-linear </a:t>
            </a:r>
            <a:r>
              <a:rPr lang="en-US" altLang="ja-JP" sz="1400" dirty="0" err="1"/>
              <a:t>Precoding</a:t>
            </a:r>
            <a:r>
              <a:rPr lang="en-US" altLang="ja-JP" sz="1400" dirty="0"/>
              <a:t> Schemes”, PIMRC 2016, Valencia, Spain</a:t>
            </a:r>
            <a:r>
              <a:rPr lang="en-US" altLang="ja-JP" sz="1400" dirty="0" smtClean="0"/>
              <a:t>.</a:t>
            </a:r>
          </a:p>
          <a:p>
            <a:r>
              <a:rPr lang="en-US" altLang="ja-JP" sz="1400" dirty="0"/>
              <a:t>[3] </a:t>
            </a:r>
            <a:r>
              <a:rPr lang="en-US" altLang="ja-JP" sz="1400" dirty="0" smtClean="0"/>
              <a:t>R1-1610229, “Performance comparison of nonlinear </a:t>
            </a:r>
            <a:r>
              <a:rPr lang="en-US" altLang="ja-JP" sz="1400" dirty="0" err="1" smtClean="0"/>
              <a:t>precoding</a:t>
            </a:r>
            <a:r>
              <a:rPr lang="en-US" altLang="ja-JP" sz="1400" dirty="0" smtClean="0"/>
              <a:t> schemes for NR MU-MIMO”, Mitsubishi Electric, Lisbon, Portugal, Oct. 2016.</a:t>
            </a:r>
          </a:p>
          <a:p>
            <a:r>
              <a:rPr lang="en-US" altLang="ja-JP" sz="1400" dirty="0" smtClean="0"/>
              <a:t>[4</a:t>
            </a:r>
            <a:r>
              <a:rPr lang="en-US" altLang="ja-JP" sz="1400" dirty="0"/>
              <a:t>] </a:t>
            </a:r>
            <a:r>
              <a:rPr lang="en-US" altLang="ja-JP" sz="1400" dirty="0" smtClean="0"/>
              <a:t>R1-164027, “</a:t>
            </a:r>
            <a:r>
              <a:rPr lang="en-GB" altLang="ja-JP" sz="1400" dirty="0"/>
              <a:t>Design of massive MIMO for New Radio</a:t>
            </a:r>
            <a:r>
              <a:rPr lang="en-US" altLang="ja-JP" sz="1400" dirty="0" smtClean="0"/>
              <a:t>”, Mitsubishi Electric, Nanjing, China, May, 2016.</a:t>
            </a:r>
          </a:p>
          <a:p>
            <a:r>
              <a:rPr lang="en-US" altLang="ja-JP" sz="1400" dirty="0" smtClean="0"/>
              <a:t>[5] R1-167385, “</a:t>
            </a:r>
            <a:r>
              <a:rPr lang="en-US" altLang="ja-JP" sz="1400" dirty="0"/>
              <a:t>TDD Massive MIMO for NR</a:t>
            </a:r>
            <a:r>
              <a:rPr lang="en-US" altLang="ja-JP" sz="1400" dirty="0" smtClean="0"/>
              <a:t>”, NTT </a:t>
            </a:r>
            <a:r>
              <a:rPr lang="en-US" altLang="ja-JP" sz="1400" dirty="0" err="1" smtClean="0"/>
              <a:t>Docomo</a:t>
            </a:r>
            <a:r>
              <a:rPr lang="en-US" altLang="ja-JP" sz="1400" dirty="0" smtClean="0"/>
              <a:t>, 3GPP RAN1#86, Gothenburg, Sweden, Aug. 2016.</a:t>
            </a:r>
          </a:p>
          <a:p>
            <a:r>
              <a:rPr lang="en-US" altLang="ja-JP" sz="1400" dirty="0" smtClean="0"/>
              <a:t>[6] </a:t>
            </a:r>
            <a:r>
              <a:rPr lang="en-US" altLang="ja-JP" sz="1400" dirty="0"/>
              <a:t>R1-1609905, “MIMO transmission schemes for NR</a:t>
            </a:r>
            <a:r>
              <a:rPr lang="en-US" altLang="ja-JP" sz="1400" dirty="0" smtClean="0"/>
              <a:t>”, Inter Digital, 3GPP RAN1#86b, Lisbon, Portugal, Oct. 2016.</a:t>
            </a:r>
            <a:endParaRPr kumimoji="1" lang="ja-JP" altLang="en-US" sz="1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0375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170" y="113747"/>
            <a:ext cx="11575143" cy="765175"/>
          </a:xfrm>
          <a:ln w="38100">
            <a:solidFill>
              <a:schemeClr val="bg1"/>
            </a:solidFill>
          </a:ln>
        </p:spPr>
        <p:txBody>
          <a:bodyPr>
            <a:noAutofit/>
          </a:bodyPr>
          <a:lstStyle/>
          <a:p>
            <a:pPr algn="ctr"/>
            <a:r>
              <a:rPr kumimoji="1" lang="en-US" altLang="ja-JP" sz="3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Background: Specification impacts on RS design and </a:t>
            </a:r>
            <a:r>
              <a:rPr kumimoji="1" lang="en-US" altLang="ja-JP" sz="3200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signalling</a:t>
            </a:r>
            <a:endParaRPr kumimoji="1" lang="ja-JP" altLang="en-US" sz="32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932999"/>
            <a:ext cx="10515600" cy="5130347"/>
          </a:xfrm>
          <a:ln w="38100">
            <a:solidFill>
              <a:srgbClr val="FF0000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kumimoji="1" lang="en-US" altLang="ja-JP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Impacts on RS design: Transparency for DMRS</a:t>
            </a:r>
          </a:p>
          <a:p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Nonlinear </a:t>
            </a:r>
            <a:r>
              <a:rPr kumimoji="1"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(NLP) is used for data symbols while linear </a:t>
            </a:r>
            <a:r>
              <a:rPr kumimoji="1"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(without nonlinear </a:t>
            </a:r>
            <a:r>
              <a:rPr kumimoji="1"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) is used for DMRS, as described in [7] and briefly in Appendix 1</a:t>
            </a:r>
          </a:p>
          <a:p>
            <a:pPr lvl="1"/>
            <a:r>
              <a:rPr kumimoji="1"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existing </a:t>
            </a:r>
            <a:r>
              <a:rPr kumimoji="1" lang="en-US" altLang="ja-JP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kumimoji="1"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methods are used for DMRS: no spec impact, transparency for DMRS is retained,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see Appendix 1 and 2 for nonlinear/linear operation at TX and RX</a:t>
            </a:r>
            <a:endParaRPr kumimoji="1" lang="en-US" altLang="ja-JP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ja-JP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Impacts on signaling</a:t>
            </a:r>
            <a:endParaRPr kumimoji="1" lang="en-US" altLang="ja-JP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UE capability (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signaling from UE to indicate if the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UE is able to decode NLP or not) is required</a:t>
            </a:r>
          </a:p>
          <a:p>
            <a:pPr lvl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For UEs who can support only LP, send LP signals</a:t>
            </a:r>
          </a:p>
          <a:p>
            <a:pPr lvl="1"/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For UEs that can support NLP, send 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either LP</a:t>
            </a:r>
            <a:r>
              <a:rPr lang="en-US" altLang="ja-JP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*1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or NLP, depending on environments</a:t>
            </a:r>
            <a:endParaRPr kumimoji="1" lang="en-US" altLang="ja-JP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4607" y="6356350"/>
            <a:ext cx="11585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ja-JP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*1: 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NLP demodulator can demodulate LP </a:t>
            </a:r>
            <a:r>
              <a:rPr lang="en-US" altLang="ja-JP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signals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as described 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altLang="ja-JP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Section 3 in R1-166574</a:t>
            </a:r>
          </a:p>
          <a:p>
            <a:pPr marL="0" lvl="1"/>
            <a:r>
              <a:rPr lang="en-US" altLang="ja-JP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[7] R1-1610227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, “Nonlinear </a:t>
            </a:r>
            <a:r>
              <a:rPr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schemes for NR MU-MIMO and their specification impact”, Mitsubishi Electric, Lisbon, Portugal, Oct. 2016.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0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154713" y="260704"/>
            <a:ext cx="3882573" cy="765175"/>
          </a:xfrm>
          <a:ln w="38100">
            <a:solidFill>
              <a:schemeClr val="bg1"/>
            </a:solidFill>
          </a:ln>
        </p:spPr>
        <p:txBody>
          <a:bodyPr>
            <a:noAutofit/>
          </a:bodyPr>
          <a:lstStyle/>
          <a:p>
            <a:pPr algn="ctr"/>
            <a:r>
              <a:rPr kumimoji="1" lang="en-US" altLang="ja-JP" sz="4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kumimoji="1" lang="ja-JP" altLang="en-US" sz="4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コンテンツ プレースホルダー 2"/>
          <p:cNvSpPr txBox="1">
            <a:spLocks/>
          </p:cNvSpPr>
          <p:nvPr/>
        </p:nvSpPr>
        <p:spPr>
          <a:xfrm>
            <a:off x="1111743" y="167877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Study performances of nonlinear </a:t>
            </a:r>
            <a:r>
              <a:rPr lang="en-US" altLang="ja-JP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schemes for MU-MIMO focusing on the following aspects</a:t>
            </a:r>
          </a:p>
          <a:p>
            <a:pPr lvl="1"/>
            <a:r>
              <a:rPr kumimoji="0" lang="ja-JP" altLang="ja-JP" sz="3600" dirty="0">
                <a:latin typeface="Arial Unicode MS" panose="020B0604020202020204" pitchFamily="50" charset="-128"/>
              </a:rPr>
              <a:t>Potential nonlinear precoding schemes</a:t>
            </a:r>
            <a:endParaRPr lang="en-US" altLang="ja-JP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Performance</a:t>
            </a:r>
            <a:r>
              <a:rPr lang="ja-JP" alt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advantages over linearly </a:t>
            </a:r>
            <a:r>
              <a:rPr lang="en-US" altLang="ja-JP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precoded</a:t>
            </a:r>
            <a:r>
              <a:rPr lang="en-US" altLang="ja-JP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systems</a:t>
            </a:r>
          </a:p>
          <a:p>
            <a:pPr lvl="1"/>
            <a:r>
              <a:rPr lang="en-US" altLang="ja-JP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Comparison of complexity with respect to linearly </a:t>
            </a:r>
            <a:r>
              <a:rPr lang="en-US" altLang="ja-JP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precoded</a:t>
            </a:r>
            <a:r>
              <a:rPr lang="en-US" altLang="ja-JP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systems</a:t>
            </a:r>
            <a:endParaRPr lang="en-US" altLang="ja-JP" sz="3600" strike="sngStrike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Specification </a:t>
            </a:r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Impacts (e.g., signaling and RS design, etc.)</a:t>
            </a:r>
            <a:endParaRPr lang="en-US" altLang="ja-JP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ja-JP" sz="4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68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957308" y="97095"/>
            <a:ext cx="10515600" cy="372863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Appendix 1: TX and RX with LP and NLP functions</a:t>
            </a:r>
            <a:endParaRPr kumimoji="1" lang="ja-JP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57308" y="832455"/>
            <a:ext cx="5037121" cy="1432388"/>
          </a:xfrm>
          <a:ln w="190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1200" dirty="0" smtClean="0"/>
              <a:t>TX</a:t>
            </a:r>
            <a:endParaRPr lang="en-US" altLang="ja-JP" sz="1200" dirty="0"/>
          </a:p>
          <a:p>
            <a:r>
              <a:rPr lang="en-US" altLang="ja-JP" sz="1200" u="sng" dirty="0"/>
              <a:t>Step 1 </a:t>
            </a:r>
            <a:r>
              <a:rPr lang="en-US" altLang="ja-JP" sz="1200" u="sng" dirty="0" err="1" smtClean="0"/>
              <a:t>Precode</a:t>
            </a:r>
            <a:r>
              <a:rPr lang="en-US" altLang="ja-JP" sz="1200" u="sng" dirty="0" smtClean="0"/>
              <a:t> signals using THP</a:t>
            </a:r>
          </a:p>
          <a:p>
            <a:r>
              <a:rPr lang="en-US" altLang="ja-JP" sz="1200" dirty="0" smtClean="0"/>
              <a:t>Step </a:t>
            </a:r>
            <a:r>
              <a:rPr lang="en-US" altLang="ja-JP" sz="1200" dirty="0"/>
              <a:t>2 </a:t>
            </a:r>
            <a:r>
              <a:rPr lang="en-US" altLang="ja-JP" sz="1200" dirty="0" smtClean="0"/>
              <a:t>Perform linear </a:t>
            </a:r>
            <a:r>
              <a:rPr lang="en-US" altLang="ja-JP" sz="1200" dirty="0" err="1" smtClean="0"/>
              <a:t>precoding</a:t>
            </a:r>
            <a:endParaRPr kumimoji="1" lang="en-US" altLang="ja-JP" sz="1200" dirty="0" smtClean="0"/>
          </a:p>
          <a:p>
            <a:pPr marL="0" indent="0">
              <a:buNone/>
            </a:pPr>
            <a:r>
              <a:rPr lang="en-US" altLang="ja-JP" sz="1200" b="1" u="sng" dirty="0" smtClean="0"/>
              <a:t>Underlined operations</a:t>
            </a:r>
            <a:r>
              <a:rPr lang="en-US" altLang="ja-JP" sz="1200" b="1" dirty="0" smtClean="0"/>
              <a:t> are new functions for nonlinear </a:t>
            </a:r>
            <a:r>
              <a:rPr lang="en-US" altLang="ja-JP" sz="1200" b="1" dirty="0" err="1" smtClean="0"/>
              <a:t>precoding</a:t>
            </a:r>
            <a:endParaRPr lang="en-US" altLang="ja-JP" sz="1200" b="1" dirty="0" smtClean="0"/>
          </a:p>
          <a:p>
            <a:pPr marL="0" indent="0">
              <a:buNone/>
            </a:pPr>
            <a:r>
              <a:rPr kumimoji="1" lang="en-US" altLang="ja-JP" sz="1200" b="1" dirty="0" smtClean="0"/>
              <a:t>Operations without underlines are conventional </a:t>
            </a:r>
            <a:r>
              <a:rPr lang="en-US" altLang="ja-JP" sz="1200" b="1" dirty="0" smtClean="0"/>
              <a:t>linear </a:t>
            </a:r>
            <a:r>
              <a:rPr lang="en-US" altLang="ja-JP" sz="1200" b="1" dirty="0" err="1" smtClean="0"/>
              <a:t>precoding</a:t>
            </a:r>
            <a:r>
              <a:rPr lang="en-US" altLang="ja-JP" sz="1200" b="1" dirty="0" smtClean="0"/>
              <a:t> functions</a:t>
            </a:r>
            <a:endParaRPr lang="en-US" altLang="ja-JP" sz="1200" dirty="0" smtClean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35108" y="4566377"/>
            <a:ext cx="10384854" cy="147732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u="sng" dirty="0" smtClean="0"/>
              <a:t>Conceptual diagram of TX and RX with NLP (THP in this case) for data </a:t>
            </a:r>
            <a:r>
              <a:rPr lang="en-US" altLang="ja-JP" u="sng" dirty="0" smtClean="0"/>
              <a:t>and </a:t>
            </a:r>
            <a:r>
              <a:rPr kumimoji="1" lang="en-US" altLang="ja-JP" u="sng" dirty="0" smtClean="0"/>
              <a:t>LP for RS</a:t>
            </a:r>
          </a:p>
          <a:p>
            <a:pPr algn="ctr"/>
            <a:endParaRPr lang="en-US" altLang="ja-JP" u="sng" dirty="0"/>
          </a:p>
          <a:p>
            <a:endParaRPr kumimoji="1" lang="en-US" altLang="ja-JP" u="sng" dirty="0" smtClean="0"/>
          </a:p>
          <a:p>
            <a:endParaRPr lang="en-US" altLang="ja-JP" u="sng" dirty="0"/>
          </a:p>
          <a:p>
            <a:endParaRPr kumimoji="1" lang="en-US" altLang="ja-JP" u="sng" dirty="0" smtClean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27587" y="2676940"/>
            <a:ext cx="10375972" cy="1477328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u="sng" dirty="0" smtClean="0"/>
              <a:t>Conceptual diagram of TX and RX with LP used for dat</a:t>
            </a:r>
            <a:r>
              <a:rPr lang="en-US" altLang="ja-JP" u="sng" dirty="0" smtClean="0"/>
              <a:t>a and RS (current system)</a:t>
            </a:r>
          </a:p>
          <a:p>
            <a:endParaRPr kumimoji="1" lang="en-US" altLang="ja-JP" u="sng" dirty="0"/>
          </a:p>
          <a:p>
            <a:endParaRPr lang="en-US" altLang="ja-JP" u="sng" dirty="0" smtClean="0"/>
          </a:p>
          <a:p>
            <a:endParaRPr kumimoji="1" lang="en-US" altLang="ja-JP" u="sng" dirty="0"/>
          </a:p>
          <a:p>
            <a:endParaRPr kumimoji="1" lang="ja-JP" altLang="en-US" u="sng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365" y="3339846"/>
            <a:ext cx="3617719" cy="7239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7935" y="3339846"/>
            <a:ext cx="4150857" cy="6731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3903" y="5215551"/>
            <a:ext cx="4620526" cy="7366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6642" y="5220374"/>
            <a:ext cx="5204438" cy="711200"/>
          </a:xfrm>
          <a:prstGeom prst="rect">
            <a:avLst/>
          </a:prstGeom>
        </p:spPr>
      </p:pic>
      <p:sp>
        <p:nvSpPr>
          <p:cNvPr id="13" name="コンテンツ プレースホルダー 2"/>
          <p:cNvSpPr txBox="1">
            <a:spLocks/>
          </p:cNvSpPr>
          <p:nvPr/>
        </p:nvSpPr>
        <p:spPr>
          <a:xfrm>
            <a:off x="6578966" y="654234"/>
            <a:ext cx="5201702" cy="176098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ja-JP" sz="1200" dirty="0" smtClean="0"/>
              <a:t>RX</a:t>
            </a:r>
          </a:p>
          <a:p>
            <a:r>
              <a:rPr lang="en-US" altLang="ja-JP" sz="1200" dirty="0"/>
              <a:t>Step 1 Channel estimation via DMRS</a:t>
            </a:r>
            <a:endParaRPr lang="en-US" altLang="ja-JP" sz="1200" dirty="0" smtClean="0">
              <a:solidFill>
                <a:srgbClr val="FF0000"/>
              </a:solidFill>
            </a:endParaRPr>
          </a:p>
          <a:p>
            <a:r>
              <a:rPr lang="en-US" altLang="ja-JP" sz="1200" dirty="0"/>
              <a:t>Step 2 Decode </a:t>
            </a:r>
            <a:r>
              <a:rPr lang="en-US" altLang="ja-JP" sz="1200" dirty="0" smtClean="0"/>
              <a:t>linearly</a:t>
            </a:r>
          </a:p>
          <a:p>
            <a:r>
              <a:rPr lang="en-US" altLang="ja-JP" sz="1200" u="sng" dirty="0"/>
              <a:t>Step 3 </a:t>
            </a:r>
            <a:r>
              <a:rPr lang="en-US" altLang="ja-JP" sz="1200" u="sng" dirty="0" smtClean="0"/>
              <a:t>Use modulo operation </a:t>
            </a:r>
            <a:r>
              <a:rPr lang="en-US" altLang="ja-JP" sz="1200" u="sng" dirty="0"/>
              <a:t>after step 2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ja-JP" sz="1200" b="1" u="sng" dirty="0" smtClean="0"/>
              <a:t>Underlined operations</a:t>
            </a:r>
            <a:r>
              <a:rPr lang="en-US" altLang="ja-JP" sz="1200" b="1" dirty="0" smtClean="0"/>
              <a:t> are new functions for nonlinear </a:t>
            </a:r>
            <a:r>
              <a:rPr lang="en-US" altLang="ja-JP" sz="1200" b="1" dirty="0" err="1" smtClean="0"/>
              <a:t>precoding</a:t>
            </a:r>
            <a:endParaRPr lang="en-US" altLang="ja-JP" sz="1200" b="1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ja-JP" sz="1200" b="1" dirty="0" smtClean="0"/>
              <a:t>Operations without underlines are conventional linear </a:t>
            </a:r>
            <a:r>
              <a:rPr lang="en-US" altLang="ja-JP" sz="1200" b="1" dirty="0" err="1" smtClean="0"/>
              <a:t>precoding</a:t>
            </a:r>
            <a:r>
              <a:rPr lang="en-US" altLang="ja-JP" sz="1200" b="1" dirty="0" smtClean="0"/>
              <a:t> functions</a:t>
            </a:r>
            <a:endParaRPr lang="en-US" altLang="ja-JP" sz="1200" dirty="0" smtClean="0"/>
          </a:p>
        </p:txBody>
      </p:sp>
    </p:spTree>
    <p:extLst>
      <p:ext uri="{BB962C8B-B14F-4D97-AF65-F5344CB8AC3E}">
        <p14:creationId xmlns:p14="http://schemas.microsoft.com/office/powerpoint/2010/main" val="315251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6542" y="67620"/>
            <a:ext cx="11858625" cy="625475"/>
          </a:xfrm>
        </p:spPr>
        <p:txBody>
          <a:bodyPr>
            <a:noAutofit/>
          </a:bodyPr>
          <a:lstStyle/>
          <a:p>
            <a:pPr algn="ctr"/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Appendix 2: TX </a:t>
            </a:r>
            <a:r>
              <a:rPr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RX with NLP functions, detailed block diagram</a:t>
            </a:r>
            <a:endParaRPr kumimoji="1" lang="ja-JP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6</a:t>
            </a:fld>
            <a:endParaRPr kumimoji="1" lang="ja-JP" altLang="en-US" dirty="0"/>
          </a:p>
        </p:txBody>
      </p:sp>
      <p:pic>
        <p:nvPicPr>
          <p:cNvPr id="9" name="図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873178"/>
            <a:ext cx="6091555" cy="38709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" name="直線コネクタ 13"/>
          <p:cNvCxnSpPr/>
          <p:nvPr/>
        </p:nvCxnSpPr>
        <p:spPr>
          <a:xfrm flipH="1">
            <a:off x="9139858" y="4205428"/>
            <a:ext cx="1" cy="627831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4032" y="4914927"/>
            <a:ext cx="5145470" cy="126320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8355" y="2817855"/>
            <a:ext cx="5169856" cy="126807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8355" y="1329741"/>
            <a:ext cx="5169856" cy="1268078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2873829" y="879565"/>
            <a:ext cx="71410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u="sng" dirty="0" smtClean="0"/>
              <a:t>TX</a:t>
            </a:r>
            <a:endParaRPr kumimoji="1" lang="ja-JP" altLang="en-US" u="sng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8826457" y="670760"/>
            <a:ext cx="626803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u="sng" dirty="0" smtClean="0"/>
              <a:t>RX</a:t>
            </a:r>
            <a:endParaRPr kumimoji="1" lang="ja-JP" altLang="en-US" u="sng" dirty="0"/>
          </a:p>
        </p:txBody>
      </p:sp>
    </p:spTree>
    <p:extLst>
      <p:ext uri="{BB962C8B-B14F-4D97-AF65-F5344CB8AC3E}">
        <p14:creationId xmlns:p14="http://schemas.microsoft.com/office/powerpoint/2010/main" val="260581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657</Words>
  <Application>Microsoft Office PowerPoint</Application>
  <PresentationFormat>ワイド画面</PresentationFormat>
  <Paragraphs>60</Paragraphs>
  <Slides>6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3" baseType="lpstr">
      <vt:lpstr>Arial Unicode MS</vt:lpstr>
      <vt:lpstr>맑은 고딕</vt:lpstr>
      <vt:lpstr>ＭＳ Ｐゴシック</vt:lpstr>
      <vt:lpstr>Arial</vt:lpstr>
      <vt:lpstr>Calibri</vt:lpstr>
      <vt:lpstr>Calibri Light</vt:lpstr>
      <vt:lpstr>Office テーマ</vt:lpstr>
      <vt:lpstr>WF on Spatial Multiplexing Schemes for MU-MIMO</vt:lpstr>
      <vt:lpstr>Background: Recent studies on nonlinear precoding for MU-MIMO</vt:lpstr>
      <vt:lpstr>Background: Specification impacts on RS design and signalling</vt:lpstr>
      <vt:lpstr>Proposal</vt:lpstr>
      <vt:lpstr>Appendix 1: TX and RX with LP and NLP functions</vt:lpstr>
      <vt:lpstr>Appendix 2: TX and RX with NLP functions, detailed block diagram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2016-10-04T06:21:35Z</dcterms:created>
  <dcterms:modified xsi:type="dcterms:W3CDTF">2016-10-12T15:04:58Z</dcterms:modified>
</cp:coreProperties>
</file>