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4" r:id="rId3"/>
    <p:sldId id="265" r:id="rId4"/>
    <p:sldId id="273" r:id="rId5"/>
    <p:sldId id="268" r:id="rId6"/>
    <p:sldId id="272" r:id="rId7"/>
    <p:sldId id="267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9D8F2-0718-4C6C-B4F2-EBDE36ABD667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CA7FF6-F562-442F-8B83-30F144D3BB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251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281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07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471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213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710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44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23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9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486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112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93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9AD-B13C-4BED-A7DE-F0B3E5C2F900}" type="datetimeFigureOut">
              <a:rPr lang="en-US" smtClean="0"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AE0963-C15A-49AF-B54E-C71C581D09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342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465" y="2492896"/>
            <a:ext cx="8146685" cy="1470025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Clarification on timing relationship in NR </a:t>
            </a:r>
            <a:r>
              <a:rPr lang="en-US" dirty="0" smtClean="0"/>
              <a:t>HARQ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 smtClean="0"/>
              <a:t>For: Decision</a:t>
            </a:r>
            <a:br>
              <a:rPr lang="en-US" sz="2200" dirty="0" smtClean="0"/>
            </a:br>
            <a:r>
              <a:rPr lang="en-US" sz="2200" dirty="0" smtClean="0"/>
              <a:t>AI: 8.1.7.2</a:t>
            </a:r>
            <a:endParaRPr lang="en-US" sz="2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600" y="472514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 smtClean="0"/>
              <a:t>Qualcomm </a:t>
            </a:r>
            <a:r>
              <a:rPr lang="en-US" dirty="0" err="1" smtClean="0"/>
              <a:t>Inc</a:t>
            </a:r>
            <a:endParaRPr lang="en-US" sz="1800" dirty="0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23850" y="257859"/>
            <a:ext cx="84963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pt-BR" b="1" dirty="0"/>
              <a:t>3GPP TSG-RAN WG1 </a:t>
            </a:r>
            <a:r>
              <a:rPr lang="pt-BR" b="1" dirty="0" smtClean="0"/>
              <a:t>#86bis</a:t>
            </a:r>
            <a:r>
              <a:rPr lang="pt-BR" b="1" dirty="0"/>
              <a:t>				        </a:t>
            </a:r>
            <a:r>
              <a:rPr lang="pt-BR" b="1" dirty="0" smtClean="0"/>
              <a:t>	</a:t>
            </a:r>
            <a:r>
              <a:rPr lang="pt-BR" b="1" dirty="0" smtClean="0"/>
              <a:t>R1-</a:t>
            </a:r>
            <a:r>
              <a:rPr lang="pt-BR" b="1" dirty="0" smtClean="0"/>
              <a:t>1610760</a:t>
            </a:r>
            <a:endParaRPr lang="en-US" dirty="0" smtClean="0"/>
          </a:p>
          <a:p>
            <a:r>
              <a:rPr lang="en-US" b="1" dirty="0" smtClean="0"/>
              <a:t>Lisbon, Portugal 10th - 14th October 2016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153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b="1" u="sng" dirty="0" smtClean="0"/>
              <a:t>Agreements from RAN1 #86:</a:t>
            </a:r>
            <a:endParaRPr lang="en-US" dirty="0"/>
          </a:p>
          <a:p>
            <a:pPr lvl="0"/>
            <a:r>
              <a:rPr lang="en-US" dirty="0"/>
              <a:t>The following is supported for NR </a:t>
            </a:r>
          </a:p>
          <a:p>
            <a:pPr lvl="1"/>
            <a:r>
              <a:rPr lang="en-US" dirty="0"/>
              <a:t>From UE perspective, HARQ ACK/NACK feedback for multiple DL transmissions in time can be transmitted in one UL data/control region is supported</a:t>
            </a:r>
            <a:r>
              <a:rPr lang="en-GB" sz="2000" dirty="0"/>
              <a:t> </a:t>
            </a:r>
            <a:endParaRPr lang="en-US" dirty="0"/>
          </a:p>
          <a:p>
            <a:pPr lvl="1"/>
            <a:r>
              <a:rPr lang="en-US" dirty="0"/>
              <a:t>Some or all of the following timing relationships can be indicated to a UE dynamically by the L1 DL signaling (FFS: explicit or implicit)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Timing relationship </a:t>
            </a:r>
            <a:r>
              <a:rPr lang="en-GB" dirty="0">
                <a:solidFill>
                  <a:srgbClr val="FF0000"/>
                </a:solidFill>
              </a:rPr>
              <a:t>between DL data reception and corresponding acknowledgement</a:t>
            </a:r>
            <a:r>
              <a:rPr lang="en-GB" sz="1800" dirty="0">
                <a:solidFill>
                  <a:srgbClr val="FF0000"/>
                </a:solidFill>
              </a:rPr>
              <a:t> 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Timing relationship </a:t>
            </a:r>
            <a:r>
              <a:rPr lang="en-GB" dirty="0">
                <a:solidFill>
                  <a:srgbClr val="FF0000"/>
                </a:solidFill>
              </a:rPr>
              <a:t>between UL assignment and corresponding UL data transmission</a:t>
            </a:r>
            <a:endParaRPr lang="en-US" dirty="0">
              <a:solidFill>
                <a:srgbClr val="FF0000"/>
              </a:solidFill>
            </a:endParaRPr>
          </a:p>
          <a:p>
            <a:pPr lvl="2"/>
            <a:r>
              <a:rPr lang="en-GB" dirty="0"/>
              <a:t>Note: Default value, if any, for each </a:t>
            </a:r>
            <a:r>
              <a:rPr lang="en-US" dirty="0"/>
              <a:t>timing relationship </a:t>
            </a:r>
            <a:r>
              <a:rPr lang="en-GB" dirty="0"/>
              <a:t>is FFS </a:t>
            </a:r>
            <a:r>
              <a:rPr lang="en-GB" sz="1800" dirty="0"/>
              <a:t> </a:t>
            </a:r>
            <a:r>
              <a:rPr lang="en-GB" dirty="0"/>
              <a:t>(agreement from RAN1 #85)</a:t>
            </a:r>
            <a:endParaRPr lang="en-US" dirty="0"/>
          </a:p>
          <a:p>
            <a:pPr lvl="2"/>
            <a:r>
              <a:rPr lang="en-GB" dirty="0"/>
              <a:t>Note: Potential values for each </a:t>
            </a:r>
            <a:r>
              <a:rPr lang="en-US" dirty="0"/>
              <a:t>timing relationship has to be studied </a:t>
            </a:r>
            <a:r>
              <a:rPr lang="en-GB" dirty="0"/>
              <a:t>further considering e.g., </a:t>
            </a:r>
            <a:r>
              <a:rPr lang="en-GB" dirty="0">
                <a:solidFill>
                  <a:srgbClr val="FF0000"/>
                </a:solidFill>
              </a:rPr>
              <a:t>UE processing capability, gap overhead, UL coverage, and etc.</a:t>
            </a:r>
            <a:r>
              <a:rPr lang="en-GB" dirty="0"/>
              <a:t> (agreement from RAN1 #85)</a:t>
            </a:r>
            <a:endParaRPr lang="en-US" dirty="0"/>
          </a:p>
          <a:p>
            <a:pPr lvl="2"/>
            <a:r>
              <a:rPr lang="en-GB" dirty="0"/>
              <a:t>Note: Other means of indicating the timing relationship are not precluded</a:t>
            </a:r>
            <a:endParaRPr lang="en-US" dirty="0"/>
          </a:p>
          <a:p>
            <a:pPr lvl="1"/>
            <a:r>
              <a:rPr lang="en-US" dirty="0"/>
              <a:t>Some or all of the following timing relationships can be indicated to a UE semi-statically </a:t>
            </a:r>
            <a:r>
              <a:rPr lang="en-GB" sz="2000" dirty="0"/>
              <a:t> </a:t>
            </a:r>
            <a:r>
              <a:rPr lang="en-US" dirty="0"/>
              <a:t>(FFS: explicit or implicit)</a:t>
            </a:r>
          </a:p>
          <a:p>
            <a:pPr lvl="2"/>
            <a:r>
              <a:rPr lang="en-US" dirty="0"/>
              <a:t>Timing relationship </a:t>
            </a:r>
            <a:r>
              <a:rPr lang="en-GB" dirty="0"/>
              <a:t>between DL data reception and corresponding acknowledgement</a:t>
            </a:r>
            <a:endParaRPr lang="en-US" dirty="0"/>
          </a:p>
          <a:p>
            <a:pPr lvl="2"/>
            <a:r>
              <a:rPr lang="en-US" dirty="0"/>
              <a:t>Timing relationship </a:t>
            </a:r>
            <a:r>
              <a:rPr lang="en-GB" dirty="0"/>
              <a:t>between UL assignment and corresponding UL data transmission</a:t>
            </a:r>
            <a:endParaRPr lang="en-US" dirty="0"/>
          </a:p>
          <a:p>
            <a:pPr lvl="2"/>
            <a:r>
              <a:rPr lang="en-GB" dirty="0"/>
              <a:t>Note: Default value, if any, for each </a:t>
            </a:r>
            <a:r>
              <a:rPr lang="en-US" dirty="0"/>
              <a:t>timing relationship </a:t>
            </a:r>
            <a:r>
              <a:rPr lang="en-GB" dirty="0"/>
              <a:t>is FFS (agreement from RAN1 #85)</a:t>
            </a:r>
            <a:endParaRPr lang="en-US" dirty="0"/>
          </a:p>
          <a:p>
            <a:pPr lvl="2"/>
            <a:r>
              <a:rPr lang="en-GB" dirty="0"/>
              <a:t>Note: Potential values for each </a:t>
            </a:r>
            <a:r>
              <a:rPr lang="en-US" dirty="0"/>
              <a:t>timing relationship has to be studied </a:t>
            </a:r>
            <a:r>
              <a:rPr lang="en-GB" dirty="0"/>
              <a:t>further considering e.g., UE processing capability, gap overhead, UL coverage, and etc. (agreement from RAN1 #85)</a:t>
            </a:r>
            <a:endParaRPr lang="en-US" dirty="0"/>
          </a:p>
          <a:p>
            <a:pPr lvl="2"/>
            <a:r>
              <a:rPr lang="en-GB" dirty="0"/>
              <a:t>Note: Other means of indicating the timing relationship are not </a:t>
            </a:r>
            <a:r>
              <a:rPr lang="en-GB" dirty="0" smtClean="0"/>
              <a:t>precluded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62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902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Clarification on DL timing relationship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760640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Possible Option 1: Same slot timing </a:t>
            </a:r>
            <a:r>
              <a:rPr lang="en-US" dirty="0"/>
              <a:t>relationship between DL data </a:t>
            </a:r>
            <a:r>
              <a:rPr lang="en-US" dirty="0" smtClean="0"/>
              <a:t>reception (start or end?) </a:t>
            </a:r>
            <a:r>
              <a:rPr lang="en-US" dirty="0"/>
              <a:t>and </a:t>
            </a:r>
            <a:r>
              <a:rPr lang="en-US" dirty="0" smtClean="0"/>
              <a:t>corresponding </a:t>
            </a:r>
            <a:r>
              <a:rPr lang="en-US" dirty="0" err="1" smtClean="0"/>
              <a:t>Ack</a:t>
            </a:r>
            <a:endParaRPr lang="en-US" dirty="0" smtClean="0"/>
          </a:p>
          <a:p>
            <a:pPr lvl="0"/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8030029"/>
              </p:ext>
            </p:extLst>
          </p:nvPr>
        </p:nvGraphicFramePr>
        <p:xfrm>
          <a:off x="1731482" y="2060848"/>
          <a:ext cx="5681035" cy="25027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3" name="Visio" r:id="rId3" imgW="3098160" imgH="1365480" progId="Visio.Drawing.11">
                  <p:embed/>
                </p:oleObj>
              </mc:Choice>
              <mc:Fallback>
                <p:oleObj name="Visio" r:id="rId3" imgW="3098160" imgH="136548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1482" y="2060848"/>
                        <a:ext cx="5681035" cy="25027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651120"/>
              </p:ext>
            </p:extLst>
          </p:nvPr>
        </p:nvGraphicFramePr>
        <p:xfrm>
          <a:off x="1691681" y="4093700"/>
          <a:ext cx="5616624" cy="2480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4" name="Visio" r:id="rId5" imgW="7176581" imgH="3170208" progId="Visio.Drawing.11">
                  <p:embed/>
                </p:oleObj>
              </mc:Choice>
              <mc:Fallback>
                <p:oleObj name="Visio" r:id="rId5" imgW="7176581" imgH="3170208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691681" y="4093700"/>
                        <a:ext cx="5616624" cy="2480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8771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902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Clarification on DL timing relationship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72608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Possible Option 2: Across slot timing relationship: DL </a:t>
            </a:r>
            <a:r>
              <a:rPr lang="en-US" dirty="0"/>
              <a:t>data reception </a:t>
            </a:r>
            <a:r>
              <a:rPr lang="en-US" dirty="0"/>
              <a:t>in Slot N</a:t>
            </a:r>
            <a:r>
              <a:rPr lang="en-US" dirty="0" smtClean="0"/>
              <a:t> and </a:t>
            </a:r>
            <a:r>
              <a:rPr lang="en-US" dirty="0" smtClean="0"/>
              <a:t>corresponding </a:t>
            </a:r>
            <a:r>
              <a:rPr lang="en-US" dirty="0" err="1" smtClean="0"/>
              <a:t>Ack</a:t>
            </a:r>
            <a:r>
              <a:rPr lang="en-US" dirty="0" smtClean="0"/>
              <a:t> in Slot (N+x1) (similar to LTE)</a:t>
            </a:r>
          </a:p>
          <a:p>
            <a:pPr lvl="1"/>
            <a:r>
              <a:rPr lang="en-US" dirty="0" smtClean="0"/>
              <a:t>The impact of x1 on</a:t>
            </a:r>
            <a:r>
              <a:rPr lang="en-GB" dirty="0" smtClean="0"/>
              <a:t> </a:t>
            </a:r>
            <a:r>
              <a:rPr lang="en-GB" dirty="0">
                <a:solidFill>
                  <a:srgbClr val="FF0000"/>
                </a:solidFill>
              </a:rPr>
              <a:t>UE processing capability, gap overhead, UL coverage, and etc</a:t>
            </a:r>
            <a:r>
              <a:rPr lang="en-GB" dirty="0" smtClean="0">
                <a:solidFill>
                  <a:srgbClr val="FF0000"/>
                </a:solidFill>
              </a:rPr>
              <a:t>.</a:t>
            </a:r>
            <a:endParaRPr lang="en-US" dirty="0"/>
          </a:p>
          <a:p>
            <a:pPr lvl="1"/>
            <a:r>
              <a:rPr lang="en-US" dirty="0" smtClean="0"/>
              <a:t>The impact of across slot gap x1 is less sensitive to the impact of the timing relationship of “same slot timing relationship”</a:t>
            </a:r>
            <a:endParaRPr lang="en-US" dirty="0" smtClean="0"/>
          </a:p>
          <a:p>
            <a:pPr lvl="1"/>
            <a:endParaRPr lang="en-US" dirty="0" smtClean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609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Clarification on UL timing relationship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Possible option 1: </a:t>
            </a:r>
            <a:r>
              <a:rPr lang="en-US" sz="2800" dirty="0" smtClean="0"/>
              <a:t>Same slot timing </a:t>
            </a:r>
            <a:r>
              <a:rPr lang="en-US" sz="2800" dirty="0"/>
              <a:t>relationship between </a:t>
            </a:r>
            <a:r>
              <a:rPr lang="en-US" sz="2800" dirty="0" smtClean="0"/>
              <a:t>UL grant </a:t>
            </a:r>
            <a:r>
              <a:rPr lang="en-US" sz="2800" dirty="0"/>
              <a:t>reception and </a:t>
            </a:r>
            <a:r>
              <a:rPr lang="en-US" sz="2800" dirty="0" smtClean="0"/>
              <a:t>corresponding data</a:t>
            </a:r>
            <a:endParaRPr lang="en-US" sz="28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7613622"/>
              </p:ext>
            </p:extLst>
          </p:nvPr>
        </p:nvGraphicFramePr>
        <p:xfrm>
          <a:off x="-1764704" y="2420888"/>
          <a:ext cx="13033448" cy="18217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9" name="Visio" r:id="rId3" imgW="6566798" imgH="1323754" progId="Visio.Drawing.11">
                  <p:embed/>
                </p:oleObj>
              </mc:Choice>
              <mc:Fallback>
                <p:oleObj name="Visio" r:id="rId3" imgW="6566798" imgH="1323754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764704" y="2420888"/>
                        <a:ext cx="13033448" cy="18217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3172165"/>
              </p:ext>
            </p:extLst>
          </p:nvPr>
        </p:nvGraphicFramePr>
        <p:xfrm>
          <a:off x="1289050" y="3895575"/>
          <a:ext cx="9172089" cy="26297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Visio" r:id="rId5" imgW="11112770" imgH="3186112" progId="Visio.Drawing.11">
                  <p:embed/>
                </p:oleObj>
              </mc:Choice>
              <mc:Fallback>
                <p:oleObj name="Visio" r:id="rId5" imgW="11112770" imgH="3186112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289050" y="3895575"/>
                        <a:ext cx="9172089" cy="26297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5554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902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Clarification on UL timing relationship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72608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Possible Option 2: Across slot timing relationship: UL grant </a:t>
            </a:r>
            <a:r>
              <a:rPr lang="en-US" dirty="0" smtClean="0"/>
              <a:t>in </a:t>
            </a:r>
            <a:r>
              <a:rPr lang="en-US" dirty="0"/>
              <a:t>Slot N</a:t>
            </a:r>
            <a:r>
              <a:rPr lang="en-US" dirty="0" smtClean="0"/>
              <a:t> and </a:t>
            </a:r>
            <a:r>
              <a:rPr lang="en-US" dirty="0" smtClean="0"/>
              <a:t>corresponding UL data in Slot (N+x2)</a:t>
            </a:r>
          </a:p>
          <a:p>
            <a:pPr lvl="1"/>
            <a:r>
              <a:rPr lang="en-US" dirty="0" smtClean="0"/>
              <a:t>The impact </a:t>
            </a:r>
            <a:r>
              <a:rPr lang="en-US" smtClean="0"/>
              <a:t>of x2 </a:t>
            </a:r>
            <a:r>
              <a:rPr lang="en-US" dirty="0" smtClean="0"/>
              <a:t>on</a:t>
            </a:r>
            <a:r>
              <a:rPr lang="en-GB" dirty="0" smtClean="0"/>
              <a:t> </a:t>
            </a:r>
            <a:r>
              <a:rPr lang="en-GB" dirty="0">
                <a:solidFill>
                  <a:srgbClr val="FF0000"/>
                </a:solidFill>
              </a:rPr>
              <a:t>UE processing capability, gap overhead, UL coverage, and etc</a:t>
            </a:r>
            <a:r>
              <a:rPr lang="en-GB" dirty="0" smtClean="0">
                <a:solidFill>
                  <a:srgbClr val="FF0000"/>
                </a:solidFill>
              </a:rPr>
              <a:t>.</a:t>
            </a:r>
            <a:endParaRPr lang="en-US" dirty="0"/>
          </a:p>
          <a:p>
            <a:pPr lvl="1"/>
            <a:r>
              <a:rPr lang="en-US" dirty="0" smtClean="0"/>
              <a:t>The impact of across slot gap x2 is less sensitive to the impact of the timing relationship of “same slot timing relationship”</a:t>
            </a:r>
            <a:endParaRPr lang="en-US" dirty="0" smtClean="0"/>
          </a:p>
          <a:p>
            <a:pPr lvl="1"/>
            <a:endParaRPr lang="en-US" dirty="0" smtClean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49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Clarification on signaling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925144"/>
          </a:xfrm>
        </p:spPr>
        <p:txBody>
          <a:bodyPr>
            <a:normAutofit/>
          </a:bodyPr>
          <a:lstStyle/>
          <a:p>
            <a:r>
              <a:rPr lang="en-US" dirty="0" smtClean="0"/>
              <a:t>Dynamic indication </a:t>
            </a:r>
            <a:r>
              <a:rPr lang="en-US" dirty="0"/>
              <a:t>by the L1 DL </a:t>
            </a:r>
            <a:r>
              <a:rPr lang="en-US" dirty="0" smtClean="0"/>
              <a:t>signaling:</a:t>
            </a:r>
          </a:p>
          <a:p>
            <a:pPr lvl="1"/>
            <a:r>
              <a:rPr lang="en-US" dirty="0" smtClean="0"/>
              <a:t>explicit </a:t>
            </a:r>
            <a:r>
              <a:rPr lang="en-US" dirty="0"/>
              <a:t>or </a:t>
            </a:r>
            <a:r>
              <a:rPr lang="en-US" dirty="0" smtClean="0"/>
              <a:t>implicit</a:t>
            </a:r>
          </a:p>
          <a:p>
            <a:pPr lvl="1"/>
            <a:r>
              <a:rPr lang="en-US" dirty="0" smtClean="0"/>
              <a:t>PDCCH or other channels?</a:t>
            </a:r>
            <a:endParaRPr lang="en-US" dirty="0"/>
          </a:p>
          <a:p>
            <a:pPr lvl="0"/>
            <a:r>
              <a:rPr lang="en-US" dirty="0" smtClean="0"/>
              <a:t>Semi-static indication:</a:t>
            </a:r>
            <a:endParaRPr lang="en-US" dirty="0" smtClean="0"/>
          </a:p>
          <a:p>
            <a:pPr lvl="1"/>
            <a:r>
              <a:rPr lang="en-US" dirty="0"/>
              <a:t>explicit or implicit</a:t>
            </a:r>
          </a:p>
          <a:p>
            <a:pPr lvl="1"/>
            <a:r>
              <a:rPr lang="en-US" dirty="0" smtClean="0"/>
              <a:t>RRC or other channels?</a:t>
            </a:r>
            <a:endParaRPr lang="en-US" dirty="0" smtClean="0"/>
          </a:p>
          <a:p>
            <a:pPr marL="0" lvl="0" indent="0">
              <a:buNone/>
            </a:pPr>
            <a:endParaRPr lang="en-US" dirty="0"/>
          </a:p>
          <a:p>
            <a:pPr marL="457200" indent="-457200"/>
            <a:endParaRPr lang="en-US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584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2776</TotalTime>
  <Words>270</Words>
  <Application>Microsoft Office PowerPoint</Application>
  <PresentationFormat>On-screen Show (4:3)</PresentationFormat>
  <Paragraphs>39</Paragraphs>
  <Slides>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Office Theme</vt:lpstr>
      <vt:lpstr>Microsoft Visio Drawing</vt:lpstr>
      <vt:lpstr>Clarification on timing relationship in NR HARQ For: Decision AI: 8.1.7.2</vt:lpstr>
      <vt:lpstr>Background</vt:lpstr>
      <vt:lpstr>Clarification on DL timing relationship</vt:lpstr>
      <vt:lpstr>Clarification on DL timing relationship</vt:lpstr>
      <vt:lpstr>Clarification on UL timing relationship</vt:lpstr>
      <vt:lpstr>Clarification on UL timing relationship</vt:lpstr>
      <vt:lpstr>Clarification on signaling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the number of antenna columns N</dc:title>
  <dc:creator>Intel Corporation</dc:creator>
  <cp:keywords>CTPClassification=CTP_PUBLIC:VisualMarkings=</cp:keywords>
  <cp:lastModifiedBy>Jiang, Jing</cp:lastModifiedBy>
  <cp:revision>166</cp:revision>
  <dcterms:created xsi:type="dcterms:W3CDTF">2014-11-14T08:47:07Z</dcterms:created>
  <dcterms:modified xsi:type="dcterms:W3CDTF">2016-10-12T07:56:43Z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6ff47a8b-58e8-485b-8006-5cfd3913a7a2</vt:lpwstr>
  </property>
  <property fmtid="{D5CDD505-2E9C-101B-9397-08002B2CF9AE}" pid="3" name="CTP_TimeStamp">
    <vt:lpwstr>2016-08-22 09:47:14Z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</Properties>
</file>