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82" r:id="rId4"/>
    <p:sldId id="278" r:id="rId5"/>
    <p:sldId id="277" r:id="rId6"/>
    <p:sldId id="260" r:id="rId7"/>
    <p:sldId id="283" r:id="rId8"/>
    <p:sldId id="284" r:id="rId9"/>
    <p:sldId id="285" r:id="rId10"/>
    <p:sldId id="286" r:id="rId11"/>
    <p:sldId id="280" r:id="rId12"/>
    <p:sldId id="28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summary of UL non-orthogonal MA progress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1610745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5535" y="1133048"/>
          <a:ext cx="8280920" cy="4620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352"/>
                <a:gridCol w="1188235"/>
                <a:gridCol w="1188235"/>
                <a:gridCol w="1188235"/>
                <a:gridCol w="1188235"/>
                <a:gridCol w="1161314"/>
                <a:gridCol w="1161314"/>
              </a:tblGrid>
              <a:tr h="213205">
                <a:tc>
                  <a:txBody>
                    <a:bodyPr/>
                    <a:lstStyle/>
                    <a:p>
                      <a:pPr algn="ctr"/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NOCA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LSSA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GOCA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RDMA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LCRS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90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Contributions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R1-165019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R1-167249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R1-1609651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R1-167340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R1-1609548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R1-167537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R1-167536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R1-1609332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R1-167536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R1-1609332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R1-167700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R1-1609497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96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Spectral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efficiency (bps/Hz per UE)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1/12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0.0926, 0.111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0.25, 0.5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 smtClean="0">
                          <a:latin typeface="Calibri"/>
                        </a:rPr>
                        <a:t>0.148</a:t>
                      </a:r>
                    </a:p>
                    <a:p>
                      <a:pPr algn="ctr" fontAlgn="ctr"/>
                      <a:r>
                        <a:rPr lang="en-US" altLang="zh-CN" sz="1200" b="0" i="0" u="none" strike="noStrike" dirty="0" smtClean="0">
                          <a:latin typeface="Calibri"/>
                        </a:rPr>
                        <a:t>0.2</a:t>
                      </a:r>
                      <a:endParaRPr lang="en-US" altLang="zh-CN" sz="1200" b="0" i="0" u="none" strike="noStrike" dirty="0"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0.148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0.001~0.2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353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Number of UEs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12, 18, 24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4, 6, 8, 12, 24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6, 8, 12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6, 8, 12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1, 8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60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Channel Type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ETU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TDL-A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,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TDL-A,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EPA, EVA,TDL-A,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TDL-C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3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Antenna </a:t>
                      </a:r>
                      <a:r>
                        <a:rPr lang="en-US" altLang="zh-CN" sz="11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Config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3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SNR distribution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747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 signature allocation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random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random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3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Channel estimation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3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Timing offset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CP/</a:t>
                      </a:r>
                      <a:b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beyond CP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277688" y="44624"/>
            <a:ext cx="8686800" cy="64807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 1:</a:t>
            </a:r>
            <a:r>
              <a:rPr lang="zh-CN" altLang="en-US" dirty="0" smtClean="0"/>
              <a:t> </a:t>
            </a:r>
            <a:r>
              <a:rPr lang="en-US" altLang="zh-CN" dirty="0" smtClean="0"/>
              <a:t>LLS evaluation Table 3 (2/2)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51520" y="665920"/>
            <a:ext cx="8686800" cy="674848"/>
          </a:xfrm>
        </p:spPr>
        <p:txBody>
          <a:bodyPr>
            <a:noAutofit/>
          </a:bodyPr>
          <a:lstStyle/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000" kern="100" dirty="0" smtClean="0">
                <a:cs typeface="Times New Roman"/>
              </a:rPr>
              <a:t>Table of contributions comparing non-orthogonal MA schemes with OFDMA</a:t>
            </a:r>
            <a:endParaRPr lang="zh-CN" altLang="zh-CN" sz="2000" kern="100" dirty="0" smtClean="0"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Appendix 2: preliminary SLS results (1/2)</a:t>
            </a:r>
            <a:endParaRPr lang="zh-CN" altLang="en-US" sz="3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2008" y="994399"/>
          <a:ext cx="8964488" cy="5746969"/>
        </p:xfrm>
        <a:graphic>
          <a:graphicData uri="http://schemas.openxmlformats.org/drawingml/2006/table">
            <a:tbl>
              <a:tblPr/>
              <a:tblGrid>
                <a:gridCol w="1107971"/>
                <a:gridCol w="1151138"/>
                <a:gridCol w="1338197"/>
                <a:gridCol w="1280641"/>
                <a:gridCol w="1366978"/>
                <a:gridCol w="1309419"/>
                <a:gridCol w="1410144"/>
              </a:tblGrid>
              <a:tr h="14097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Huawei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QC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ZTE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CATT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Samsung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CATR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</a:tr>
              <a:tr h="148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SCMA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RSMA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MUSA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PDMA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IGMA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SCMA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Inter-BS distance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1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Simulation bandwidth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PRB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1.08MHz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PRB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PRB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6PRB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PRB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BS antenna tilt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degress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degress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Mechanical downtilt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degree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degress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 degree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BS antenna element gain + connector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dBi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UE antenna gain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5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UL power control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P0= -90dBm, alpha=0.9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P0 = -126.4dBm ,Alpha = 1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 = -100 dBm, alpha = 1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P0=-95dBm and alpha = 1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P0=-90 dBm, alpha=1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OFDMA: alpha=1, P0= -90 dBm      SCMA: alpha = 1, P0=-95dBm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7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Channel estimation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ideal, realistic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ideal, realistic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Packet size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to 40 bytes as TBS, and baseline OFDMA is segmented to 2 packets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Follow TR45.820, TBS of 200 bit is used to segment the packet 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40 bytes, with segmentation to 2 packets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40 bytes, with segmentation to 2 packets for ODFMA and PDMA.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by 40 bytes, segmentation not known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by 20 bytes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1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Packet dropping timer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1s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1s or 10s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2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HARQ/Repetition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Maximum repetition/retransmissions of 32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 till packet dropping timer to mimic the TTI bundling.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 until the fixed dropping timer.                                                       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Maximal number of HARQ transmissions is 16. 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 until the fixed dropping timer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repetition or retransmission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0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OFDMA PAR at target PDR (Packets/ms/sector)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0.6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0.052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1%, 1s drpping timer)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NoMA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PAR at target PDR (Packets/ms/sector)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0.68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without secondary spreading: 2,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with secondary spreading: 8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PDMA:1.8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0.116 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1%, 1s drpping timer)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0.43 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10%, 1s drpping timer)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28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Gain over baseline grant-free OFDMA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350%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without secondary spreading: 1100%,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with secondary spreading: 4400%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300%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830% @PDR 10%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200% (@PDR = 1%)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250% (@PDR = 10%)</a:t>
                      </a:r>
                    </a:p>
                  </a:txBody>
                  <a:tcPr marL="6544" marR="6544" marT="6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Appendix 2: preliminary SLS results (2/2)</a:t>
            </a:r>
            <a:endParaRPr lang="zh-CN" altLang="en-US" sz="3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2007" y="1152268"/>
          <a:ext cx="8964489" cy="5229060"/>
        </p:xfrm>
        <a:graphic>
          <a:graphicData uri="http://schemas.openxmlformats.org/drawingml/2006/table">
            <a:tbl>
              <a:tblPr/>
              <a:tblGrid>
                <a:gridCol w="1239255"/>
                <a:gridCol w="1561141"/>
                <a:gridCol w="1577235"/>
                <a:gridCol w="1464576"/>
                <a:gridCol w="1561141"/>
                <a:gridCol w="1561141"/>
              </a:tblGrid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Intel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ETRI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Docomo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MTK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Nokia (R1-1609651)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6"/>
                    </a:solidFill>
                  </a:tcPr>
                </a:tc>
              </a:tr>
              <a:tr h="2767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LCRS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LSSA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NOMA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RDMA(1609334)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GOCA(1609335)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NOCA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Inter-BS distance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1732m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ISD=500m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Simulation bandwidth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6PRB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6RB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6PRB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6PRB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 PRBs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BS antenna tilt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 degree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Mechanical downtilt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 degree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BS antenna element gain + connector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dBi, including 3dB cable loss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UE antenna gain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-4dBi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4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UL power control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target SNR = 0 dB?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Alpha=1, P0= -90 dBm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Alpha = 1, P0 = -95dBm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Alpha = 0.8,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P0 = -80dBm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Channel estimation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ideal, realistic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ideal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Packet size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bytes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bytes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20~200 Bytes based on TR45.820; Fixed packet size 40 Bytes (segmentation unknown)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Fixed 40 Bytes,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segmented into 2 20Bytes RLC PDUs. 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100bytes by using 72 PRB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Packet dropping timer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40ms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1s and 10s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HARQ/Repetition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HARQ for comparison results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retransmission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HARQ/no HARQ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back-off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HARQ until the fixed dropping timer.                                                       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 number of HARQ transmission: 1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1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OFDMA PAR at target PDR (Packets/ms/sector)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 @PDR 30%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Can not achieve proper PDR for analysis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PDR floor at 2.5%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OFDMA:1.2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(PDR@ 10%)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86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NoMA PAR at target PDR (Packets/ms/sector)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zh-CN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@30% 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Can not achieve proper PDR for analysis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1%, 1s drpping timer)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= 1%, 10s drpping timer)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RDMA:0.7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GOCA: 0.75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(PDR@ 1%)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NOCA: 6.2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(PDR@ 10%)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en-U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7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Gain over baseline grant-free OFDMA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400%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Non-orthogonal scheme is more efficient than baseline OFDMA for PAR higher than 2.5.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RDMA: 215%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GOCA: 218%</a:t>
                      </a:r>
                      <a:b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(@PDR 10%)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516% @PDR 10%</a:t>
                      </a:r>
                    </a:p>
                  </a:txBody>
                  <a:tcPr marL="6455" marR="6455" marT="64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u="sng" dirty="0" smtClean="0">
                <a:latin typeface="Times"/>
                <a:ea typeface="MS Mincho"/>
                <a:cs typeface="Times New Roman"/>
              </a:rPr>
              <a:t>Observations:</a:t>
            </a:r>
            <a:endParaRPr lang="en-US" altLang="zh-CN" dirty="0" smtClean="0">
              <a:latin typeface="Times"/>
              <a:ea typeface="MS Mincho"/>
              <a:cs typeface="Times New Roman"/>
            </a:endParaRPr>
          </a:p>
          <a:p>
            <a:r>
              <a:rPr lang="en-US" altLang="zh-CN" dirty="0" smtClean="0">
                <a:latin typeface="Times"/>
                <a:ea typeface="MS Mincho"/>
                <a:cs typeface="Times New Roman"/>
              </a:rPr>
              <a:t>Based on the contributions and the assumptions listed in Tables 1/2/3 in R1-168427, it is observed that non-orthogonal MA outperforms OFDMA in terms of UL link-level sum throughput (R1-163560) and overloading capability in the evaluated scenarios</a:t>
            </a:r>
          </a:p>
          <a:p>
            <a:pPr marL="914400" indent="-914400">
              <a:spcAft>
                <a:spcPts val="0"/>
              </a:spcAft>
              <a:buNone/>
            </a:pPr>
            <a:endParaRPr lang="en-US" altLang="zh-CN" dirty="0" smtClean="0">
              <a:highlight>
                <a:srgbClr val="00FF00"/>
              </a:highlight>
              <a:latin typeface="Times"/>
              <a:ea typeface="MS Mincho"/>
              <a:cs typeface="Times New Roman"/>
            </a:endParaRPr>
          </a:p>
          <a:p>
            <a:pPr marL="914400" indent="-914400">
              <a:spcAft>
                <a:spcPts val="0"/>
              </a:spcAft>
              <a:buNone/>
            </a:pPr>
            <a:r>
              <a:rPr lang="en-US" altLang="zh-CN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r>
              <a:rPr lang="en-US" altLang="zh-CN" dirty="0" smtClean="0">
                <a:latin typeface="Times"/>
                <a:ea typeface="MS Mincho"/>
                <a:cs typeface="Times New Roman"/>
              </a:rPr>
              <a:t>NR should target to support UL non-orthogonal multiple access, in addition to the orthogonal approach, targeting at least for </a:t>
            </a:r>
            <a:r>
              <a:rPr lang="en-US" altLang="zh-CN" dirty="0" err="1" smtClean="0">
                <a:latin typeface="Times"/>
                <a:ea typeface="MS Mincho"/>
                <a:cs typeface="Times New Roman"/>
              </a:rPr>
              <a:t>mMTC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sz="2700" dirty="0" smtClean="0">
                <a:latin typeface="Times"/>
                <a:ea typeface="MS Mincho"/>
                <a:cs typeface="Times New Roman"/>
              </a:rPr>
              <a:t>Significant efforts on extensive UL LLS and SLS evaluation have been devoted with great many contributions comparing the performance between non-orthogonal MA and OFDMA under agreed parameters</a:t>
            </a:r>
            <a:endParaRPr lang="en-US" altLang="zh-CN" sz="2300" dirty="0" smtClean="0">
              <a:latin typeface="Times"/>
              <a:ea typeface="MS Mincho"/>
              <a:cs typeface="Times New Roman"/>
            </a:endParaRPr>
          </a:p>
          <a:p>
            <a:pPr>
              <a:lnSpc>
                <a:spcPct val="90000"/>
              </a:lnSpc>
            </a:pPr>
            <a:endParaRPr lang="en-US" altLang="zh-CN" sz="2700" dirty="0" smtClean="0">
              <a:latin typeface="Times"/>
              <a:ea typeface="MS Mincho"/>
              <a:cs typeface="Times New Roman"/>
            </a:endParaRPr>
          </a:p>
          <a:p>
            <a:pPr>
              <a:lnSpc>
                <a:spcPct val="90000"/>
              </a:lnSpc>
            </a:pPr>
            <a:endParaRPr lang="zh-CN" altLang="en-US" sz="2700" dirty="0">
              <a:latin typeface="Times"/>
              <a:ea typeface="MS Mincho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7931224" cy="4061048"/>
          </a:xfrm>
        </p:spPr>
        <p:txBody>
          <a:bodyPr>
            <a:normAutofit fontScale="85000" lnSpcReduction="10000"/>
          </a:bodyPr>
          <a:lstStyle/>
          <a:p>
            <a:pPr>
              <a:spcAft>
                <a:spcPts val="600"/>
              </a:spcAft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Based on the contributions and the assumptions listed in </a:t>
            </a:r>
            <a:r>
              <a:rPr lang="en-US" altLang="zh-CN" sz="2800" smtClean="0">
                <a:latin typeface="Times New Roman" pitchFamily="18" charset="0"/>
                <a:cs typeface="Times New Roman" pitchFamily="18" charset="0"/>
              </a:rPr>
              <a:t>Appendix 1,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Tables 1/2/3, and also the  LLS results summary template in [R1-1610530], it is observed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Non-orthogonal MA provides significant gain </a:t>
            </a:r>
            <a:r>
              <a:rPr lang="en-US" altLang="zh-CN" sz="2400" dirty="0" smtClean="0">
                <a:latin typeface="Times"/>
                <a:ea typeface="MS Mincho"/>
                <a:cs typeface="Times New Roman"/>
              </a:rPr>
              <a:t>in terms of UL link-level sum throughput and overloading capability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with ideal and realistic channel estimation in the evaluated scenarios.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Non-orthogonal MA can potentially reach -164 dB MCL @160bps data rate, which meets the coverage requirement for NR.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Non-orthogonal MA schemes using advanced receiver (e.g. SCMA, MUSA, IGMA) have little or no performance loss due to MA signature (except RS) collision.</a:t>
            </a:r>
          </a:p>
        </p:txBody>
      </p:sp>
      <p:sp>
        <p:nvSpPr>
          <p:cNvPr id="4" name="矩形 3"/>
          <p:cNvSpPr/>
          <p:nvPr/>
        </p:nvSpPr>
        <p:spPr>
          <a:xfrm>
            <a:off x="251520" y="5714672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R1-168427, “WF on UL LLS results”, Huawei, HiSilicon, CATR, CATT,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Spreadtrum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Fujitsu, CMCC, </a:t>
            </a:r>
            <a:r>
              <a:rPr lang="en-US" altLang="zh-CN" sz="1400" dirty="0" err="1" smtClean="0">
                <a:latin typeface="Times New Roman" pitchFamily="18" charset="0"/>
                <a:cs typeface="Times New Roman" pitchFamily="18" charset="0"/>
              </a:rPr>
              <a:t>InterDigital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China Telecom, Gothenburg Sweden, Aug 2016.</a:t>
            </a:r>
          </a:p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1610530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 “Summary of preliminary LLS results”, Huawei, HiSilicon, Lisbon, Portugal 10th - 14th October 2016.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9251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Based on system-level simulation results and assumptions of </a:t>
            </a:r>
            <a:r>
              <a:rPr lang="en-US" altLang="zh-CN" sz="2400" dirty="0" smtClean="0">
                <a:latin typeface="Times New Roman" pitchFamily="18" charset="0"/>
                <a:ea typeface="MS Mincho"/>
                <a:cs typeface="Times New Roman" pitchFamily="18" charset="0"/>
              </a:rPr>
              <a:t>UL non-orthogonal MA with grant-free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summarized in [R1-R1-1610531], calibrated baseline of OFDMA with grant-free (R1-1609442), it is observed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Non-orthogonal MA provides significant system capacity gain (summarized in Appendix 2) in terms of packets arrivals rate (per second per cell) at given system outage (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 1% target packet drop rate) compared to OFDMA with grant-free transmission.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Though some divergence in some simulation parameters, positive gain has been shown by all contributions listed in Appendix 2</a:t>
            </a:r>
          </a:p>
        </p:txBody>
      </p:sp>
      <p:sp>
        <p:nvSpPr>
          <p:cNvPr id="4" name="矩形 3"/>
          <p:cNvSpPr/>
          <p:nvPr/>
        </p:nvSpPr>
        <p:spPr>
          <a:xfrm>
            <a:off x="288032" y="5929535"/>
            <a:ext cx="88204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R1-1610531,  “Summary of preliminary SLS results”, Huawei, HiSilicon, Lisbon, Portugal 10th - 14th October 2016.</a:t>
            </a:r>
          </a:p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1610531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, “Summary of email discussion thread 86-15 and 86-17 on SLS calibration for NR MA”, Huawei, HiSilicon, Lisbon, Portugal 10th - 14th October 2016.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Times" pitchFamily="18" charset="0"/>
                <a:cs typeface="Times" pitchFamily="18" charset="0"/>
              </a:rPr>
              <a:t>Capture the observations on page 4, 5, and 6-7 into TR 38.802.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 1:</a:t>
            </a:r>
            <a:r>
              <a:rPr lang="zh-CN" altLang="en-US" dirty="0" smtClean="0"/>
              <a:t> </a:t>
            </a:r>
            <a:r>
              <a:rPr lang="en-US" altLang="zh-CN" dirty="0" smtClean="0"/>
              <a:t>LLS evaluation, Table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548680"/>
            <a:ext cx="8686800" cy="792087"/>
          </a:xfrm>
        </p:spPr>
        <p:txBody>
          <a:bodyPr>
            <a:noAutofit/>
          </a:bodyPr>
          <a:lstStyle/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000" kern="100" dirty="0" smtClean="0">
                <a:cs typeface="Times New Roman"/>
              </a:rPr>
              <a:t>Further specified values reported </a:t>
            </a:r>
            <a:r>
              <a:rPr lang="en-US" altLang="zh-CN" sz="2000" kern="100" dirty="0" err="1" smtClean="0">
                <a:cs typeface="Times New Roman"/>
              </a:rPr>
              <a:t>w.r.t</a:t>
            </a:r>
            <a:r>
              <a:rPr lang="en-US" altLang="zh-CN" sz="2000" kern="100" dirty="0" smtClean="0">
                <a:cs typeface="Times New Roman"/>
              </a:rPr>
              <a:t>. agreed parameter table in RAN1#84bis</a:t>
            </a:r>
            <a:endParaRPr lang="zh-CN" altLang="zh-CN" sz="2000" kern="100" dirty="0" smtClean="0">
              <a:cs typeface="Times New Roman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0" y="980728"/>
          <a:ext cx="9144000" cy="5618476"/>
        </p:xfrm>
        <a:graphic>
          <a:graphicData uri="http://schemas.openxmlformats.org/drawingml/2006/table">
            <a:tbl>
              <a:tblPr/>
              <a:tblGrid>
                <a:gridCol w="2339752"/>
                <a:gridCol w="2736304"/>
                <a:gridCol w="4067944"/>
              </a:tblGrid>
              <a:tr h="16865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914400" marR="0" lvl="0" indent="-9144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Parameters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914400" marR="0" lvl="0" indent="-9144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Values or assumptions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marR="0" lvl="0" indent="-9144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Further specified values reported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65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Carrier Frequency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 GHz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+mn-cs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559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Waveform 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OFDM /SC-FDMA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Other waveform is not precluded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OFDMA with equal bandwidth and distributed subcarrier allocation or OFDMA with orthogonal Walsh code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65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Numerology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Same as Release 13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1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System Bandwidth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10 MHz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Allocated bandwidth reported: 4RB, 6RB, 12RB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The same for non-orthogonal MA and OFDMA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285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Target spectral efficiency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Proponents report per UE spectral efficiency and the number of UEs multiplexed if multi-UEs LLS is assumed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The same target per UE spectral efficiency for non-orthogonal MA and OFDMA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Without short-term (per TTI) MCS adaptation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Detail of reported target SE per user and the number of users are listed in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10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BS antenna configuration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2/4 Rx  as baseline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8Rx optional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See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65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UE antenna configuration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1Tx 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65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Transmission mode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TM1 (refer to TS36.213)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1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SNR distribution of Multiple UEs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Proponents report if single-user or multi-user LLS is used, and what SNR distribution is assumed.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Either equal long-term SNR and/or unequal long-term SNR has been considered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Detail of assumptions listed in </a:t>
                      </a: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559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Propagation channel &amp; UE velocity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TDL for in TR38.900 as mandatory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EPA, EVA, ETU as optional 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</a:endParaRP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3km/h, 30km/h, 120km/h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See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10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Max number of HARQ transmission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1, 4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1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80120"/>
          </a:xfrm>
        </p:spPr>
        <p:txBody>
          <a:bodyPr/>
          <a:lstStyle/>
          <a:p>
            <a:r>
              <a:rPr lang="en-US" altLang="zh-CN" dirty="0" smtClean="0"/>
              <a:t>Appendix 1:</a:t>
            </a:r>
            <a:r>
              <a:rPr lang="zh-CN" altLang="en-US" dirty="0" smtClean="0"/>
              <a:t> </a:t>
            </a:r>
            <a:r>
              <a:rPr lang="en-US" altLang="zh-CN" dirty="0" smtClean="0"/>
              <a:t>LLS evaluation, Table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79513"/>
            <a:ext cx="8686800" cy="792087"/>
          </a:xfrm>
        </p:spPr>
        <p:txBody>
          <a:bodyPr>
            <a:noAutofit/>
          </a:bodyPr>
          <a:lstStyle/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000" kern="100" dirty="0" smtClean="0">
                <a:cs typeface="Times New Roman"/>
              </a:rPr>
              <a:t>Further assumptions for UL LLS </a:t>
            </a:r>
            <a:endParaRPr lang="zh-CN" altLang="zh-CN" sz="2000" kern="100" dirty="0" smtClean="0">
              <a:cs typeface="Times New Roman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0" y="1655577"/>
          <a:ext cx="9144000" cy="2814517"/>
        </p:xfrm>
        <a:graphic>
          <a:graphicData uri="http://schemas.openxmlformats.org/drawingml/2006/table">
            <a:tbl>
              <a:tblPr/>
              <a:tblGrid>
                <a:gridCol w="2483768"/>
                <a:gridCol w="6660232"/>
              </a:tblGrid>
              <a:tr h="315043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914400" marR="0" lvl="0" indent="-9144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Parameters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14400" marR="0" lvl="0" indent="-9144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Specified assumptions reported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623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Channel estimation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+mn-cs"/>
                        </a:rPr>
                        <a:t>Either ideal and/or realistic channel estimation has been considered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+mn-cs"/>
                        </a:rPr>
                        <a:t>Detail of assumptions listed in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 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203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MA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signature allocation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Either fixed and/or random MA signature (e.g., codebook, sequence, </a:t>
                      </a: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interleaver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, etc.) allocation has been considered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Detail of assumptions listed in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6623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Timing/frequency offset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Frequency offset not considered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Timing offset of either within CP and/or beyond CP has been considered</a:t>
                      </a:r>
                    </a:p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</a:rPr>
                        <a:t>Detail of assumptions listed in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Table 3</a:t>
                      </a:r>
                      <a:endParaRPr kumimoji="0" lang="zh-CN" altLang="zh-CN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043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SNR definition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itchFamily="18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itchFamily="18" charset="0"/>
                          <a:ea typeface="Batang" pitchFamily="18" charset="-127"/>
                          <a:cs typeface="Times New Roman" pitchFamily="18" charset="0"/>
                        </a:rPr>
                        <a:t>SNR is either defined at the transmitter per layer or at the receiver as the sum per RE</a:t>
                      </a:r>
                    </a:p>
                  </a:txBody>
                  <a:tcPr marL="68580" marR="68580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5536" y="1070627"/>
          <a:ext cx="8208913" cy="574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062"/>
                <a:gridCol w="1099341"/>
                <a:gridCol w="1172702"/>
                <a:gridCol w="1172702"/>
                <a:gridCol w="1172702"/>
                <a:gridCol w="1172702"/>
                <a:gridCol w="1172702"/>
              </a:tblGrid>
              <a:tr h="245996">
                <a:tc>
                  <a:txBody>
                    <a:bodyPr/>
                    <a:lstStyle/>
                    <a:p>
                      <a:pPr algn="ctr"/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SCMA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MUSA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PDMA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LDS-SVE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IGMA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NCMA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18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Contributions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R1-164037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R1-166094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R1-167105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R1-165435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R1-167602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R1-166094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R1-166404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R1-1608953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R1-165287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R1-167870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R1-165435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R1-167602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R1-1608755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R1-164329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R1-166670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R1-1608801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R1-166750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R1-1609041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R1-164557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R1-166876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R1-1609223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26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Spectral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efficiency (bps/Hz per UE)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0.05~0.5</a:t>
                      </a:r>
                      <a:endParaRPr lang="en-US" altLang="zh-CN" sz="11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0.125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0.25, 0.375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0.36, 0.375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0.0667, 0.137, 0.178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0.05,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35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Number of UEs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4, 6, 8, 12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4, 6, 8, 12, 16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4, 8, 12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(8~16 not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compared with OFDMA)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3~7(SF=4)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3~6(SF=2)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643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Channel Type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TDL-A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,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TDL-C,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EPA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TDL-A,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EPA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TDL-A,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TDL-B, 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TDL-A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,</a:t>
                      </a:r>
                    </a:p>
                    <a:p>
                      <a:pPr algn="ctr"/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TDL-C,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51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Antenna </a:t>
                      </a:r>
                      <a:r>
                        <a:rPr lang="en-US" altLang="zh-CN" sz="11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Config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 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1T4R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1T2R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51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SNR distribution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unequal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Equal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32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 signature allocation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random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Random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random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Fixed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51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Channel estimation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</a:p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Ideal/</a:t>
                      </a:r>
                      <a:b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</a:b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realistic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51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Timing offset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Within CP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686800" cy="64807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 1:</a:t>
            </a:r>
            <a:r>
              <a:rPr lang="zh-CN" altLang="en-US" dirty="0" smtClean="0"/>
              <a:t> </a:t>
            </a:r>
            <a:r>
              <a:rPr lang="en-US" altLang="zh-CN" dirty="0" smtClean="0"/>
              <a:t>LLS evaluation, Table 3 (1/2)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51520" y="665920"/>
            <a:ext cx="8686800" cy="674848"/>
          </a:xfrm>
        </p:spPr>
        <p:txBody>
          <a:bodyPr>
            <a:noAutofit/>
          </a:bodyPr>
          <a:lstStyle/>
          <a:p>
            <a:pPr>
              <a:buFont typeface="Arial"/>
              <a:buChar char="–"/>
              <a:tabLst>
                <a:tab pos="247650" algn="l"/>
              </a:tabLst>
            </a:pPr>
            <a:r>
              <a:rPr lang="en-US" altLang="zh-CN" sz="2000" kern="100" dirty="0" smtClean="0">
                <a:cs typeface="Times New Roman"/>
              </a:rPr>
              <a:t>Table of contributions comparing non-orthogonal MA schemes with OFDMA</a:t>
            </a:r>
            <a:endParaRPr lang="zh-CN" altLang="zh-CN" sz="2000" kern="100" dirty="0" smtClean="0"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1810</Words>
  <Application>Microsoft Office PowerPoint</Application>
  <PresentationFormat>全屏显示(4:3)</PresentationFormat>
  <Paragraphs>469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WF on summary of UL non-orthogonal MA progress</vt:lpstr>
      <vt:lpstr>Background</vt:lpstr>
      <vt:lpstr>Background</vt:lpstr>
      <vt:lpstr>Observations (1)</vt:lpstr>
      <vt:lpstr>Observations (2)</vt:lpstr>
      <vt:lpstr>Proposal</vt:lpstr>
      <vt:lpstr>Appendix 1: LLS evaluation, Table 1</vt:lpstr>
      <vt:lpstr>Appendix 1: LLS evaluation, Table 2</vt:lpstr>
      <vt:lpstr>Appendix 1: LLS evaluation, Table 3 (1/2)</vt:lpstr>
      <vt:lpstr>Appendix 1: LLS evaluation Table 3 (2/2)</vt:lpstr>
      <vt:lpstr>Appendix 2: preliminary SLS results (1/2)</vt:lpstr>
      <vt:lpstr>Appendix 2: preliminary SLS results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WangYi(HW)</cp:lastModifiedBy>
  <cp:revision>68</cp:revision>
  <dcterms:created xsi:type="dcterms:W3CDTF">2016-10-08T04:16:51Z</dcterms:created>
  <dcterms:modified xsi:type="dcterms:W3CDTF">2016-10-11T18:19:29Z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(2)y/77S3c3biqczBvipHYx+QRJ2ZMRImqCXyzm3GNhN9nErzwYmfrXHEDfMCbnN8RcfvY8BSsY
Wi2twR04dM+DmLawhCjcU5irMmZ2nc5ff605bPbJ9qqikpbnrOd4oHD+EUOZYxI91GDYsVvm
SLKNS298hgizsVQ3YhB13dEScsNPEyrMOFvrLuaQZLaTW31LHDJtvlYBMuk31hrHt726sx9W
kTjvwyzRquthVWK1pq</vt:lpwstr>
  </property>
  <property fmtid="{D5CDD505-2E9C-101B-9397-08002B2CF9AE}" pid="3" name="_2015_ms_pID_7253431">
    <vt:lpwstr>rnTJy5eET59NsHcGwusfAqRt14RQC7scSDnWlr/QPMEiCdIIIZp3XQ
ZtOi/PebEZGDUEWe4PaoVyxEfidzio+JNpWJrW5Q3PrxPk0wb0FY8Ycm0wU+6K11sCi5JcKl
AlVWa8q2wbttTtX5iu+7H5/F9s4UZJz8f8MsHMevMKJ/re48BACG0nXgvl4J3feZX+ZeVJ6d
QoIpAlDT+7Sv5WHJ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1476200750</vt:lpwstr>
  </property>
</Properties>
</file>