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5" autoAdjust="0"/>
    <p:restoredTop sz="96301" autoAdjust="0"/>
  </p:normalViewPr>
  <p:slideViewPr>
    <p:cSldViewPr>
      <p:cViewPr varScale="1">
        <p:scale>
          <a:sx n="86" d="100"/>
          <a:sy n="86" d="100"/>
        </p:scale>
        <p:origin x="1362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WF on HARQ timing for PUSCH in </a:t>
            </a:r>
            <a:r>
              <a:rPr lang="en-US" altLang="zh-CN" dirty="0" err="1"/>
              <a:t>UpPTS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CMCC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/>
              <a:t>R1-1610695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Meeting #86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Lisbon, Portugal, October 10th – 14th, 2016</a:t>
            </a: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7.2.7</a:t>
            </a:r>
            <a:endParaRPr lang="ja-JP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altLang="zh-CN" sz="2400" dirty="0"/>
              <a:t>In RAN1#86, the following agreement is achieved:</a:t>
            </a:r>
          </a:p>
          <a:p>
            <a:pPr lvl="1"/>
            <a:r>
              <a:rPr lang="en-US" altLang="zh-CN" sz="2000" dirty="0"/>
              <a:t>For TDD UL/DL configuration 1~5, down-select between the following options for HARQ transmission:</a:t>
            </a:r>
            <a:endParaRPr lang="zh-CN" altLang="zh-CN" sz="2000" dirty="0"/>
          </a:p>
          <a:p>
            <a:pPr lvl="2"/>
            <a:r>
              <a:rPr lang="en-US" altLang="zh-CN" sz="1800" dirty="0"/>
              <a:t>Option1: Only support adaptive HARQ transmission, i.e., the retransmission of a PUSCH in </a:t>
            </a:r>
            <a:r>
              <a:rPr lang="en-US" altLang="zh-CN" sz="1800" dirty="0" err="1"/>
              <a:t>UpPTS</a:t>
            </a:r>
            <a:r>
              <a:rPr lang="en-US" altLang="zh-CN" sz="1800" dirty="0"/>
              <a:t> is scheduled by a UL grant with NDI not toggled</a:t>
            </a:r>
            <a:endParaRPr lang="zh-CN" altLang="zh-CN" sz="1800" dirty="0"/>
          </a:p>
          <a:p>
            <a:pPr lvl="2"/>
            <a:r>
              <a:rPr lang="en-US" altLang="zh-CN" sz="1800" dirty="0"/>
              <a:t>Option2: Support both adaptive and non-adaptive HARQ transmission. For non-adaptive HARQ transmission, the PHICH is used, and the PHICH timing is designed based on the following principle:</a:t>
            </a:r>
            <a:endParaRPr lang="zh-CN" altLang="zh-CN" sz="1800" dirty="0"/>
          </a:p>
          <a:p>
            <a:pPr lvl="3"/>
            <a:r>
              <a:rPr lang="en-US" altLang="zh-CN" sz="1600" dirty="0"/>
              <a:t>Principle: To keep the backward compatibility, the PHICH corresponding to PUSCH in </a:t>
            </a:r>
            <a:r>
              <a:rPr lang="en-US" altLang="zh-CN" sz="1600" dirty="0" err="1"/>
              <a:t>UpPTS</a:t>
            </a:r>
            <a:r>
              <a:rPr lang="en-US" altLang="zh-CN" sz="1600" dirty="0"/>
              <a:t> can only be added in DL </a:t>
            </a:r>
            <a:r>
              <a:rPr lang="en-US" altLang="zh-CN" sz="1600" dirty="0" err="1"/>
              <a:t>subframes</a:t>
            </a:r>
            <a:r>
              <a:rPr lang="en-US" altLang="zh-CN" sz="1600" dirty="0"/>
              <a:t> including legacy PHICH region</a:t>
            </a:r>
            <a:endParaRPr lang="zh-CN" altLang="zh-CN" sz="1600" dirty="0"/>
          </a:p>
          <a:p>
            <a:pPr lvl="1"/>
            <a:r>
              <a:rPr lang="en-US" altLang="zh-CN" sz="2000" dirty="0"/>
              <a:t>FFS if non-adaptive HARQ transmission is supported for TDD UL/DL configurations 0 and 6</a:t>
            </a:r>
          </a:p>
          <a:p>
            <a:pPr lvl="1"/>
            <a:r>
              <a:rPr lang="en-US" altLang="zh-CN" sz="2000" dirty="0"/>
              <a:t>For TDD UL/DL configuration 0, reuse the UL index field in UL grant to schedule PUSCH in </a:t>
            </a:r>
            <a:r>
              <a:rPr lang="en-US" altLang="zh-CN" sz="2000" dirty="0" err="1"/>
              <a:t>UpPTS</a:t>
            </a:r>
            <a:r>
              <a:rPr lang="en-US" altLang="zh-CN" sz="2000" dirty="0"/>
              <a:t>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8449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4345" y="0"/>
            <a:ext cx="8229600" cy="1143000"/>
          </a:xfrm>
        </p:spPr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8027" y="863173"/>
            <a:ext cx="8229600" cy="4525963"/>
          </a:xfrm>
        </p:spPr>
        <p:txBody>
          <a:bodyPr/>
          <a:lstStyle/>
          <a:p>
            <a:r>
              <a:rPr lang="en-US" altLang="zh-CN" sz="2000" dirty="0"/>
              <a:t>For TDD UL/DL configuration 1~5</a:t>
            </a:r>
          </a:p>
          <a:p>
            <a:pPr lvl="1"/>
            <a:r>
              <a:rPr lang="en-US" altLang="zh-CN" sz="1800" dirty="0"/>
              <a:t>Support adaptive HARQ transmission, and specify the timing from PUSCH to its ACK/NACK feedback in UL grant according to the following table</a:t>
            </a:r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r>
              <a:rPr lang="en-US" altLang="zh-CN" sz="1800" dirty="0"/>
              <a:t>Support non-adaptive HARQ transmission</a:t>
            </a:r>
          </a:p>
          <a:p>
            <a:pPr lvl="2"/>
            <a:r>
              <a:rPr lang="en-US" altLang="zh-CN" sz="1600" dirty="0"/>
              <a:t>FFS the timing from PUSCH to its ACK/NACK feedback in PHICH</a:t>
            </a:r>
          </a:p>
          <a:p>
            <a:pPr lvl="1"/>
            <a:r>
              <a:rPr lang="en-US" altLang="zh-CN" sz="1800" dirty="0"/>
              <a:t>FFS the following alternatives for configuration of adaptive and non-adaptive HARQ transmission</a:t>
            </a:r>
          </a:p>
          <a:p>
            <a:pPr lvl="2"/>
            <a:r>
              <a:rPr lang="en-US" altLang="zh-CN" sz="1400" dirty="0"/>
              <a:t>Alt1: Adaptive HARQ and non-adaptive HARQ are configured by RRC signaling </a:t>
            </a:r>
          </a:p>
          <a:p>
            <a:pPr lvl="2"/>
            <a:r>
              <a:rPr lang="en-US" altLang="zh-CN" sz="1400" dirty="0"/>
              <a:t>Alt2: Support configure UE with both adaptive and non-adaptive HARQ transmission, and the adaptive HARQ timing can override non-adaptive HARQ timing</a:t>
            </a:r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endParaRPr lang="zh-CN" altLang="en-US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385760"/>
              </p:ext>
            </p:extLst>
          </p:nvPr>
        </p:nvGraphicFramePr>
        <p:xfrm>
          <a:off x="989346" y="1856962"/>
          <a:ext cx="7099598" cy="18626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5418">
                  <a:extLst>
                    <a:ext uri="{9D8B030D-6E8A-4147-A177-3AD203B41FA5}">
                      <a16:colId xmlns:a16="http://schemas.microsoft.com/office/drawing/2014/main" val="3142589055"/>
                    </a:ext>
                  </a:extLst>
                </a:gridCol>
                <a:gridCol w="645418">
                  <a:extLst>
                    <a:ext uri="{9D8B030D-6E8A-4147-A177-3AD203B41FA5}">
                      <a16:colId xmlns:a16="http://schemas.microsoft.com/office/drawing/2014/main" val="1914407293"/>
                    </a:ext>
                  </a:extLst>
                </a:gridCol>
                <a:gridCol w="645418">
                  <a:extLst>
                    <a:ext uri="{9D8B030D-6E8A-4147-A177-3AD203B41FA5}">
                      <a16:colId xmlns:a16="http://schemas.microsoft.com/office/drawing/2014/main" val="3255147344"/>
                    </a:ext>
                  </a:extLst>
                </a:gridCol>
                <a:gridCol w="645418">
                  <a:extLst>
                    <a:ext uri="{9D8B030D-6E8A-4147-A177-3AD203B41FA5}">
                      <a16:colId xmlns:a16="http://schemas.microsoft.com/office/drawing/2014/main" val="3831075019"/>
                    </a:ext>
                  </a:extLst>
                </a:gridCol>
                <a:gridCol w="645418">
                  <a:extLst>
                    <a:ext uri="{9D8B030D-6E8A-4147-A177-3AD203B41FA5}">
                      <a16:colId xmlns:a16="http://schemas.microsoft.com/office/drawing/2014/main" val="3879882785"/>
                    </a:ext>
                  </a:extLst>
                </a:gridCol>
                <a:gridCol w="645418">
                  <a:extLst>
                    <a:ext uri="{9D8B030D-6E8A-4147-A177-3AD203B41FA5}">
                      <a16:colId xmlns:a16="http://schemas.microsoft.com/office/drawing/2014/main" val="3865588043"/>
                    </a:ext>
                  </a:extLst>
                </a:gridCol>
                <a:gridCol w="645418">
                  <a:extLst>
                    <a:ext uri="{9D8B030D-6E8A-4147-A177-3AD203B41FA5}">
                      <a16:colId xmlns:a16="http://schemas.microsoft.com/office/drawing/2014/main" val="1496912195"/>
                    </a:ext>
                  </a:extLst>
                </a:gridCol>
                <a:gridCol w="645418">
                  <a:extLst>
                    <a:ext uri="{9D8B030D-6E8A-4147-A177-3AD203B41FA5}">
                      <a16:colId xmlns:a16="http://schemas.microsoft.com/office/drawing/2014/main" val="901680720"/>
                    </a:ext>
                  </a:extLst>
                </a:gridCol>
                <a:gridCol w="645418">
                  <a:extLst>
                    <a:ext uri="{9D8B030D-6E8A-4147-A177-3AD203B41FA5}">
                      <a16:colId xmlns:a16="http://schemas.microsoft.com/office/drawing/2014/main" val="2218176586"/>
                    </a:ext>
                  </a:extLst>
                </a:gridCol>
                <a:gridCol w="645418">
                  <a:extLst>
                    <a:ext uri="{9D8B030D-6E8A-4147-A177-3AD203B41FA5}">
                      <a16:colId xmlns:a16="http://schemas.microsoft.com/office/drawing/2014/main" val="1951349699"/>
                    </a:ext>
                  </a:extLst>
                </a:gridCol>
                <a:gridCol w="645418">
                  <a:extLst>
                    <a:ext uri="{9D8B030D-6E8A-4147-A177-3AD203B41FA5}">
                      <a16:colId xmlns:a16="http://schemas.microsoft.com/office/drawing/2014/main" val="2721003787"/>
                    </a:ext>
                  </a:extLst>
                </a:gridCol>
              </a:tblGrid>
              <a:tr h="107532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400" dirty="0">
                          <a:effectLst/>
                        </a:rPr>
                        <a:t>TDD UL/DL</a:t>
                      </a:r>
                      <a:br>
                        <a:rPr lang="it-IT" sz="1400" dirty="0">
                          <a:effectLst/>
                        </a:rPr>
                      </a:br>
                      <a:r>
                        <a:rPr lang="it-IT" sz="1400" dirty="0">
                          <a:effectLst/>
                        </a:rPr>
                        <a:t>Config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400" dirty="0">
                          <a:effectLst/>
                        </a:rPr>
                        <a:t>UL subframe index 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5412323"/>
                  </a:ext>
                </a:extLst>
              </a:tr>
              <a:tr h="4301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9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4091146"/>
                  </a:ext>
                </a:extLst>
              </a:tr>
              <a:tr h="12289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zh-CN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zh-CN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3768375"/>
                  </a:ext>
                </a:extLst>
              </a:tr>
              <a:tr h="12289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zh-CN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zh-CN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1435050"/>
                  </a:ext>
                </a:extLst>
              </a:tr>
              <a:tr h="12289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3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zh-CN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9296342"/>
                  </a:ext>
                </a:extLst>
              </a:tr>
              <a:tr h="12289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zh-CN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817771"/>
                  </a:ext>
                </a:extLst>
              </a:tr>
              <a:tr h="12289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zh-CN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16449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492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-87235"/>
            <a:ext cx="8229600" cy="1143000"/>
          </a:xfrm>
        </p:spPr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00" y="836712"/>
            <a:ext cx="8847856" cy="4525963"/>
          </a:xfrm>
        </p:spPr>
        <p:txBody>
          <a:bodyPr/>
          <a:lstStyle/>
          <a:p>
            <a:r>
              <a:rPr lang="en-US" altLang="zh-CN" sz="2000" dirty="0"/>
              <a:t>For TDD UL/DL configuration 0</a:t>
            </a:r>
          </a:p>
          <a:p>
            <a:pPr lvl="1"/>
            <a:r>
              <a:rPr lang="en-GB" altLang="zh-CN" sz="1800" dirty="0"/>
              <a:t>Support the following two alternatives for timing from UL grant to PUSCH, and allow the </a:t>
            </a:r>
            <a:r>
              <a:rPr lang="en-GB" altLang="zh-CN" sz="1800" dirty="0" err="1"/>
              <a:t>eNB</a:t>
            </a:r>
            <a:r>
              <a:rPr lang="en-GB" altLang="zh-CN" sz="1800" dirty="0"/>
              <a:t> to configure which alternative to use by RRC signalling</a:t>
            </a:r>
          </a:p>
          <a:p>
            <a:pPr lvl="2"/>
            <a:r>
              <a:rPr lang="en-GB" altLang="zh-CN" sz="1800" dirty="0"/>
              <a:t>Alt1: the UL grant only schedule the PUSCH in </a:t>
            </a:r>
            <a:r>
              <a:rPr lang="en-GB" altLang="zh-CN" sz="1800" dirty="0" err="1"/>
              <a:t>UpPTS</a:t>
            </a:r>
            <a:r>
              <a:rPr lang="en-GB" altLang="zh-CN" sz="1800" dirty="0"/>
              <a:t>, i.e., add an interpretation of UL index field with both bits set to 0 as follows</a:t>
            </a:r>
          </a:p>
          <a:p>
            <a:pPr lvl="3"/>
            <a:r>
              <a:rPr lang="en-GB" altLang="zh-CN" sz="1600" dirty="0"/>
              <a:t>When MSB and LSB are set to 0, UE shall upon detection of a PDCCH with DCI format 0 in </a:t>
            </a:r>
            <a:r>
              <a:rPr lang="en-GB" altLang="zh-CN" sz="1600" dirty="0" err="1"/>
              <a:t>subframe</a:t>
            </a:r>
            <a:r>
              <a:rPr lang="en-GB" altLang="zh-CN" sz="1600" dirty="0"/>
              <a:t> n intended for the UE, adjust the corresponding PUSCH transmission in </a:t>
            </a:r>
            <a:r>
              <a:rPr lang="en-GB" altLang="zh-CN" sz="1600" dirty="0" err="1"/>
              <a:t>subframe</a:t>
            </a:r>
            <a:r>
              <a:rPr lang="en-GB" altLang="zh-CN" sz="1600" dirty="0"/>
              <a:t> </a:t>
            </a:r>
            <a:r>
              <a:rPr lang="en-GB" altLang="zh-CN" sz="1600" dirty="0" err="1"/>
              <a:t>n+m</a:t>
            </a:r>
            <a:r>
              <a:rPr lang="en-GB" altLang="zh-CN" sz="1600" dirty="0"/>
              <a:t>, with m in the following table</a:t>
            </a:r>
          </a:p>
          <a:p>
            <a:pPr marL="1371600" lvl="3" indent="0">
              <a:buNone/>
            </a:pPr>
            <a:endParaRPr lang="en-GB" altLang="zh-CN" sz="1600" dirty="0"/>
          </a:p>
          <a:p>
            <a:pPr marL="1371600" lvl="3" indent="0">
              <a:buNone/>
            </a:pPr>
            <a:endParaRPr lang="zh-CN" altLang="zh-CN" sz="1600" dirty="0"/>
          </a:p>
          <a:p>
            <a:pPr lvl="2"/>
            <a:r>
              <a:rPr lang="en-US" altLang="zh-CN" sz="1800" dirty="0"/>
              <a:t>Alt2: </a:t>
            </a:r>
            <a:r>
              <a:rPr lang="en-GB" altLang="zh-CN" sz="1800" dirty="0"/>
              <a:t>Change the interpretation of UL index field</a:t>
            </a:r>
          </a:p>
          <a:p>
            <a:pPr lvl="3"/>
            <a:r>
              <a:rPr lang="en-GB" altLang="zh-CN" sz="1600" dirty="0"/>
              <a:t>1)MSB=1, LSB=0: UE shall upon detection of a PDCCH with DCI format 0 in </a:t>
            </a:r>
            <a:r>
              <a:rPr lang="en-GB" altLang="zh-CN" sz="1600" dirty="0" err="1"/>
              <a:t>subframe</a:t>
            </a:r>
            <a:r>
              <a:rPr lang="en-GB" altLang="zh-CN" sz="1600" dirty="0"/>
              <a:t> n intended for the UE, adjust the corresponding PUSCH transmission in </a:t>
            </a:r>
            <a:r>
              <a:rPr lang="en-GB" altLang="zh-CN" sz="1600" dirty="0" err="1"/>
              <a:t>subframe</a:t>
            </a:r>
            <a:r>
              <a:rPr lang="en-GB" altLang="zh-CN" sz="1600" dirty="0"/>
              <a:t> </a:t>
            </a:r>
            <a:r>
              <a:rPr lang="en-GB" altLang="zh-CN" sz="1600" dirty="0" err="1"/>
              <a:t>n+k</a:t>
            </a:r>
            <a:r>
              <a:rPr lang="en-GB" altLang="zh-CN" sz="1600" dirty="0"/>
              <a:t>, with k given in the following table.</a:t>
            </a:r>
            <a:endParaRPr lang="zh-CN" altLang="zh-CN" sz="1600" dirty="0"/>
          </a:p>
          <a:p>
            <a:pPr lvl="3" fontAlgn="auto" hangingPunct="1"/>
            <a:r>
              <a:rPr lang="en-GB" altLang="zh-CN" sz="1600" dirty="0"/>
              <a:t>2)MSB=0, LSB=1: UE shall adjust the corresponding PUSCH transmission in </a:t>
            </a:r>
            <a:r>
              <a:rPr lang="en-GB" altLang="zh-CN" sz="1600" dirty="0" err="1"/>
              <a:t>subframe</a:t>
            </a:r>
            <a:r>
              <a:rPr lang="en-GB" altLang="zh-CN" sz="1600" dirty="0"/>
              <a:t> n+7</a:t>
            </a:r>
            <a:endParaRPr lang="zh-CN" altLang="zh-CN" sz="1600" dirty="0"/>
          </a:p>
          <a:p>
            <a:pPr lvl="3"/>
            <a:r>
              <a:rPr lang="en-GB" altLang="zh-CN" sz="1600" dirty="0"/>
              <a:t>3)MSB=1, LSB=1: UE shall adjust the corresponding PUSCH transmission in both </a:t>
            </a:r>
            <a:r>
              <a:rPr lang="en-GB" altLang="zh-CN" sz="1600" dirty="0" err="1"/>
              <a:t>subframes</a:t>
            </a:r>
            <a:r>
              <a:rPr lang="en-GB" altLang="zh-CN" sz="1600" dirty="0"/>
              <a:t> n+ k and n+7, with k in the following table</a:t>
            </a:r>
            <a:endParaRPr lang="zh-CN" altLang="en-US" sz="1600" dirty="0"/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190507"/>
              </p:ext>
            </p:extLst>
          </p:nvPr>
        </p:nvGraphicFramePr>
        <p:xfrm>
          <a:off x="457202" y="2996952"/>
          <a:ext cx="8229595" cy="76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8145">
                  <a:extLst>
                    <a:ext uri="{9D8B030D-6E8A-4147-A177-3AD203B41FA5}">
                      <a16:colId xmlns:a16="http://schemas.microsoft.com/office/drawing/2014/main" val="4013874370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630021339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141820296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442253449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1133334396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2637008890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2961866703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2585033263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1073857207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495725901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387807509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200" dirty="0">
                          <a:effectLst/>
                        </a:rPr>
                        <a:t>TDD UL/DL</a:t>
                      </a:r>
                      <a:br>
                        <a:rPr lang="it-IT" sz="1200" dirty="0">
                          <a:effectLst/>
                        </a:rPr>
                      </a:br>
                      <a:r>
                        <a:rPr lang="it-IT" sz="1200" dirty="0">
                          <a:effectLst/>
                        </a:rPr>
                        <a:t>Config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200">
                          <a:effectLst/>
                        </a:rPr>
                        <a:t>DL subframe index 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60222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7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9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47955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altLang="zh-CN" sz="1400" dirty="0">
                          <a:effectLst/>
                          <a:latin typeface="+mn-lt"/>
                          <a:ea typeface="+mn-ea"/>
                        </a:rPr>
                        <a:t>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4887494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564060"/>
              </p:ext>
            </p:extLst>
          </p:nvPr>
        </p:nvGraphicFramePr>
        <p:xfrm>
          <a:off x="442394" y="5919192"/>
          <a:ext cx="8229595" cy="76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8145">
                  <a:extLst>
                    <a:ext uri="{9D8B030D-6E8A-4147-A177-3AD203B41FA5}">
                      <a16:colId xmlns:a16="http://schemas.microsoft.com/office/drawing/2014/main" val="4013874370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630021339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141820296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442253449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1133334396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2637008890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2961866703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2585033263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1073857207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495725901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387807509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200" dirty="0">
                          <a:effectLst/>
                        </a:rPr>
                        <a:t>TDD UL/DL</a:t>
                      </a:r>
                      <a:br>
                        <a:rPr lang="it-IT" sz="1200" dirty="0">
                          <a:effectLst/>
                        </a:rPr>
                      </a:br>
                      <a:r>
                        <a:rPr lang="it-IT" sz="1200" dirty="0">
                          <a:effectLst/>
                        </a:rPr>
                        <a:t>Config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200">
                          <a:effectLst/>
                        </a:rPr>
                        <a:t>DL subframe index 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60222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7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9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47955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altLang="zh-CN" sz="1400" dirty="0">
                          <a:effectLst/>
                          <a:latin typeface="+mn-lt"/>
                          <a:ea typeface="+mn-ea"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4887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4494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-152502"/>
            <a:ext cx="8229600" cy="1143000"/>
          </a:xfrm>
        </p:spPr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4731" y="999170"/>
            <a:ext cx="8702624" cy="6068119"/>
          </a:xfrm>
        </p:spPr>
        <p:txBody>
          <a:bodyPr/>
          <a:lstStyle/>
          <a:p>
            <a:r>
              <a:rPr lang="en-GB" altLang="zh-CN" sz="2400" dirty="0">
                <a:latin typeface="+mj-lt"/>
              </a:rPr>
              <a:t>For TDD </a:t>
            </a:r>
            <a:r>
              <a:rPr lang="en-US" altLang="zh-CN" sz="2400" dirty="0">
                <a:latin typeface="+mj-lt"/>
              </a:rPr>
              <a:t>UL/DL configuration 6, </a:t>
            </a:r>
            <a:r>
              <a:rPr lang="en-GB" altLang="zh-CN" sz="2400" dirty="0"/>
              <a:t>support the following timing design from UL grant to PUSCH</a:t>
            </a:r>
          </a:p>
          <a:p>
            <a:pPr lvl="1"/>
            <a:r>
              <a:rPr lang="en-US" altLang="zh-CN" sz="2000" dirty="0">
                <a:latin typeface="+mj-lt"/>
              </a:rPr>
              <a:t>Introduce two bits for</a:t>
            </a:r>
            <a:r>
              <a:rPr lang="en-GB" altLang="zh-CN" sz="2000" dirty="0">
                <a:latin typeface="+mj-lt"/>
              </a:rPr>
              <a:t> UL index field in DCI for UL grant</a:t>
            </a:r>
            <a:endParaRPr lang="en-US" altLang="zh-CN" sz="2000" dirty="0">
              <a:latin typeface="+mj-lt"/>
            </a:endParaRPr>
          </a:p>
          <a:p>
            <a:pPr lvl="1"/>
            <a:r>
              <a:rPr lang="en-US" altLang="zh-CN" sz="2000" dirty="0">
                <a:latin typeface="+mj-lt"/>
              </a:rPr>
              <a:t>The UL index is interpreted as </a:t>
            </a:r>
          </a:p>
          <a:p>
            <a:pPr lvl="2" fontAlgn="auto" hangingPunct="1"/>
            <a:r>
              <a:rPr lang="en-US" altLang="zh-CN" sz="1800" dirty="0">
                <a:latin typeface="+mj-lt"/>
              </a:rPr>
              <a:t>When </a:t>
            </a:r>
            <a:r>
              <a:rPr lang="en-GB" altLang="zh-CN" sz="1800" dirty="0">
                <a:latin typeface="+mj-lt"/>
              </a:rPr>
              <a:t>MSB=1 and LSB=0: UE shall upon detection of a PDCCH with DCI format 0 in </a:t>
            </a:r>
            <a:r>
              <a:rPr lang="en-GB" altLang="zh-CN" sz="1800" dirty="0" err="1">
                <a:latin typeface="+mj-lt"/>
              </a:rPr>
              <a:t>subframe</a:t>
            </a:r>
            <a:r>
              <a:rPr lang="en-GB" altLang="zh-CN" sz="1800" dirty="0">
                <a:latin typeface="+mj-lt"/>
              </a:rPr>
              <a:t> n intended for the UE, adjust the corresponding PUSCH transmission in </a:t>
            </a:r>
            <a:r>
              <a:rPr lang="en-GB" altLang="zh-CN" sz="1800" dirty="0" err="1">
                <a:latin typeface="+mj-lt"/>
              </a:rPr>
              <a:t>subframe</a:t>
            </a:r>
            <a:r>
              <a:rPr lang="en-GB" altLang="zh-CN" sz="1800" dirty="0">
                <a:latin typeface="+mj-lt"/>
              </a:rPr>
              <a:t> </a:t>
            </a:r>
            <a:r>
              <a:rPr lang="en-GB" altLang="zh-CN" sz="1800" dirty="0" err="1">
                <a:solidFill>
                  <a:srgbClr val="FF0000"/>
                </a:solidFill>
                <a:latin typeface="+mj-lt"/>
              </a:rPr>
              <a:t>n+k</a:t>
            </a:r>
            <a:r>
              <a:rPr lang="en-GB" altLang="zh-CN" sz="1800" dirty="0">
                <a:latin typeface="+mj-lt"/>
              </a:rPr>
              <a:t>, with the value of k in the following table</a:t>
            </a:r>
          </a:p>
          <a:p>
            <a:pPr lvl="2" fontAlgn="auto" hangingPunct="1"/>
            <a:r>
              <a:rPr lang="en-US" altLang="zh-CN" sz="1800" dirty="0">
                <a:latin typeface="+mj-lt"/>
              </a:rPr>
              <a:t>When </a:t>
            </a:r>
            <a:r>
              <a:rPr lang="en-GB" altLang="zh-CN" sz="1800" dirty="0">
                <a:latin typeface="+mj-lt"/>
              </a:rPr>
              <a:t>MSB=0 and LSB=1: UE shall adjust the corresponding PUSCH transmission in </a:t>
            </a:r>
            <a:r>
              <a:rPr lang="en-GB" altLang="zh-CN" sz="1800" dirty="0" err="1">
                <a:latin typeface="+mj-lt"/>
              </a:rPr>
              <a:t>subframe</a:t>
            </a:r>
            <a:r>
              <a:rPr lang="en-GB" altLang="zh-CN" sz="1800" dirty="0">
                <a:latin typeface="+mj-lt"/>
              </a:rPr>
              <a:t> </a:t>
            </a:r>
            <a:r>
              <a:rPr lang="en-GB" altLang="zh-CN" sz="1800" dirty="0">
                <a:solidFill>
                  <a:srgbClr val="FF0000"/>
                </a:solidFill>
                <a:latin typeface="+mj-lt"/>
              </a:rPr>
              <a:t>n+6</a:t>
            </a:r>
            <a:endParaRPr lang="zh-CN" altLang="zh-CN" sz="1800" dirty="0">
              <a:solidFill>
                <a:srgbClr val="FF0000"/>
              </a:solidFill>
              <a:latin typeface="+mj-lt"/>
            </a:endParaRPr>
          </a:p>
          <a:p>
            <a:pPr lvl="2" fontAlgn="auto" hangingPunct="1"/>
            <a:r>
              <a:rPr lang="en-US" altLang="zh-CN" sz="1800" dirty="0">
                <a:latin typeface="+mj-lt"/>
              </a:rPr>
              <a:t>When </a:t>
            </a:r>
            <a:r>
              <a:rPr lang="en-GB" altLang="zh-CN" sz="1800" dirty="0">
                <a:latin typeface="+mj-lt"/>
              </a:rPr>
              <a:t>MSB=1 and LSB=1: UE shall adjust the corresponding PUSCH transmission in both </a:t>
            </a:r>
            <a:r>
              <a:rPr lang="en-GB" altLang="zh-CN" sz="1800" dirty="0" err="1">
                <a:latin typeface="+mj-lt"/>
              </a:rPr>
              <a:t>subframes</a:t>
            </a:r>
            <a:r>
              <a:rPr lang="en-GB" altLang="zh-CN" sz="1800" dirty="0">
                <a:latin typeface="+mj-lt"/>
              </a:rPr>
              <a:t> </a:t>
            </a:r>
            <a:r>
              <a:rPr lang="en-GB" altLang="zh-CN" sz="1800" dirty="0" err="1">
                <a:solidFill>
                  <a:srgbClr val="FF0000"/>
                </a:solidFill>
                <a:latin typeface="+mj-lt"/>
              </a:rPr>
              <a:t>n+k</a:t>
            </a:r>
            <a:r>
              <a:rPr lang="en-GB" altLang="zh-CN" sz="1800" dirty="0">
                <a:solidFill>
                  <a:srgbClr val="FF0000"/>
                </a:solidFill>
                <a:latin typeface="+mj-lt"/>
              </a:rPr>
              <a:t> and n+6</a:t>
            </a:r>
            <a:r>
              <a:rPr lang="en-GB" altLang="zh-CN" sz="1800" dirty="0">
                <a:latin typeface="+mj-lt"/>
              </a:rPr>
              <a:t>, with the value of k </a:t>
            </a:r>
            <a:r>
              <a:rPr lang="en-GB" altLang="zh-CN" sz="1800" dirty="0"/>
              <a:t>in the following table</a:t>
            </a:r>
            <a:endParaRPr lang="en-GB" altLang="zh-CN" sz="1800" dirty="0">
              <a:latin typeface="+mj-lt"/>
            </a:endParaRPr>
          </a:p>
          <a:p>
            <a:pPr lvl="2" fontAlgn="auto" hangingPunct="1"/>
            <a:endParaRPr lang="en-GB" altLang="zh-CN" sz="1600" dirty="0">
              <a:latin typeface="+mj-lt"/>
            </a:endParaRPr>
          </a:p>
          <a:p>
            <a:pPr lvl="2" fontAlgn="auto" hangingPunct="1"/>
            <a:endParaRPr lang="en-GB" altLang="zh-CN" sz="1600" dirty="0">
              <a:latin typeface="+mj-lt"/>
            </a:endParaRPr>
          </a:p>
          <a:p>
            <a:pPr lvl="2" fontAlgn="auto" hangingPunct="1"/>
            <a:endParaRPr lang="en-GB" altLang="zh-CN" sz="1600" dirty="0">
              <a:latin typeface="+mj-lt"/>
            </a:endParaRPr>
          </a:p>
          <a:p>
            <a:pPr lvl="2" fontAlgn="auto" hangingPunct="1"/>
            <a:endParaRPr lang="en-GB" altLang="zh-CN" sz="1600" dirty="0">
              <a:latin typeface="+mj-lt"/>
            </a:endParaRPr>
          </a:p>
          <a:p>
            <a:pPr lvl="2" fontAlgn="auto" hangingPunct="1"/>
            <a:endParaRPr lang="en-GB" altLang="zh-CN" sz="1000" dirty="0">
              <a:latin typeface="+mj-lt"/>
            </a:endParaRPr>
          </a:p>
          <a:p>
            <a:pPr lvl="2" fontAlgn="auto" hangingPunct="1"/>
            <a:endParaRPr lang="zh-CN" altLang="zh-CN" sz="1600" dirty="0">
              <a:latin typeface="+mj-lt"/>
            </a:endParaRPr>
          </a:p>
          <a:p>
            <a:pPr lvl="2"/>
            <a:endParaRPr lang="en-GB" altLang="zh-CN" sz="1600" dirty="0">
              <a:latin typeface="+mj-lt"/>
            </a:endParaRPr>
          </a:p>
          <a:p>
            <a:pPr lvl="3"/>
            <a:endParaRPr lang="zh-CN" altLang="en-US" sz="1800" dirty="0">
              <a:latin typeface="+mj-lt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+mj-lt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198689"/>
              </p:ext>
            </p:extLst>
          </p:nvPr>
        </p:nvGraphicFramePr>
        <p:xfrm>
          <a:off x="354362" y="5013176"/>
          <a:ext cx="8229595" cy="883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8145">
                  <a:extLst>
                    <a:ext uri="{9D8B030D-6E8A-4147-A177-3AD203B41FA5}">
                      <a16:colId xmlns:a16="http://schemas.microsoft.com/office/drawing/2014/main" val="3918584333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1188362441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1070146947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3612978496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3525695120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2969949123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4259722848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3100796605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3528309586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923126158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261721945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400" dirty="0">
                          <a:effectLst/>
                        </a:rPr>
                        <a:t>TDD UL/DL</a:t>
                      </a:r>
                      <a:br>
                        <a:rPr lang="it-IT" sz="1400" dirty="0">
                          <a:effectLst/>
                        </a:rPr>
                      </a:br>
                      <a:r>
                        <a:rPr lang="it-IT" sz="1400" dirty="0">
                          <a:effectLst/>
                        </a:rPr>
                        <a:t>Config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400">
                          <a:effectLst/>
                        </a:rPr>
                        <a:t>DL subframe index n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532363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9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610082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7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6606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5105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752"/>
            <a:ext cx="8229600" cy="1143000"/>
          </a:xfrm>
        </p:spPr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4525963"/>
          </a:xfrm>
        </p:spPr>
        <p:txBody>
          <a:bodyPr/>
          <a:lstStyle/>
          <a:p>
            <a:r>
              <a:rPr lang="en-US" altLang="zh-CN" sz="2000" dirty="0"/>
              <a:t>For TDD UL/DL configuration 0 and 6</a:t>
            </a:r>
          </a:p>
          <a:p>
            <a:pPr lvl="1"/>
            <a:r>
              <a:rPr lang="en-US" altLang="zh-CN" sz="1800" dirty="0"/>
              <a:t>Support both adaptive and non-adaptive HARQ transmission, and specify the timing from PUSCH to its ACK/NACK feedback in PHICH or UL grant according to the following table</a:t>
            </a:r>
          </a:p>
          <a:p>
            <a:endParaRPr lang="zh-CN" altLang="en-US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6847"/>
              </p:ext>
            </p:extLst>
          </p:nvPr>
        </p:nvGraphicFramePr>
        <p:xfrm>
          <a:off x="942895" y="2708920"/>
          <a:ext cx="7286705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0159">
                  <a:extLst>
                    <a:ext uri="{9D8B030D-6E8A-4147-A177-3AD203B41FA5}">
                      <a16:colId xmlns:a16="http://schemas.microsoft.com/office/drawing/2014/main" val="674106653"/>
                    </a:ext>
                  </a:extLst>
                </a:gridCol>
                <a:gridCol w="700159">
                  <a:extLst>
                    <a:ext uri="{9D8B030D-6E8A-4147-A177-3AD203B41FA5}">
                      <a16:colId xmlns:a16="http://schemas.microsoft.com/office/drawing/2014/main" val="1499189681"/>
                    </a:ext>
                  </a:extLst>
                </a:gridCol>
                <a:gridCol w="700159">
                  <a:extLst>
                    <a:ext uri="{9D8B030D-6E8A-4147-A177-3AD203B41FA5}">
                      <a16:colId xmlns:a16="http://schemas.microsoft.com/office/drawing/2014/main" val="3479093653"/>
                    </a:ext>
                  </a:extLst>
                </a:gridCol>
                <a:gridCol w="700159">
                  <a:extLst>
                    <a:ext uri="{9D8B030D-6E8A-4147-A177-3AD203B41FA5}">
                      <a16:colId xmlns:a16="http://schemas.microsoft.com/office/drawing/2014/main" val="2741171139"/>
                    </a:ext>
                  </a:extLst>
                </a:gridCol>
                <a:gridCol w="700159">
                  <a:extLst>
                    <a:ext uri="{9D8B030D-6E8A-4147-A177-3AD203B41FA5}">
                      <a16:colId xmlns:a16="http://schemas.microsoft.com/office/drawing/2014/main" val="3518108960"/>
                    </a:ext>
                  </a:extLst>
                </a:gridCol>
                <a:gridCol w="700159">
                  <a:extLst>
                    <a:ext uri="{9D8B030D-6E8A-4147-A177-3AD203B41FA5}">
                      <a16:colId xmlns:a16="http://schemas.microsoft.com/office/drawing/2014/main" val="1687561504"/>
                    </a:ext>
                  </a:extLst>
                </a:gridCol>
                <a:gridCol w="700159">
                  <a:extLst>
                    <a:ext uri="{9D8B030D-6E8A-4147-A177-3AD203B41FA5}">
                      <a16:colId xmlns:a16="http://schemas.microsoft.com/office/drawing/2014/main" val="287569397"/>
                    </a:ext>
                  </a:extLst>
                </a:gridCol>
                <a:gridCol w="700159">
                  <a:extLst>
                    <a:ext uri="{9D8B030D-6E8A-4147-A177-3AD203B41FA5}">
                      <a16:colId xmlns:a16="http://schemas.microsoft.com/office/drawing/2014/main" val="3978316996"/>
                    </a:ext>
                  </a:extLst>
                </a:gridCol>
                <a:gridCol w="700159">
                  <a:extLst>
                    <a:ext uri="{9D8B030D-6E8A-4147-A177-3AD203B41FA5}">
                      <a16:colId xmlns:a16="http://schemas.microsoft.com/office/drawing/2014/main" val="366848716"/>
                    </a:ext>
                  </a:extLst>
                </a:gridCol>
                <a:gridCol w="285115">
                  <a:extLst>
                    <a:ext uri="{9D8B030D-6E8A-4147-A177-3AD203B41FA5}">
                      <a16:colId xmlns:a16="http://schemas.microsoft.com/office/drawing/2014/main" val="1326006236"/>
                    </a:ext>
                  </a:extLst>
                </a:gridCol>
                <a:gridCol w="700159">
                  <a:extLst>
                    <a:ext uri="{9D8B030D-6E8A-4147-A177-3AD203B41FA5}">
                      <a16:colId xmlns:a16="http://schemas.microsoft.com/office/drawing/2014/main" val="176688339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TDD UL/DL</a:t>
                      </a:r>
                      <a:br>
                        <a:rPr lang="en-GB" sz="1600" dirty="0">
                          <a:effectLst/>
                        </a:rPr>
                      </a:br>
                      <a:r>
                        <a:rPr lang="en-GB" sz="1600" dirty="0" err="1">
                          <a:effectLst/>
                        </a:rPr>
                        <a:t>Config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10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subframe</a:t>
                      </a:r>
                      <a:r>
                        <a:rPr lang="en-GB" sz="1600" dirty="0">
                          <a:effectLst/>
                        </a:rPr>
                        <a:t> index n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850216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328231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zh-CN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zh-CN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5537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zh-CN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6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zh-CN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305629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26504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14047</TotalTime>
  <Words>750</Words>
  <Application>Microsoft Office PowerPoint</Application>
  <PresentationFormat>全屏显示(4:3)</PresentationFormat>
  <Paragraphs>228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Unicode MS</vt:lpstr>
      <vt:lpstr>仿宋_GB2312</vt:lpstr>
      <vt:lpstr>宋体</vt:lpstr>
      <vt:lpstr>Arial</vt:lpstr>
      <vt:lpstr>Calibri</vt:lpstr>
      <vt:lpstr>Times New Roman</vt:lpstr>
      <vt:lpstr>Office Theme</vt:lpstr>
      <vt:lpstr>WF on HARQ timing for PUSCH in UpPTS</vt:lpstr>
      <vt:lpstr>Background</vt:lpstr>
      <vt:lpstr>Proposals</vt:lpstr>
      <vt:lpstr>Proposals</vt:lpstr>
      <vt:lpstr>Proposals</vt:lpstr>
      <vt:lpstr>Proposals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Xueying</cp:lastModifiedBy>
  <cp:revision>610</cp:revision>
  <dcterms:created xsi:type="dcterms:W3CDTF">2015-04-22T00:12:23Z</dcterms:created>
  <dcterms:modified xsi:type="dcterms:W3CDTF">2016-10-11T14:14:27Z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(3)QUilqRlz256Y1Xq9lrkvL4SV6iHLH4k8wNfjeDCjp7VEMLeAtkCAIQN1IijvthTVA6SkaYNn
Rf7iZwWx+vA2TZwNC5XpG96ORK2EFNlKP3nYx6L4gQA1SECwXMt7I8igL6tE1MT4L+vVYgRg
mpGfosBSDetQB4ux2HS/Dh22lm8hpX97LjOz6kriWCaw6r6nI9foQ8P4Z9Kn2vF7apd+XGIz
VWP+9CVFRgU9QeM0To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ZvCt/ruWlBcMzG2Q2GnXKBDlZnn4zQhjcEfwB544KwokgKHcMGDuGU
R56R6fEwM4VGIvxgAoG7HkPwaeytI4Jggr488p+uZiYxVhNi8+delfvGupKHGEIIo9bSwObP
253dF0m59eGF+BGaWXFUNXzJctSrNiRf+WM7oEk4XGUqQ9CI6g2oyza0BuPBgT6oHI1myj/g
rMPaF05WbQPT5IijMBz2EZsotVmJj8nOvmWM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mz/2bmKRsJgDZ8gHtVzjJACnNhENNhO1aId1
jJm8tnI7lhMOfu1+ruL5JTihcmlM62wJSXMEoEhe/myLzJdoNSvrBWtDpeCzeTLGVHz3jD3v
mHXVCGNHuVTNqsRiWlIDSw==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