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9" r:id="rId3"/>
    <p:sldId id="266" r:id="rId4"/>
    <p:sldId id="265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13" autoAdjust="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Symbol Level Alignments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NTT DOCOMO, Ericsson, Panasonic, Qualcomm, ZTE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9644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US" altLang="ko-KR" sz="1600" b="1" dirty="0"/>
              <a:t>3GPP TSG RAN WG1 Meeting #86bis	</a:t>
            </a:r>
            <a:r>
              <a:rPr lang="en-US" altLang="ko-KR" sz="1600" b="1" dirty="0" smtClean="0"/>
              <a:t>                                                                                     R1-</a:t>
            </a:r>
            <a:r>
              <a:rPr lang="en-GB" altLang="ko-KR" sz="1600" b="1" dirty="0" smtClean="0"/>
              <a:t>1610652</a:t>
            </a:r>
            <a:endParaRPr lang="ko-KR" altLang="ko-KR" sz="1600" b="1"/>
          </a:p>
          <a:p>
            <a:r>
              <a:rPr lang="en-GB" altLang="ko-KR" sz="1600" b="1" dirty="0"/>
              <a:t>Lisbon, Portugal, 10th - 14th October </a:t>
            </a:r>
            <a:endParaRPr lang="en-US" altLang="zh-CN" sz="1600" b="1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8.1.2.1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b="1" u="sng" dirty="0" smtClean="0"/>
              <a:t>Working </a:t>
            </a:r>
            <a:r>
              <a:rPr lang="en-US" altLang="ko-KR" b="1" u="sng" dirty="0" smtClean="0"/>
              <a:t>assumption:</a:t>
            </a:r>
            <a:endParaRPr lang="ko-KR" altLang="ko-KR" smtClean="0"/>
          </a:p>
          <a:p>
            <a:pPr lvl="1"/>
            <a:r>
              <a:rPr lang="en-US" altLang="ko-KR" dirty="0" smtClean="0"/>
              <a:t>Alignment within a </a:t>
            </a:r>
            <a:r>
              <a:rPr lang="en-US" altLang="ko-KR" dirty="0" err="1" smtClean="0"/>
              <a:t>subframe</a:t>
            </a:r>
            <a:endParaRPr lang="ko-KR" altLang="ko-KR" smtClean="0"/>
          </a:p>
          <a:p>
            <a:pPr lvl="2"/>
            <a:r>
              <a:rPr lang="en-US" altLang="ko-KR" dirty="0" smtClean="0"/>
              <a:t>Symbol level alignment across different subcarrier </a:t>
            </a:r>
            <a:r>
              <a:rPr lang="en-US" altLang="ko-KR" dirty="0" err="1" smtClean="0"/>
              <a:t>spacings</a:t>
            </a:r>
            <a:r>
              <a:rPr lang="en-US" altLang="ko-KR" dirty="0" smtClean="0"/>
              <a:t> with the same CP overhead is assumed within a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duration in a NR carrier</a:t>
            </a:r>
            <a:endParaRPr lang="ko-KR" altLang="ko-KR" smtClean="0"/>
          </a:p>
          <a:p>
            <a:pPr lvl="2"/>
            <a:r>
              <a:rPr lang="en-US" altLang="ko-KR" dirty="0" smtClean="0"/>
              <a:t>FFS: Unlicensed spectrum case</a:t>
            </a:r>
            <a:endParaRPr lang="ko-KR" altLang="ko-KR" smtClean="0"/>
          </a:p>
          <a:p>
            <a:pPr marL="0" indent="0">
              <a:buNone/>
            </a:pPr>
            <a:endParaRPr lang="ko-KR" altLang="ko-KR" dirty="0"/>
          </a:p>
          <a:p>
            <a:pPr lvl="2"/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42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>
                <a:cs typeface="Times New Roman" panose="02020603050405020304" pitchFamily="18" charset="0"/>
              </a:rPr>
              <a:t>Confirm WA in </a:t>
            </a:r>
            <a:r>
              <a:rPr lang="en-US" altLang="ko-KR" sz="2400" smtClean="0">
                <a:cs typeface="Times New Roman" panose="02020603050405020304" pitchFamily="18" charset="0"/>
              </a:rPr>
              <a:t>the background</a:t>
            </a:r>
            <a:endParaRPr lang="en-US" altLang="ko-KR" sz="2400" dirty="0" smtClean="0">
              <a:cs typeface="Times New Roman" panose="02020603050405020304" pitchFamily="18" charset="0"/>
            </a:endParaRPr>
          </a:p>
          <a:p>
            <a:r>
              <a:rPr lang="en-US" altLang="ko-KR" sz="2400" dirty="0" smtClean="0">
                <a:cs typeface="Times New Roman" panose="02020603050405020304" pitchFamily="18" charset="0"/>
              </a:rPr>
              <a:t>For </a:t>
            </a:r>
            <a:r>
              <a:rPr lang="en-US" altLang="ko-KR" sz="2400" dirty="0">
                <a:cs typeface="Times New Roman" panose="02020603050405020304" pitchFamily="18" charset="0"/>
              </a:rPr>
              <a:t>normal CP family, </a:t>
            </a:r>
            <a:r>
              <a:rPr lang="en-US" altLang="ko-KR" sz="2400" dirty="0" smtClean="0">
                <a:cs typeface="Times New Roman" panose="02020603050405020304" pitchFamily="18" charset="0"/>
              </a:rPr>
              <a:t>the following is adopted</a:t>
            </a:r>
            <a:endParaRPr lang="en-US" altLang="ko-KR" sz="2400" dirty="0">
              <a:cs typeface="Times New Roman" panose="02020603050405020304" pitchFamily="18" charset="0"/>
            </a:endParaRPr>
          </a:p>
          <a:p>
            <a:pPr lvl="1"/>
            <a:r>
              <a:rPr lang="en-US" altLang="ko-KR" sz="1900" dirty="0">
                <a:cs typeface="Times New Roman" panose="02020603050405020304" pitchFamily="18" charset="0"/>
              </a:rPr>
              <a:t>For </a:t>
            </a:r>
            <a:r>
              <a:rPr lang="en-US" altLang="ko-KR" sz="1900" dirty="0" err="1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1900" dirty="0">
                <a:cs typeface="Times New Roman" panose="02020603050405020304" pitchFamily="18" charset="0"/>
              </a:rPr>
              <a:t> = </a:t>
            </a:r>
            <a:r>
              <a:rPr lang="en-US" altLang="ko-KR" sz="1900" dirty="0" smtClean="0">
                <a:cs typeface="Times New Roman" panose="02020603050405020304" pitchFamily="18" charset="0"/>
              </a:rPr>
              <a:t>15 kHz * </a:t>
            </a:r>
            <a:r>
              <a:rPr lang="en-US" altLang="ko-KR" sz="1900" dirty="0">
                <a:cs typeface="Times New Roman" panose="02020603050405020304" pitchFamily="18" charset="0"/>
              </a:rPr>
              <a:t>2</a:t>
            </a:r>
            <a:r>
              <a:rPr lang="en-US" altLang="ko-KR" sz="1900" baseline="30000" dirty="0">
                <a:cs typeface="Times New Roman" panose="02020603050405020304" pitchFamily="18" charset="0"/>
              </a:rPr>
              <a:t>n</a:t>
            </a:r>
            <a:r>
              <a:rPr lang="en-US" altLang="ko-KR" sz="1900" dirty="0">
                <a:cs typeface="Times New Roman" panose="02020603050405020304" pitchFamily="18" charset="0"/>
              </a:rPr>
              <a:t> (n is a positive </a:t>
            </a:r>
            <a:r>
              <a:rPr lang="en-US" altLang="ko-KR" sz="1900" dirty="0" smtClean="0">
                <a:cs typeface="Times New Roman" panose="02020603050405020304" pitchFamily="18" charset="0"/>
              </a:rPr>
              <a:t>integer), </a:t>
            </a:r>
            <a:endParaRPr lang="en-US" altLang="ko-KR" sz="1900" dirty="0">
              <a:cs typeface="Times New Roman" panose="02020603050405020304" pitchFamily="18" charset="0"/>
            </a:endParaRPr>
          </a:p>
          <a:p>
            <a:pPr lvl="2"/>
            <a:r>
              <a:rPr lang="en-US" altLang="ko-KR" sz="1900" dirty="0">
                <a:cs typeface="Times New Roman" panose="02020603050405020304" pitchFamily="18" charset="0"/>
              </a:rPr>
              <a:t>Each symbol length (including CP) of </a:t>
            </a:r>
            <a:r>
              <a:rPr lang="en-US" altLang="ko-KR" sz="1900" dirty="0" smtClean="0">
                <a:cs typeface="Times New Roman" panose="02020603050405020304" pitchFamily="18" charset="0"/>
              </a:rPr>
              <a:t>15 kHz</a:t>
            </a:r>
            <a:r>
              <a:rPr lang="en-US" altLang="ko-KR" sz="1900" baseline="-25000" dirty="0" smtClean="0">
                <a:cs typeface="Times New Roman" panose="02020603050405020304" pitchFamily="18" charset="0"/>
              </a:rPr>
              <a:t> </a:t>
            </a:r>
            <a:r>
              <a:rPr lang="en-US" altLang="ko-KR" sz="1900" dirty="0">
                <a:cs typeface="Times New Roman" panose="02020603050405020304" pitchFamily="18" charset="0"/>
              </a:rPr>
              <a:t>equals the sum of the corresponding 2</a:t>
            </a:r>
            <a:r>
              <a:rPr lang="en-US" altLang="ko-KR" sz="1900" baseline="30000" dirty="0">
                <a:cs typeface="Times New Roman" panose="02020603050405020304" pitchFamily="18" charset="0"/>
              </a:rPr>
              <a:t>n</a:t>
            </a:r>
            <a:r>
              <a:rPr lang="en-US" altLang="ko-KR" sz="1900" dirty="0">
                <a:cs typeface="Times New Roman" panose="02020603050405020304" pitchFamily="18" charset="0"/>
              </a:rPr>
              <a:t> symbols of </a:t>
            </a:r>
            <a:r>
              <a:rPr lang="en-US" altLang="ko-KR" sz="1900" dirty="0" err="1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err="1">
                <a:cs typeface="Times New Roman" panose="02020603050405020304" pitchFamily="18" charset="0"/>
              </a:rPr>
              <a:t>s</a:t>
            </a:r>
            <a:endParaRPr lang="en-US" altLang="ko-KR" sz="1900" baseline="-25000" dirty="0">
              <a:cs typeface="Times New Roman" panose="02020603050405020304" pitchFamily="18" charset="0"/>
            </a:endParaRPr>
          </a:p>
          <a:p>
            <a:pPr lvl="2"/>
            <a:r>
              <a:rPr lang="en-US" altLang="ko-KR" sz="1900" dirty="0" smtClean="0">
                <a:cs typeface="Times New Roman" panose="02020603050405020304" pitchFamily="18" charset="0"/>
              </a:rPr>
              <a:t>Other than the first OS in every 0.5msec, all OFDM symbols within 0.5msec have the same size</a:t>
            </a:r>
            <a:endParaRPr lang="en-US" altLang="ko-KR" sz="1900" dirty="0">
              <a:cs typeface="Times New Roman" panose="02020603050405020304" pitchFamily="18" charset="0"/>
            </a:endParaRPr>
          </a:p>
          <a:p>
            <a:pPr lvl="2"/>
            <a:r>
              <a:rPr lang="en-US" altLang="ko-KR" sz="1900" dirty="0" smtClean="0">
                <a:cs typeface="Times New Roman" panose="02020603050405020304" pitchFamily="18" charset="0"/>
              </a:rPr>
              <a:t>The first OS in 0.5msec has longer CP of 16 </a:t>
            </a:r>
            <a:r>
              <a:rPr lang="en-US" altLang="ko-KR" sz="1900" dirty="0" err="1" smtClean="0">
                <a:cs typeface="Times New Roman" panose="02020603050405020304" pitchFamily="18" charset="0"/>
              </a:rPr>
              <a:t>Ts</a:t>
            </a:r>
            <a:r>
              <a:rPr lang="en-US" altLang="ko-KR" sz="1900" dirty="0" smtClean="0">
                <a:cs typeface="Times New Roman" panose="02020603050405020304" pitchFamily="18" charset="0"/>
              </a:rPr>
              <a:t> (assuming 15 kHz and FFT size of 2048) compared to other OSs</a:t>
            </a:r>
          </a:p>
          <a:p>
            <a:pPr lvl="1"/>
            <a:r>
              <a:rPr lang="en-US" altLang="ko-KR" sz="2000" dirty="0">
                <a:cs typeface="Times New Roman" panose="02020603050405020304" pitchFamily="18" charset="0"/>
              </a:rPr>
              <a:t>For </a:t>
            </a:r>
            <a:r>
              <a:rPr lang="en-US" altLang="ko-KR" sz="2000" dirty="0" err="1">
                <a:cs typeface="Times New Roman" panose="02020603050405020304" pitchFamily="18" charset="0"/>
              </a:rPr>
              <a:t>F</a:t>
            </a:r>
            <a:r>
              <a:rPr lang="en-US" altLang="ko-KR" sz="20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2000" dirty="0">
                <a:cs typeface="Times New Roman" panose="02020603050405020304" pitchFamily="18" charset="0"/>
              </a:rPr>
              <a:t> = 15 kHz * 2</a:t>
            </a:r>
            <a:r>
              <a:rPr lang="en-US" altLang="ko-KR" sz="2000" baseline="30000" dirty="0">
                <a:cs typeface="Times New Roman" panose="02020603050405020304" pitchFamily="18" charset="0"/>
              </a:rPr>
              <a:t>n</a:t>
            </a:r>
            <a:r>
              <a:rPr lang="en-US" altLang="ko-KR" sz="2000" dirty="0">
                <a:cs typeface="Times New Roman" panose="02020603050405020304" pitchFamily="18" charset="0"/>
              </a:rPr>
              <a:t> (n is a </a:t>
            </a:r>
            <a:r>
              <a:rPr lang="en-US" altLang="ko-KR" sz="2000" dirty="0" smtClean="0">
                <a:cs typeface="Times New Roman" panose="02020603050405020304" pitchFamily="18" charset="0"/>
              </a:rPr>
              <a:t>negative integer)</a:t>
            </a:r>
          </a:p>
          <a:p>
            <a:pPr lvl="2"/>
            <a:r>
              <a:rPr lang="en-US" altLang="ko-KR" sz="1600" dirty="0">
                <a:cs typeface="Times New Roman" panose="02020603050405020304" pitchFamily="18" charset="0"/>
              </a:rPr>
              <a:t>Each symbol length (including CP) of </a:t>
            </a:r>
            <a:r>
              <a:rPr lang="en-US" altLang="ko-KR" sz="1600" dirty="0" err="1">
                <a:cs typeface="Times New Roman" panose="02020603050405020304" pitchFamily="18" charset="0"/>
              </a:rPr>
              <a:t>F</a:t>
            </a:r>
            <a:r>
              <a:rPr lang="en-US" altLang="ko-KR" sz="16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1600" dirty="0" smtClean="0">
                <a:cs typeface="Times New Roman" panose="02020603050405020304" pitchFamily="18" charset="0"/>
              </a:rPr>
              <a:t> equals </a:t>
            </a:r>
            <a:r>
              <a:rPr lang="en-US" altLang="ko-KR" sz="1600" dirty="0">
                <a:cs typeface="Times New Roman" panose="02020603050405020304" pitchFamily="18" charset="0"/>
              </a:rPr>
              <a:t>the sum of the corresponding 2</a:t>
            </a:r>
            <a:r>
              <a:rPr lang="en-US" altLang="ko-KR" sz="1600" baseline="30000" dirty="0">
                <a:cs typeface="Times New Roman" panose="02020603050405020304" pitchFamily="18" charset="0"/>
              </a:rPr>
              <a:t>n</a:t>
            </a:r>
            <a:r>
              <a:rPr lang="en-US" altLang="ko-KR" sz="1600" dirty="0">
                <a:cs typeface="Times New Roman" panose="02020603050405020304" pitchFamily="18" charset="0"/>
              </a:rPr>
              <a:t> symbols of </a:t>
            </a:r>
            <a:r>
              <a:rPr lang="en-US" altLang="ko-KR" sz="1600" dirty="0" smtClean="0">
                <a:cs typeface="Times New Roman" panose="02020603050405020304" pitchFamily="18" charset="0"/>
              </a:rPr>
              <a:t>15 kHz</a:t>
            </a:r>
            <a:endParaRPr lang="en-US" altLang="ko-KR" sz="1900" dirty="0" smtClean="0">
              <a:cs typeface="Times New Roman" panose="02020603050405020304" pitchFamily="18" charset="0"/>
            </a:endParaRPr>
          </a:p>
          <a:p>
            <a:pPr lvl="2"/>
            <a:endParaRPr lang="en-US" altLang="ko-KR" sz="1900" dirty="0"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1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79" y="1844824"/>
            <a:ext cx="8965242" cy="126291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172" y="3438454"/>
            <a:ext cx="6653828" cy="31404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87712" y="3324848"/>
            <a:ext cx="5568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ko-KR" dirty="0" smtClean="0">
                <a:latin typeface="Times New Roman" pitchFamily="18" charset="0"/>
                <a:cs typeface="Times New Roman" pitchFamily="18" charset="0"/>
              </a:rPr>
              <a:t>First </a:t>
            </a:r>
            <a:r>
              <a:rPr lang="sv-SE" altLang="ko-KR" dirty="0">
                <a:latin typeface="Times New Roman" pitchFamily="18" charset="0"/>
                <a:cs typeface="Times New Roman" pitchFamily="18" charset="0"/>
              </a:rPr>
              <a:t>7 symbols for of </a:t>
            </a:r>
            <a:r>
              <a:rPr lang="sv-SE" altLang="ko-KR" dirty="0" smtClean="0">
                <a:latin typeface="Times New Roman" pitchFamily="18" charset="0"/>
                <a:cs typeface="Times New Roman" pitchFamily="18" charset="0"/>
              </a:rPr>
              <a:t>SCS </a:t>
            </a:r>
            <a:r>
              <a:rPr lang="sv-SE" altLang="ko-KR" dirty="0">
                <a:latin typeface="Times New Roman" pitchFamily="18" charset="0"/>
                <a:cs typeface="Times New Roman" pitchFamily="18" charset="0"/>
              </a:rPr>
              <a:t>supported by </a:t>
            </a:r>
            <a:r>
              <a:rPr lang="sv-SE" altLang="ko-KR" dirty="0" smtClean="0">
                <a:latin typeface="Times New Roman" pitchFamily="18" charset="0"/>
                <a:cs typeface="Times New Roman" pitchFamily="18" charset="0"/>
              </a:rPr>
              <a:t>NR for NCP case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02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7428</TotalTime>
  <Words>206</Words>
  <Application>Microsoft Office PowerPoint</Application>
  <PresentationFormat>화면 슬라이드 쇼(4:3)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宋体</vt:lpstr>
      <vt:lpstr>맑은 고딕</vt:lpstr>
      <vt:lpstr>Arial</vt:lpstr>
      <vt:lpstr>Calibri</vt:lpstr>
      <vt:lpstr>Times New Roman</vt:lpstr>
      <vt:lpstr>Office 主题</vt:lpstr>
      <vt:lpstr>WF on Symbol Level Alignments</vt:lpstr>
      <vt:lpstr>Background</vt:lpstr>
      <vt:lpstr>Proposal 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yunjung</cp:lastModifiedBy>
  <cp:revision>496</cp:revision>
  <dcterms:created xsi:type="dcterms:W3CDTF">2015-02-09T15:32:33Z</dcterms:created>
  <dcterms:modified xsi:type="dcterms:W3CDTF">2016-10-11T10:14:07Z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