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75" r:id="rId2"/>
    <p:sldId id="273" r:id="rId3"/>
    <p:sldId id="283" r:id="rId4"/>
    <p:sldId id="284"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632"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50959F-B779-479F-9BB7-845AB21C3BFC}" type="datetimeFigureOut">
              <a:rPr lang="en-US" smtClean="0"/>
              <a:t>13/10/16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BE829F-048F-4E62-B4A4-B89A8D6D2F33}" type="slidenum">
              <a:rPr lang="en-US" smtClean="0"/>
              <a:t>‹#›</a:t>
            </a:fld>
            <a:endParaRPr lang="en-US"/>
          </a:p>
        </p:txBody>
      </p:sp>
    </p:spTree>
    <p:extLst>
      <p:ext uri="{BB962C8B-B14F-4D97-AF65-F5344CB8AC3E}">
        <p14:creationId xmlns:p14="http://schemas.microsoft.com/office/powerpoint/2010/main" val="1306191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extLst>
      <p:ext uri="{BB962C8B-B14F-4D97-AF65-F5344CB8AC3E}">
        <p14:creationId xmlns:p14="http://schemas.microsoft.com/office/powerpoint/2010/main" val="2039221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13/10/16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13/10/16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extLst>
      <p:ext uri="{BB962C8B-B14F-4D97-AF65-F5344CB8AC3E}">
        <p14:creationId xmlns:p14="http://schemas.microsoft.com/office/powerpoint/2010/main" val="21520496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13/10/16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5" y="2257425"/>
            <a:ext cx="8523288" cy="1214438"/>
          </a:xfrm>
        </p:spPr>
        <p:txBody>
          <a:bodyPr>
            <a:normAutofit fontScale="90000"/>
          </a:bodyPr>
          <a:lstStyle/>
          <a:p>
            <a:pPr algn="ctr" eaLnBrk="1" hangingPunct="1"/>
            <a:r>
              <a:rPr lang="en-US" altLang="zh-CN" dirty="0" smtClean="0">
                <a:solidFill>
                  <a:schemeClr val="tx1"/>
                </a:solidFill>
                <a:ea typeface="宋体" pitchFamily="2" charset="-122"/>
              </a:rPr>
              <a:t>WF on channel codes for NR </a:t>
            </a:r>
            <a:r>
              <a:rPr lang="en-US" altLang="zh-CN" dirty="0" err="1" smtClean="0">
                <a:solidFill>
                  <a:schemeClr val="tx1"/>
                </a:solidFill>
                <a:ea typeface="宋体" pitchFamily="2" charset="-122"/>
              </a:rPr>
              <a:t>eMBB</a:t>
            </a:r>
            <a:r>
              <a:rPr lang="en-US" altLang="zh-CN" dirty="0" smtClean="0">
                <a:solidFill>
                  <a:schemeClr val="tx1"/>
                </a:solidFill>
                <a:ea typeface="宋体" pitchFamily="2" charset="-122"/>
              </a:rPr>
              <a:t> data</a:t>
            </a:r>
            <a:endParaRPr lang="en-US" altLang="zh-CN" dirty="0">
              <a:solidFill>
                <a:schemeClr val="tx1"/>
              </a:solidFill>
              <a:ea typeface="宋体" pitchFamily="2" charset="-122"/>
            </a:endParaRPr>
          </a:p>
        </p:txBody>
      </p:sp>
      <p:sp>
        <p:nvSpPr>
          <p:cNvPr id="357380" name="Rectangle 4"/>
          <p:cNvSpPr>
            <a:spLocks noChangeArrowheads="1"/>
          </p:cNvSpPr>
          <p:nvPr/>
        </p:nvSpPr>
        <p:spPr bwMode="auto">
          <a:xfrm>
            <a:off x="228600" y="228600"/>
            <a:ext cx="8686800" cy="1815882"/>
          </a:xfrm>
          <a:prstGeom prst="rect">
            <a:avLst/>
          </a:prstGeom>
          <a:noFill/>
          <a:ln w="9525">
            <a:noFill/>
            <a:miter lim="800000"/>
            <a:headEnd/>
            <a:tailEnd/>
          </a:ln>
          <a:effectLst/>
        </p:spPr>
        <p:txBody>
          <a:bodyPr>
            <a:spAutoFit/>
          </a:bodyPr>
          <a:lstStyle/>
          <a:p>
            <a:pPr>
              <a:defRPr/>
            </a:pPr>
            <a:r>
              <a:rPr lang="en-US" altLang="zh-CN" sz="2000" dirty="0" smtClean="0">
                <a:latin typeface="+mj-lt"/>
              </a:rPr>
              <a:t>3GPP TSG RAN WG1 Meeting </a:t>
            </a:r>
            <a:r>
              <a:rPr lang="en-US" altLang="zh-CN" sz="2000" dirty="0">
                <a:latin typeface="+mj-lt"/>
              </a:rPr>
              <a:t>#</a:t>
            </a:r>
            <a:r>
              <a:rPr lang="en-US" altLang="zh-CN" sz="2000" dirty="0" smtClean="0">
                <a:latin typeface="+mj-lt"/>
              </a:rPr>
              <a:t>86bis 			</a:t>
            </a:r>
            <a:r>
              <a:rPr lang="en-GB" sz="2000" dirty="0"/>
              <a:t>R1-1610604 </a:t>
            </a:r>
            <a:endParaRPr lang="de-DE" sz="2000" dirty="0" smtClean="0"/>
          </a:p>
          <a:p>
            <a:pPr>
              <a:defRPr/>
            </a:pPr>
            <a:r>
              <a:rPr lang="en-US" altLang="zh-CN" sz="2000" dirty="0" smtClean="0">
                <a:latin typeface="+mj-lt"/>
              </a:rPr>
              <a:t>Lisbon, Portugal, 10</a:t>
            </a:r>
            <a:r>
              <a:rPr lang="en-US" altLang="zh-CN" sz="2000" baseline="30000" dirty="0" smtClean="0">
                <a:latin typeface="+mj-lt"/>
              </a:rPr>
              <a:t>th</a:t>
            </a:r>
            <a:r>
              <a:rPr lang="en-US" altLang="zh-CN" sz="2000" dirty="0" smtClean="0">
                <a:latin typeface="+mj-lt"/>
              </a:rPr>
              <a:t> – 14</a:t>
            </a:r>
            <a:r>
              <a:rPr lang="en-US" altLang="zh-CN" sz="2000" baseline="30000" dirty="0" smtClean="0">
                <a:latin typeface="+mj-lt"/>
              </a:rPr>
              <a:t>th</a:t>
            </a:r>
            <a:r>
              <a:rPr lang="en-US" altLang="zh-CN" sz="2000" dirty="0" smtClean="0">
                <a:latin typeface="+mj-lt"/>
              </a:rPr>
              <a:t> October 2016</a:t>
            </a:r>
            <a:endParaRPr lang="en-US" altLang="zh-CN" sz="2000" dirty="0">
              <a:latin typeface="+mj-lt"/>
            </a:endParaRPr>
          </a:p>
          <a:p>
            <a:pPr>
              <a:spcBef>
                <a:spcPct val="20000"/>
              </a:spcBef>
              <a:defRPr/>
            </a:pPr>
            <a:r>
              <a:rPr lang="en-US" altLang="zh-CN" sz="2000" dirty="0" smtClean="0">
                <a:latin typeface="+mj-lt"/>
              </a:rPr>
              <a:t>Agenda Item: 8.1.3.1</a:t>
            </a:r>
            <a:endParaRPr lang="zh-CN" altLang="zh-CN" sz="2000" dirty="0">
              <a:latin typeface="+mj-lt"/>
            </a:endParaRPr>
          </a:p>
          <a:p>
            <a:pPr>
              <a:spcBef>
                <a:spcPct val="20000"/>
              </a:spcBef>
              <a:defRPr/>
            </a:pPr>
            <a:endParaRPr lang="zh-CN" altLang="zh-CN" sz="2000" dirty="0">
              <a:effectLst>
                <a:outerShdw blurRad="38100" dist="38100" dir="2700000" algn="tl">
                  <a:srgbClr val="C0C0C0"/>
                </a:outerShdw>
              </a:effectLst>
              <a:latin typeface="+mj-lt"/>
            </a:endParaRPr>
          </a:p>
          <a:p>
            <a:pPr>
              <a:spcBef>
                <a:spcPct val="20000"/>
              </a:spcBef>
              <a:defRPr/>
            </a:pPr>
            <a:endParaRPr lang="en-US" altLang="ko-KR" sz="2000" dirty="0">
              <a:effectLst>
                <a:outerShdw blurRad="38100" dist="38100" dir="2700000" algn="tl">
                  <a:srgbClr val="C0C0C0"/>
                </a:outerShdw>
              </a:effectLst>
              <a:latin typeface="+mj-lt"/>
            </a:endParaRPr>
          </a:p>
        </p:txBody>
      </p:sp>
      <p:sp>
        <p:nvSpPr>
          <p:cNvPr id="5126" name="Rectangle 5"/>
          <p:cNvSpPr>
            <a:spLocks noChangeArrowheads="1"/>
          </p:cNvSpPr>
          <p:nvPr/>
        </p:nvSpPr>
        <p:spPr bwMode="auto">
          <a:xfrm>
            <a:off x="152400" y="4092724"/>
            <a:ext cx="8653463" cy="461665"/>
          </a:xfrm>
          <a:prstGeom prst="rect">
            <a:avLst/>
          </a:prstGeom>
          <a:noFill/>
          <a:ln w="9525">
            <a:noFill/>
            <a:miter lim="800000"/>
            <a:headEnd/>
            <a:tailEnd/>
          </a:ln>
        </p:spPr>
        <p:txBody>
          <a:bodyPr wrap="square" anchor="ctr">
            <a:spAutoFit/>
          </a:bodyPr>
          <a:lstStyle/>
          <a:p>
            <a:r>
              <a:rPr lang="en-GB" altLang="it-IT" sz="2400" dirty="0" err="1" smtClean="0"/>
              <a:t>AccelerComm</a:t>
            </a:r>
            <a:r>
              <a:rPr lang="en-GB" altLang="it-IT" sz="2400" dirty="0" smtClean="0"/>
              <a:t>, Ericsson, </a:t>
            </a:r>
            <a:r>
              <a:rPr lang="is-IS" altLang="it-IT" sz="2400" dirty="0" smtClean="0"/>
              <a:t>Orange, IMT, LG, NEC</a:t>
            </a:r>
            <a:r>
              <a:rPr lang="is-IS" altLang="it-IT" sz="2400" smtClean="0"/>
              <a:t>, </a:t>
            </a:r>
            <a:r>
              <a:rPr lang="is-IS" altLang="it-IT" sz="2400" smtClean="0"/>
              <a:t>Sony, </a:t>
            </a:r>
            <a:r>
              <a:rPr lang="is-IS" altLang="it-IT" sz="2400" dirty="0" smtClean="0"/>
              <a:t>LG Uplus</a:t>
            </a:r>
            <a:endParaRPr lang="en-US" altLang="ja-JP" sz="2400" b="0" dirty="0">
              <a:ea typeface="ＭＳ Ｐゴシック" pitchFamily="34" charset="-128"/>
            </a:endParaRPr>
          </a:p>
        </p:txBody>
      </p:sp>
    </p:spTree>
    <p:extLst>
      <p:ext uri="{BB962C8B-B14F-4D97-AF65-F5344CB8AC3E}">
        <p14:creationId xmlns:p14="http://schemas.microsoft.com/office/powerpoint/2010/main" val="203659806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Based on the agreed observations</a:t>
            </a:r>
            <a:endParaRPr lang="en-US" dirty="0"/>
          </a:p>
        </p:txBody>
      </p:sp>
      <p:sp>
        <p:nvSpPr>
          <p:cNvPr id="3" name="Content Placeholder 2"/>
          <p:cNvSpPr>
            <a:spLocks noGrp="1"/>
          </p:cNvSpPr>
          <p:nvPr>
            <p:ph idx="1"/>
          </p:nvPr>
        </p:nvSpPr>
        <p:spPr/>
        <p:txBody>
          <a:bodyPr>
            <a:noAutofit/>
          </a:bodyPr>
          <a:lstStyle/>
          <a:p>
            <a:pPr marL="0" lvl="1" indent="0">
              <a:buNone/>
            </a:pPr>
            <a:r>
              <a:rPr lang="en-GB" sz="1600" b="1" dirty="0">
                <a:solidFill>
                  <a:srgbClr val="000000"/>
                </a:solidFill>
                <a:latin typeface="Vodafone Rg" pitchFamily="34" charset="0"/>
              </a:rPr>
              <a:t>Observation: There is significant risk associated with the implementation of polar codes</a:t>
            </a:r>
          </a:p>
          <a:p>
            <a:pPr marL="0" lvl="1" indent="0">
              <a:buNone/>
            </a:pPr>
            <a:r>
              <a:rPr lang="en-GB" sz="1600" dirty="0">
                <a:solidFill>
                  <a:srgbClr val="000000"/>
                </a:solidFill>
                <a:latin typeface="Vodafone Rg" pitchFamily="34" charset="0"/>
              </a:rPr>
              <a:t>Supported by:</a:t>
            </a:r>
          </a:p>
          <a:p>
            <a:pPr marL="457200" lvl="1" indent="-457200">
              <a:buFontTx/>
              <a:buChar char="-"/>
            </a:pPr>
            <a:r>
              <a:rPr lang="en-GB" sz="1600" dirty="0" smtClean="0">
                <a:solidFill>
                  <a:srgbClr val="000000"/>
                </a:solidFill>
                <a:latin typeface="Vodafone Rg" pitchFamily="34" charset="0"/>
              </a:rPr>
              <a:t>"</a:t>
            </a:r>
            <a:r>
              <a:rPr lang="en-GB" sz="1600" dirty="0">
                <a:solidFill>
                  <a:srgbClr val="000000"/>
                </a:solidFill>
                <a:latin typeface="Vodafone Rg" pitchFamily="34" charset="0"/>
              </a:rPr>
              <a:t>Polar codes are implementable, although there are currently no commercial implementations, and in relation to NR, there are some </a:t>
            </a:r>
            <a:r>
              <a:rPr lang="en-GB" sz="1600" dirty="0" smtClean="0">
                <a:solidFill>
                  <a:srgbClr val="000000"/>
                </a:solidFill>
                <a:latin typeface="Vodafone Rg" pitchFamily="34" charset="0"/>
              </a:rPr>
              <a:t>concerns”</a:t>
            </a:r>
            <a:endParaRPr lang="en-GB" sz="1600" dirty="0">
              <a:solidFill>
                <a:srgbClr val="000000"/>
              </a:solidFill>
              <a:latin typeface="Vodafone Rg" pitchFamily="34" charset="0"/>
            </a:endParaRPr>
          </a:p>
          <a:p>
            <a:pPr marL="457200" lvl="1" indent="-457200">
              <a:buFontTx/>
              <a:buChar char="-"/>
            </a:pPr>
            <a:r>
              <a:rPr lang="en-GB" sz="1600" dirty="0" smtClean="0">
                <a:solidFill>
                  <a:srgbClr val="000000"/>
                </a:solidFill>
                <a:latin typeface="Vodafone Rg" pitchFamily="34" charset="0"/>
              </a:rPr>
              <a:t>"</a:t>
            </a:r>
            <a:r>
              <a:rPr lang="en-GB" sz="1600" dirty="0">
                <a:solidFill>
                  <a:srgbClr val="000000"/>
                </a:solidFill>
                <a:latin typeface="Vodafone Rg" pitchFamily="34" charset="0"/>
              </a:rPr>
              <a:t>For decoding hardware that can achieve acceptable latency, performance and flexibility, there are some concerns about the area efficiency and energy efficiency that are achievable with polar codes"</a:t>
            </a:r>
          </a:p>
          <a:p>
            <a:pPr marL="0" lvl="1" indent="0">
              <a:buNone/>
            </a:pPr>
            <a:r>
              <a:rPr lang="en-GB" sz="1600" dirty="0">
                <a:solidFill>
                  <a:srgbClr val="000000"/>
                </a:solidFill>
                <a:latin typeface="Vodafone Rg" pitchFamily="34" charset="0"/>
              </a:rPr>
              <a:t> </a:t>
            </a:r>
          </a:p>
          <a:p>
            <a:pPr marL="0" lvl="1" indent="0">
              <a:buNone/>
            </a:pPr>
            <a:r>
              <a:rPr lang="en-GB" sz="1600" b="1" dirty="0">
                <a:solidFill>
                  <a:srgbClr val="000000"/>
                </a:solidFill>
                <a:latin typeface="Vodafone Rg" pitchFamily="34" charset="0"/>
              </a:rPr>
              <a:t>Observation: </a:t>
            </a:r>
            <a:r>
              <a:rPr lang="en-GB" sz="1600" b="1" dirty="0" smtClean="0">
                <a:solidFill>
                  <a:srgbClr val="000000"/>
                </a:solidFill>
                <a:latin typeface="Vodafone Rg" pitchFamily="34" charset="0"/>
              </a:rPr>
              <a:t>Concerns have been raised about the </a:t>
            </a:r>
            <a:r>
              <a:rPr lang="en-GB" sz="1600" b="1" dirty="0">
                <a:solidFill>
                  <a:srgbClr val="000000"/>
                </a:solidFill>
                <a:latin typeface="Vodafone Rg" pitchFamily="34" charset="0"/>
              </a:rPr>
              <a:t>implementation of flexible LDPC</a:t>
            </a:r>
          </a:p>
          <a:p>
            <a:pPr marL="0" lvl="1" indent="0">
              <a:buNone/>
            </a:pPr>
            <a:r>
              <a:rPr lang="en-GB" sz="1600" dirty="0">
                <a:solidFill>
                  <a:srgbClr val="000000"/>
                </a:solidFill>
                <a:latin typeface="Vodafone Rg" pitchFamily="34" charset="0"/>
              </a:rPr>
              <a:t>Supported </a:t>
            </a:r>
            <a:r>
              <a:rPr lang="en-GB" sz="1600" dirty="0" smtClean="0">
                <a:solidFill>
                  <a:srgbClr val="000000"/>
                </a:solidFill>
                <a:latin typeface="Vodafone Rg" pitchFamily="34" charset="0"/>
              </a:rPr>
              <a:t>by:</a:t>
            </a:r>
            <a:endParaRPr lang="en-GB" sz="1600" dirty="0">
              <a:solidFill>
                <a:srgbClr val="000000"/>
              </a:solidFill>
              <a:latin typeface="Vodafone Rg" pitchFamily="34" charset="0"/>
            </a:endParaRPr>
          </a:p>
          <a:p>
            <a:pPr marL="457200" lvl="1" indent="-457200">
              <a:buFontTx/>
              <a:buChar char="-"/>
            </a:pPr>
            <a:r>
              <a:rPr lang="en-GB" sz="1600" dirty="0" smtClean="0">
                <a:solidFill>
                  <a:srgbClr val="000000"/>
                </a:solidFill>
                <a:latin typeface="Vodafone Rg" pitchFamily="34" charset="0"/>
              </a:rPr>
              <a:t>"</a:t>
            </a:r>
            <a:r>
              <a:rPr lang="en-GB" sz="1600" dirty="0">
                <a:solidFill>
                  <a:srgbClr val="000000"/>
                </a:solidFill>
                <a:latin typeface="Vodafone Rg" pitchFamily="34" charset="0"/>
              </a:rPr>
              <a:t>For LDPC there are concerns that implementation with attractive area and energy efficiency may be challenging when simultaneously targeting the peak throughput and flexibility requirements of NR”</a:t>
            </a:r>
          </a:p>
          <a:p>
            <a:pPr marL="457200" lvl="1" indent="-457200">
              <a:buFontTx/>
              <a:buChar char="-"/>
            </a:pPr>
            <a:r>
              <a:rPr lang="en-GB" sz="1600" dirty="0" smtClean="0">
                <a:solidFill>
                  <a:srgbClr val="000000"/>
                </a:solidFill>
                <a:latin typeface="Vodafone Rg" pitchFamily="34" charset="0"/>
              </a:rPr>
              <a:t>"</a:t>
            </a:r>
            <a:r>
              <a:rPr lang="en-GB" sz="1600" dirty="0">
                <a:solidFill>
                  <a:srgbClr val="000000"/>
                </a:solidFill>
                <a:latin typeface="Vodafone Rg" pitchFamily="34" charset="0"/>
              </a:rPr>
              <a:t>some other companies consider the applicable flexibility to be limited, for example because a flexible switched network (if used) has an impact on increasing the power, area and latency”</a:t>
            </a:r>
          </a:p>
        </p:txBody>
      </p:sp>
    </p:spTree>
    <p:extLst>
      <p:ext uri="{BB962C8B-B14F-4D97-AF65-F5344CB8AC3E}">
        <p14:creationId xmlns:p14="http://schemas.microsoft.com/office/powerpoint/2010/main" val="85427452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Based on the agreed observations</a:t>
            </a:r>
            <a:endParaRPr lang="en-US" dirty="0"/>
          </a:p>
        </p:txBody>
      </p:sp>
      <p:sp>
        <p:nvSpPr>
          <p:cNvPr id="3" name="Content Placeholder 2"/>
          <p:cNvSpPr>
            <a:spLocks noGrp="1"/>
          </p:cNvSpPr>
          <p:nvPr>
            <p:ph idx="1"/>
          </p:nvPr>
        </p:nvSpPr>
        <p:spPr/>
        <p:txBody>
          <a:bodyPr>
            <a:noAutofit/>
          </a:bodyPr>
          <a:lstStyle/>
          <a:p>
            <a:pPr marL="0" lvl="1" indent="0">
              <a:buNone/>
            </a:pPr>
            <a:r>
              <a:rPr lang="en-GB" sz="1600" b="1" dirty="0">
                <a:solidFill>
                  <a:srgbClr val="000000"/>
                </a:solidFill>
                <a:latin typeface="Vodafone Rg" pitchFamily="34" charset="0"/>
              </a:rPr>
              <a:t>Observation: LDPC and turbo codes are complementary</a:t>
            </a:r>
          </a:p>
          <a:p>
            <a:pPr marL="0" lvl="1" indent="0">
              <a:buNone/>
            </a:pPr>
            <a:r>
              <a:rPr lang="en-GB" sz="1600" dirty="0">
                <a:solidFill>
                  <a:srgbClr val="000000"/>
                </a:solidFill>
                <a:latin typeface="Vodafone Rg" pitchFamily="34" charset="0"/>
              </a:rPr>
              <a:t>Supported by:</a:t>
            </a:r>
          </a:p>
          <a:p>
            <a:pPr marL="441325" lvl="1" indent="-441325">
              <a:buFontTx/>
              <a:buChar char="-"/>
            </a:pPr>
            <a:r>
              <a:rPr lang="en-GB" sz="1600" dirty="0" smtClean="0">
                <a:solidFill>
                  <a:srgbClr val="000000"/>
                </a:solidFill>
                <a:latin typeface="Vodafone Rg" pitchFamily="34" charset="0"/>
              </a:rPr>
              <a:t>"</a:t>
            </a:r>
            <a:r>
              <a:rPr lang="en-GB" sz="1600" dirty="0">
                <a:solidFill>
                  <a:srgbClr val="000000"/>
                </a:solidFill>
                <a:latin typeface="Vodafone Rg" pitchFamily="34" charset="0"/>
              </a:rPr>
              <a:t>LDPC codes are widely implemented in commercial hardware supporting several </a:t>
            </a:r>
            <a:r>
              <a:rPr lang="en-GB" sz="1600" dirty="0" err="1">
                <a:solidFill>
                  <a:srgbClr val="000000"/>
                </a:solidFill>
                <a:latin typeface="Vodafone Rg" pitchFamily="34" charset="0"/>
              </a:rPr>
              <a:t>Gbps</a:t>
            </a:r>
            <a:r>
              <a:rPr lang="en-GB" sz="1600" dirty="0">
                <a:solidFill>
                  <a:srgbClr val="000000"/>
                </a:solidFill>
                <a:latin typeface="Vodafone Rg" pitchFamily="34" charset="0"/>
              </a:rPr>
              <a:t> throughput and attractive area and energy efficiency with some flexibility, but with flexibility and features that are more limited than required for NR”</a:t>
            </a:r>
          </a:p>
          <a:p>
            <a:pPr marL="441325" lvl="1" indent="-441325">
              <a:buFontTx/>
              <a:buChar char="-"/>
            </a:pPr>
            <a:r>
              <a:rPr lang="en-GB" sz="1600" dirty="0" smtClean="0">
                <a:solidFill>
                  <a:srgbClr val="000000"/>
                </a:solidFill>
                <a:latin typeface="Vodafone Rg" pitchFamily="34" charset="0"/>
              </a:rPr>
              <a:t>"</a:t>
            </a:r>
            <a:r>
              <a:rPr lang="en-GB" sz="1600" dirty="0">
                <a:solidFill>
                  <a:srgbClr val="000000"/>
                </a:solidFill>
                <a:latin typeface="Vodafone Rg" pitchFamily="34" charset="0"/>
              </a:rPr>
              <a:t>Turbo codes are widely implemented in commercial hardware, supporting HARQ and flexibility similar to what is required for NR, but not at the high data rates or low latencies required for NR”</a:t>
            </a:r>
          </a:p>
          <a:p>
            <a:pPr marL="441325" lvl="1" indent="-441325">
              <a:buFontTx/>
              <a:buChar char="-"/>
            </a:pPr>
            <a:r>
              <a:rPr lang="en-GB" sz="1600" dirty="0" smtClean="0">
                <a:solidFill>
                  <a:srgbClr val="000000"/>
                </a:solidFill>
                <a:latin typeface="Vodafone Rg" pitchFamily="34" charset="0"/>
              </a:rPr>
              <a:t>For </a:t>
            </a:r>
            <a:r>
              <a:rPr lang="en-GB" sz="1600" dirty="0">
                <a:solidFill>
                  <a:srgbClr val="000000"/>
                </a:solidFill>
                <a:latin typeface="Vodafone Rg" pitchFamily="34" charset="0"/>
              </a:rPr>
              <a:t>LDPC codes, "The area efficiency reduces for lower coding rates”</a:t>
            </a:r>
          </a:p>
          <a:p>
            <a:pPr marL="441325" lvl="1" indent="-441325">
              <a:buFontTx/>
              <a:buChar char="-"/>
            </a:pPr>
            <a:r>
              <a:rPr lang="en-GB" sz="1600" dirty="0" smtClean="0">
                <a:solidFill>
                  <a:srgbClr val="000000"/>
                </a:solidFill>
                <a:latin typeface="Vodafone Rg" pitchFamily="34" charset="0"/>
              </a:rPr>
              <a:t>For </a:t>
            </a:r>
            <a:r>
              <a:rPr lang="en-GB" sz="1600" dirty="0">
                <a:solidFill>
                  <a:srgbClr val="000000"/>
                </a:solidFill>
                <a:latin typeface="Vodafone Rg" pitchFamily="34" charset="0"/>
              </a:rPr>
              <a:t>turbo codes, "In some implementations suitable for lower throughputs, the area and energy efficiency is constant when varying the puncturing and repetition rate”</a:t>
            </a:r>
          </a:p>
          <a:p>
            <a:pPr marL="0" lvl="1" indent="0">
              <a:buNone/>
            </a:pPr>
            <a:r>
              <a:rPr lang="en-GB" sz="1600" b="1" dirty="0">
                <a:solidFill>
                  <a:srgbClr val="000000"/>
                </a:solidFill>
                <a:latin typeface="Vodafone Rg" pitchFamily="34" charset="0"/>
              </a:rPr>
              <a:t> </a:t>
            </a:r>
          </a:p>
          <a:p>
            <a:pPr marL="0" lvl="1" indent="0">
              <a:buNone/>
            </a:pPr>
            <a:r>
              <a:rPr lang="en-GB" sz="1600" b="1" dirty="0">
                <a:solidFill>
                  <a:srgbClr val="000000"/>
                </a:solidFill>
                <a:latin typeface="Vodafone Rg" pitchFamily="34" charset="0"/>
              </a:rPr>
              <a:t>Observation: The combination of LDPC and turbo codes avoids the risks of polar codes and </a:t>
            </a:r>
            <a:r>
              <a:rPr lang="en-GB" sz="1600" b="1" dirty="0" smtClean="0">
                <a:solidFill>
                  <a:srgbClr val="000000"/>
                </a:solidFill>
                <a:latin typeface="Vodafone Rg" pitchFamily="34" charset="0"/>
              </a:rPr>
              <a:t>the concerns of LDPC</a:t>
            </a:r>
            <a:r>
              <a:rPr lang="en-GB" sz="1600" b="1" dirty="0">
                <a:solidFill>
                  <a:srgbClr val="000000"/>
                </a:solidFill>
                <a:latin typeface="Vodafone Rg" pitchFamily="34" charset="0"/>
              </a:rPr>
              <a:t>-only</a:t>
            </a:r>
          </a:p>
          <a:p>
            <a:pPr marL="0" lvl="1" indent="0">
              <a:buNone/>
            </a:pPr>
            <a:r>
              <a:rPr lang="en-GB" sz="1600" b="1" dirty="0">
                <a:solidFill>
                  <a:srgbClr val="000000"/>
                </a:solidFill>
                <a:latin typeface="Vodafone Rg" pitchFamily="34" charset="0"/>
              </a:rPr>
              <a:t> </a:t>
            </a:r>
            <a:endParaRPr lang="en-GB" sz="1600" dirty="0">
              <a:solidFill>
                <a:srgbClr val="000000"/>
              </a:solidFill>
              <a:latin typeface="Vodafone Rg" pitchFamily="34" charset="0"/>
            </a:endParaRPr>
          </a:p>
        </p:txBody>
      </p:sp>
    </p:spTree>
    <p:extLst>
      <p:ext uri="{BB962C8B-B14F-4D97-AF65-F5344CB8AC3E}">
        <p14:creationId xmlns:p14="http://schemas.microsoft.com/office/powerpoint/2010/main" val="120955692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2743200"/>
            <a:ext cx="8229600" cy="3382963"/>
          </a:xfrm>
        </p:spPr>
        <p:txBody>
          <a:bodyPr>
            <a:noAutofit/>
          </a:bodyPr>
          <a:lstStyle/>
          <a:p>
            <a:pPr marL="457200" lvl="1" indent="-457200"/>
            <a:r>
              <a:rPr lang="en-GB" sz="3200" b="1" dirty="0">
                <a:solidFill>
                  <a:srgbClr val="000000"/>
                </a:solidFill>
                <a:latin typeface="Vodafone Rg" pitchFamily="34" charset="0"/>
              </a:rPr>
              <a:t>Adopt LDPC code and turbo </a:t>
            </a:r>
            <a:r>
              <a:rPr lang="en-GB" sz="3200" b="1" dirty="0" smtClean="0">
                <a:solidFill>
                  <a:srgbClr val="000000"/>
                </a:solidFill>
                <a:latin typeface="Vodafone Rg" pitchFamily="34" charset="0"/>
              </a:rPr>
              <a:t>code, </a:t>
            </a:r>
            <a:r>
              <a:rPr lang="en-GB" sz="3200" b="1" dirty="0">
                <a:solidFill>
                  <a:srgbClr val="000000"/>
                </a:solidFill>
                <a:latin typeface="Vodafone Rg" pitchFamily="34" charset="0"/>
              </a:rPr>
              <a:t>to mitigate the </a:t>
            </a:r>
            <a:r>
              <a:rPr lang="en-GB" sz="3200" b="1" dirty="0" smtClean="0">
                <a:solidFill>
                  <a:srgbClr val="000000"/>
                </a:solidFill>
                <a:latin typeface="Vodafone Rg" pitchFamily="34" charset="0"/>
              </a:rPr>
              <a:t>concerns associated </a:t>
            </a:r>
            <a:r>
              <a:rPr lang="en-GB" sz="3200" b="1" dirty="0">
                <a:solidFill>
                  <a:srgbClr val="000000"/>
                </a:solidFill>
                <a:latin typeface="Vodafone Rg" pitchFamily="34" charset="0"/>
              </a:rPr>
              <a:t>with the implementation of flexible LDPC. </a:t>
            </a:r>
            <a:endParaRPr lang="en-GB" sz="3200" dirty="0">
              <a:solidFill>
                <a:srgbClr val="000000"/>
              </a:solidFill>
              <a:latin typeface="Vodafone Rg" pitchFamily="34" charset="0"/>
            </a:endParaRPr>
          </a:p>
        </p:txBody>
      </p:sp>
    </p:spTree>
    <p:extLst>
      <p:ext uri="{BB962C8B-B14F-4D97-AF65-F5344CB8AC3E}">
        <p14:creationId xmlns:p14="http://schemas.microsoft.com/office/powerpoint/2010/main" val="278013808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3025</TotalTime>
  <Words>365</Words>
  <Application>Microsoft Macintosh PowerPoint</Application>
  <PresentationFormat>On-screen Show (4:3)</PresentationFormat>
  <Paragraphs>28</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on channel codes for NR eMBB data</vt:lpstr>
      <vt:lpstr>Based on the agreed observations</vt:lpstr>
      <vt:lpstr>Based on the agreed observations</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c:title>
  <dc:creator>Ji, Tingfang</dc:creator>
  <cp:lastModifiedBy>Rob Maunder</cp:lastModifiedBy>
  <cp:revision>156</cp:revision>
  <dcterms:created xsi:type="dcterms:W3CDTF">2006-08-16T00:00:00Z</dcterms:created>
  <dcterms:modified xsi:type="dcterms:W3CDTF">2016-10-13T13:36:47Z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1364506831</vt:i4>
  </property>
  <property fmtid="{D5CDD505-2E9C-101B-9397-08002B2CF9AE}" pid="3" name="_NewReviewCycle">
    <vt:lpwstr/>
  </property>
  <property fmtid="{D5CDD505-2E9C-101B-9397-08002B2CF9AE}" pid="4" name="_EmailSubject">
    <vt:lpwstr>Polar codes in 3GPP RAN1 86bis</vt:lpwstr>
  </property>
  <property fmtid="{D5CDD505-2E9C-101B-9397-08002B2CF9AE}" pid="5" name="_AuthorEmail">
    <vt:lpwstr>jsoriaga@qti.qualcomm.com</vt:lpwstr>
  </property>
  <property fmtid="{D5CDD505-2E9C-101B-9397-08002B2CF9AE}" pid="6" name="_AuthorEmailDisplayName">
    <vt:lpwstr>Soriaga, Joseph</vt:lpwstr>
  </property>
  <property fmtid="{D5CDD505-2E9C-101B-9397-08002B2CF9AE}" pid="7" name="_PreviousAdHocReviewCycleID">
    <vt:i4>-1693018878</vt:i4>
  </property>
</Properties>
</file>