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2" r:id="rId3"/>
    <p:sldId id="283" r:id="rId4"/>
    <p:sldId id="280" r:id="rId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909" autoAdjust="0"/>
    <p:restoredTop sz="94660"/>
  </p:normalViewPr>
  <p:slideViewPr>
    <p:cSldViewPr>
      <p:cViewPr varScale="1">
        <p:scale>
          <a:sx n="72" d="100"/>
          <a:sy n="72" d="100"/>
        </p:scale>
        <p:origin x="177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3B84484-2B80-43EB-A8B6-9B299C4079D0}" type="datetimeFigureOut">
              <a:rPr lang="en-US" smtClean="0"/>
              <a:pPr/>
              <a:t>10/11/2016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3B84484-2B80-43EB-A8B6-9B299C4079D0}" type="datetimeFigureOut">
              <a:rPr lang="en-US" smtClean="0"/>
              <a:pPr/>
              <a:t>10/11/2016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3B84484-2B80-43EB-A8B6-9B299C4079D0}" type="datetimeFigureOut">
              <a:rPr lang="en-US" smtClean="0"/>
              <a:pPr/>
              <a:t>10/11/2016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3B84484-2B80-43EB-A8B6-9B299C4079D0}" type="datetimeFigureOut">
              <a:rPr lang="en-US" smtClean="0"/>
              <a:pPr/>
              <a:t>10/11/2016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3B84484-2B80-43EB-A8B6-9B299C4079D0}" type="datetimeFigureOut">
              <a:rPr lang="en-US" smtClean="0"/>
              <a:pPr/>
              <a:t>10/11/2016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3B84484-2B80-43EB-A8B6-9B299C4079D0}" type="datetimeFigureOut">
              <a:rPr lang="en-US" smtClean="0"/>
              <a:pPr/>
              <a:t>10/11/2016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B84484-2B80-43EB-A8B6-9B299C4079D0}" type="datetimeFigureOut">
              <a:rPr lang="en-US" smtClean="0"/>
              <a:pPr/>
              <a:t>10/11/2016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10/11/2016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3B84484-2B80-43EB-A8B6-9B299C4079D0}" type="datetimeFigureOut">
              <a:rPr lang="en-US" smtClean="0"/>
              <a:pPr/>
              <a:t>10/11/2016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E54B7E-C18A-4903-936D-EB7096C432A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3B84484-2B80-43EB-A8B6-9B299C4079D0}" type="datetimeFigureOut">
              <a:rPr lang="en-US" smtClean="0"/>
              <a:pPr/>
              <a:t>10/11/2016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54B7E-C18A-4903-936D-EB7096C432A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altLang="zh-CN" dirty="0"/>
              <a:t>WF on NB IoT multicast collision handling</a:t>
            </a:r>
            <a:endParaRPr lang="en-US" dirty="0"/>
          </a:p>
        </p:txBody>
      </p:sp>
      <p:sp>
        <p:nvSpPr>
          <p:cNvPr id="3" name="Subtitle 2"/>
          <p:cNvSpPr>
            <a:spLocks noGrp="1"/>
          </p:cNvSpPr>
          <p:nvPr>
            <p:ph type="subTitle" idx="1"/>
          </p:nvPr>
        </p:nvSpPr>
        <p:spPr>
          <a:xfrm>
            <a:off x="1371600" y="4149080"/>
            <a:ext cx="6400800" cy="1489720"/>
          </a:xfrm>
        </p:spPr>
        <p:txBody>
          <a:bodyPr>
            <a:normAutofit/>
          </a:bodyPr>
          <a:lstStyle/>
          <a:p>
            <a:r>
              <a:rPr lang="en-US" dirty="0">
                <a:solidFill>
                  <a:schemeClr val="tx1"/>
                </a:solidFill>
              </a:rPr>
              <a:t>Ericsson …</a:t>
            </a:r>
          </a:p>
        </p:txBody>
      </p:sp>
      <p:sp>
        <p:nvSpPr>
          <p:cNvPr id="5" name="Rectangle 4"/>
          <p:cNvSpPr>
            <a:spLocks noChangeArrowheads="1"/>
          </p:cNvSpPr>
          <p:nvPr/>
        </p:nvSpPr>
        <p:spPr bwMode="auto">
          <a:xfrm>
            <a:off x="7380312" y="217765"/>
            <a:ext cx="163792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FontTx/>
              <a:buNone/>
            </a:pPr>
            <a:r>
              <a:rPr lang="en-GB" altLang="en-US" sz="1800" b="1" dirty="0">
                <a:latin typeface="Arial" charset="0"/>
              </a:rPr>
              <a:t>R1-1610553</a:t>
            </a:r>
            <a:endParaRPr lang="en-US" altLang="en-US" sz="1800" b="1" dirty="0">
              <a:latin typeface="Arial" charset="0"/>
            </a:endParaRPr>
          </a:p>
        </p:txBody>
      </p:sp>
      <p:sp>
        <p:nvSpPr>
          <p:cNvPr id="6" name="TextBox 4"/>
          <p:cNvSpPr txBox="1">
            <a:spLocks noChangeArrowheads="1"/>
          </p:cNvSpPr>
          <p:nvPr/>
        </p:nvSpPr>
        <p:spPr bwMode="auto">
          <a:xfrm>
            <a:off x="152400" y="174536"/>
            <a:ext cx="5139680" cy="1034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Calibri" pitchFamily="34" charset="0"/>
              </a:defRPr>
            </a:lvl1pPr>
            <a:lvl2pPr marL="742950" indent="-285750">
              <a:spcBef>
                <a:spcPct val="20000"/>
              </a:spcBef>
              <a:buFont typeface="Arial" charset="0"/>
              <a:buChar char="–"/>
              <a:defRPr sz="2800">
                <a:solidFill>
                  <a:schemeClr val="tx1"/>
                </a:solidFill>
                <a:latin typeface="Calibri" pitchFamily="34" charset="0"/>
              </a:defRPr>
            </a:lvl2pPr>
            <a:lvl3pPr marL="1143000" indent="-228600">
              <a:spcBef>
                <a:spcPct val="20000"/>
              </a:spcBef>
              <a:buFont typeface="Arial" charset="0"/>
              <a:buChar char="•"/>
              <a:defRPr sz="2400">
                <a:solidFill>
                  <a:schemeClr val="tx1"/>
                </a:solidFill>
                <a:latin typeface="Calibri" pitchFamily="34" charset="0"/>
              </a:defRPr>
            </a:lvl3pPr>
            <a:lvl4pPr marL="1600200" indent="-228600">
              <a:spcBef>
                <a:spcPct val="20000"/>
              </a:spcBef>
              <a:buFont typeface="Arial" charset="0"/>
              <a:buChar char="–"/>
              <a:defRPr sz="2000">
                <a:solidFill>
                  <a:schemeClr val="tx1"/>
                </a:solidFill>
                <a:latin typeface="Calibri" pitchFamily="34" charset="0"/>
              </a:defRPr>
            </a:lvl4pPr>
            <a:lvl5pPr marL="2057400" indent="-22860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spcBef>
                <a:spcPct val="0"/>
              </a:spcBef>
              <a:buNone/>
            </a:pPr>
            <a:r>
              <a:rPr lang="en-US" altLang="zh-CN" sz="1800" dirty="0">
                <a:latin typeface="Arial Unicode MS" pitchFamily="50" charset="-127"/>
                <a:ea typeface="Arial Unicode MS" pitchFamily="50" charset="-127"/>
                <a:cs typeface="Arial Unicode MS" pitchFamily="50" charset="-127"/>
              </a:rPr>
              <a:t>3GPP TSG RAN WG1 Meeting #86bis</a:t>
            </a:r>
            <a:endParaRPr lang="en-US" altLang="ja-JP" sz="1800" dirty="0">
              <a:latin typeface="Arial Unicode MS" pitchFamily="50" charset="-127"/>
              <a:ea typeface="Arial Unicode MS" pitchFamily="50" charset="-127"/>
              <a:cs typeface="Arial Unicode MS" pitchFamily="50" charset="-127"/>
            </a:endParaRPr>
          </a:p>
          <a:p>
            <a:pPr>
              <a:buNone/>
            </a:pPr>
            <a:r>
              <a:rPr lang="en-US" altLang="zh-CN" sz="1800" dirty="0">
                <a:latin typeface="Arial Unicode MS" pitchFamily="50" charset="-127"/>
                <a:ea typeface="Arial Unicode MS" pitchFamily="50" charset="-127"/>
                <a:cs typeface="Arial Unicode MS" pitchFamily="50" charset="-127"/>
              </a:rPr>
              <a:t>Lisbon, Portugal, 10th – 14th Oct 2016</a:t>
            </a:r>
          </a:p>
          <a:p>
            <a:pPr>
              <a:buNone/>
            </a:pPr>
            <a:r>
              <a:rPr lang="en-US" altLang="ja-JP" sz="1800" dirty="0">
                <a:latin typeface="Arial Unicode MS" pitchFamily="50" charset="-127"/>
                <a:ea typeface="Arial Unicode MS" pitchFamily="50" charset="-127"/>
                <a:cs typeface="Arial Unicode MS" pitchFamily="50" charset="-127"/>
              </a:rPr>
              <a:t>Agenda item 7.2.9.2</a:t>
            </a:r>
            <a:endParaRPr lang="ja-JP" altLang="en-US" sz="1800" dirty="0">
              <a:latin typeface="Arial Unicode MS" pitchFamily="50" charset="-127"/>
              <a:ea typeface="Arial Unicode MS" pitchFamily="50" charset="-127"/>
              <a:cs typeface="Arial Unicode MS" pitchFamily="50" charset="-127"/>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a:xfrm>
            <a:off x="457200" y="1417638"/>
            <a:ext cx="8229600" cy="4525963"/>
          </a:xfrm>
        </p:spPr>
        <p:txBody>
          <a:bodyPr>
            <a:normAutofit fontScale="77500" lnSpcReduction="20000"/>
          </a:bodyPr>
          <a:lstStyle/>
          <a:p>
            <a:pPr hangingPunct="0"/>
            <a:r>
              <a:rPr lang="en-GB" dirty="0"/>
              <a:t>In RAN1#86 meeting, regarding Multicast, the followings are agreed:</a:t>
            </a:r>
            <a:endParaRPr lang="sv-SE" dirty="0"/>
          </a:p>
          <a:p>
            <a:pPr lvl="1"/>
            <a:r>
              <a:rPr lang="en-GB" dirty="0"/>
              <a:t>SC-PTM in NB-IoT is supported at least in RRC_IDLE mode. FFS RRC CONNECTED mode</a:t>
            </a:r>
            <a:r>
              <a:rPr lang="en-US" dirty="0"/>
              <a:t>.</a:t>
            </a:r>
            <a:endParaRPr lang="sv-SE" dirty="0"/>
          </a:p>
          <a:p>
            <a:pPr lvl="1"/>
            <a:r>
              <a:rPr lang="en-US" dirty="0"/>
              <a:t>In RRC IDLE mode, priority between SC-PTM and the following needs to be decided at least for:</a:t>
            </a:r>
            <a:endParaRPr lang="sv-SE" dirty="0"/>
          </a:p>
          <a:p>
            <a:pPr lvl="2"/>
            <a:r>
              <a:rPr lang="en-US" dirty="0"/>
              <a:t>SC-PTM and paging, if there is a collision issue</a:t>
            </a:r>
            <a:endParaRPr lang="sv-SE" dirty="0"/>
          </a:p>
          <a:p>
            <a:pPr lvl="2"/>
            <a:r>
              <a:rPr lang="en-US" dirty="0"/>
              <a:t>SC-PTM and a random access procedure (e.g. for unicast BSR), if there is a collision issue</a:t>
            </a:r>
            <a:endParaRPr lang="sv-SE" dirty="0"/>
          </a:p>
          <a:p>
            <a:pPr lvl="1"/>
            <a:r>
              <a:rPr lang="en-US" dirty="0"/>
              <a:t>If RRC_CONNECTED mode is supported, priority between SC-PTM and the following needs to be decided at least for:</a:t>
            </a:r>
            <a:endParaRPr lang="sv-SE" dirty="0"/>
          </a:p>
          <a:p>
            <a:pPr lvl="1"/>
            <a:r>
              <a:rPr lang="en-US" dirty="0"/>
              <a:t>SC-PTM and unicast, if there is a collision issue</a:t>
            </a:r>
          </a:p>
          <a:p>
            <a:r>
              <a:rPr lang="en-US" dirty="0"/>
              <a:t>RAN2 agrees that for NB-IoT, multicast is only supported in RRC_IDLE mode</a:t>
            </a:r>
          </a:p>
          <a:p>
            <a:endParaRPr lang="sv-SE" dirty="0"/>
          </a:p>
        </p:txBody>
      </p:sp>
    </p:spTree>
    <p:extLst>
      <p:ext uri="{BB962C8B-B14F-4D97-AF65-F5344CB8AC3E}">
        <p14:creationId xmlns:p14="http://schemas.microsoft.com/office/powerpoint/2010/main" val="134507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Background</a:t>
            </a:r>
          </a:p>
        </p:txBody>
      </p:sp>
      <p:sp>
        <p:nvSpPr>
          <p:cNvPr id="3" name="Content Placeholder 2"/>
          <p:cNvSpPr>
            <a:spLocks noGrp="1"/>
          </p:cNvSpPr>
          <p:nvPr>
            <p:ph idx="1"/>
          </p:nvPr>
        </p:nvSpPr>
        <p:spPr>
          <a:xfrm>
            <a:off x="457200" y="1417638"/>
            <a:ext cx="8229600" cy="4525963"/>
          </a:xfrm>
        </p:spPr>
        <p:txBody>
          <a:bodyPr>
            <a:normAutofit/>
          </a:bodyPr>
          <a:lstStyle/>
          <a:p>
            <a:pPr hangingPunct="0"/>
            <a:r>
              <a:rPr lang="en-US" dirty="0"/>
              <a:t>For UL, the UE should be able decide the priority between unicast and multicast, e.g., when the UE needs to send exceptional report, it can decide not to listen to the multicast. </a:t>
            </a:r>
          </a:p>
          <a:p>
            <a:pPr hangingPunct="0"/>
            <a:r>
              <a:rPr lang="en-US" dirty="0"/>
              <a:t>For the DL, the UE should be reachable by the network.  </a:t>
            </a:r>
          </a:p>
          <a:p>
            <a:endParaRPr lang="sv-SE" dirty="0"/>
          </a:p>
        </p:txBody>
      </p:sp>
    </p:spTree>
    <p:extLst>
      <p:ext uri="{BB962C8B-B14F-4D97-AF65-F5344CB8AC3E}">
        <p14:creationId xmlns:p14="http://schemas.microsoft.com/office/powerpoint/2010/main" val="31158589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4082"/>
          </a:xfrm>
        </p:spPr>
        <p:txBody>
          <a:bodyPr>
            <a:normAutofit fontScale="90000"/>
          </a:bodyPr>
          <a:lstStyle/>
          <a:p>
            <a:r>
              <a:rPr lang="en-US" dirty="0"/>
              <a:t>Proposal</a:t>
            </a:r>
          </a:p>
        </p:txBody>
      </p:sp>
      <p:sp>
        <p:nvSpPr>
          <p:cNvPr id="5" name="内容占位符 2"/>
          <p:cNvSpPr>
            <a:spLocks noGrp="1"/>
          </p:cNvSpPr>
          <p:nvPr>
            <p:ph idx="1"/>
          </p:nvPr>
        </p:nvSpPr>
        <p:spPr>
          <a:xfrm>
            <a:off x="395536" y="980728"/>
            <a:ext cx="8280920" cy="5400600"/>
          </a:xfrm>
        </p:spPr>
        <p:txBody>
          <a:bodyPr>
            <a:normAutofit fontScale="92500" lnSpcReduction="10000"/>
          </a:bodyPr>
          <a:lstStyle/>
          <a:p>
            <a:pPr lvl="0"/>
            <a:r>
              <a:rPr lang="en-US" sz="2800" dirty="0"/>
              <a:t>From RAN1 perspective, paging is prioritized over multicast service if it is not possible to transmit multicast while avoiding paging occasions</a:t>
            </a:r>
          </a:p>
          <a:p>
            <a:pPr lvl="1"/>
            <a:r>
              <a:rPr lang="en-US" sz="2400" dirty="0"/>
              <a:t>This does not preclude higher layer decides different priorities between paging and multicast service. </a:t>
            </a:r>
          </a:p>
          <a:p>
            <a:pPr lvl="0"/>
            <a:endParaRPr lang="en-US" sz="2800" dirty="0"/>
          </a:p>
          <a:p>
            <a:pPr lvl="0"/>
            <a:r>
              <a:rPr lang="en-US" sz="2800" dirty="0"/>
              <a:t>Prioritization between multicast and UL data transmission including random access is up to UE implementation. </a:t>
            </a:r>
          </a:p>
          <a:p>
            <a:pPr lvl="0"/>
            <a:endParaRPr lang="en-US" sz="2800" dirty="0"/>
          </a:p>
          <a:p>
            <a:pPr lvl="0"/>
            <a:r>
              <a:rPr lang="en-US" sz="2800" dirty="0"/>
              <a:t>The starting time of type-1 NPDCCH common search space is commonly configured for all paging carriers for NB-IoT in a cell in order to assist the  scheduler to avoid collision between type-1 common NPDCCH search space and multicast service. </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12782</TotalTime>
  <Words>294</Words>
  <Application>Microsoft Office PowerPoint</Application>
  <PresentationFormat>On-screen Show (4:3)</PresentationFormat>
  <Paragraphs>25</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 Unicode MS</vt:lpstr>
      <vt:lpstr>宋体</vt:lpstr>
      <vt:lpstr>Arial</vt:lpstr>
      <vt:lpstr>Calibri</vt:lpstr>
      <vt:lpstr>Office Theme</vt:lpstr>
      <vt:lpstr>WF on NB IoT multicast collision handling</vt:lpstr>
      <vt:lpstr>Background</vt:lpstr>
      <vt:lpstr>Background</vt:lpstr>
      <vt:lpstr>Proposal</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Pagining in non-anchor PRB</dc:title>
  <dc:creator>Yutao Sui</dc:creator>
  <cp:lastModifiedBy>Yutao Sui</cp:lastModifiedBy>
  <cp:revision>1131</cp:revision>
  <dcterms:created xsi:type="dcterms:W3CDTF">2015-04-22T00:12:23Z</dcterms:created>
  <dcterms:modified xsi:type="dcterms:W3CDTF">2016-10-11T08:12:52Z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new_ms_pID_72543">
    <vt:lpwstr>(3)wctvVNFDItuebxi7OjfRXDT69y0iwZeFtkmA0JYvbo5TdQzjoqqHUf1F0BcHo5diobcu6c+U
Mzr8Hcgaee0rzU8vie2gsDh2rFH6N2fU4SVi0JJm30OfWCajfcM5gn7ijTf4YdonUP1CRC7g
BiimUtZ71EWlwW78PHEUkPAGTweWK7H6izoMwropEMFbm68bbTbNIIvqa4IRGefcW5S8OCbb
a5Pyw+o2S5e1g5Y08c</vt:lpwstr>
  </property>
  <property fmtid="{D5CDD505-2E9C-101B-9397-08002B2CF9AE}" pid="4" name="_new_ms_pID_725431">
    <vt:lpwstr>5Litb3B+du8jsr8gvRZNHa1sT8afmj/VkiNxGFlo3oA72Durr1LgCO
datZFiyh4G3B6O0NOHz9qpcDmr/S6LcG1hEX6KbFCNF2Ug1uEP83rN3IFuRfU3zcWN5GSn43
zxD4BmYqkg16aelUYQPvQDxfWiF1CHp6VEsmUbjmnnjkda6SDjUpEdGxYJbKxUDE2e8eBuPg
Vm61I0ZayE5IILfrZV85ySr1n3JZl4NJDBWQ</vt:lpwstr>
  </property>
  <property fmtid="{D5CDD505-2E9C-101B-9397-08002B2CF9AE}" pid="5" name="_new_ms_pID_725432">
    <vt:lpwstr>2TQRiLAy4dT/an4k7Ywb8bQPFcosw9hAWSuw
IMzss96wWGcTT0Xm+zQLr5ZkkTPKD1XR/9m3FJbJ7nDq5yhfiuFyBWs8MANz9+Bnosu8Rk1Q
O8hze8e4IH+syYnwKHqOZgH4sux4/sG+C9u/VGnYs7mWCaB1U47RTl0X5b3OQru+B8u9A9iN
V+EG9PY9QMuavRUxTcyMRg00a0HY1B2gbos=</vt:lpwstr>
  </property>
  <property fmtid="{D5CDD505-2E9C-101B-9397-08002B2CF9AE}" pid="6" name="_new_ms_pID_725433">
    <vt:lpwstr>GAW9I+aC9MK+EDyNMB
1BXRZw==</vt:lpwstr>
  </property>
  <property fmtid="{D5CDD505-2E9C-101B-9397-08002B2CF9AE}" pid="7" name="_2015_ms_pID_725343">
    <vt:lpwstr>(3)sMk8pJD1emQhHOA5u+YCjSUEue65XUde+JvT6PJmnIt0ScstLeAPMIEOOcD62yztqH++DMlZ
RdPm6G3EDarw6Q/PWB8lYX/ew43rM/Zde+el2yaTaZWbV1S3EOpdK4PZOPuO26rWuTEFT3JA
738qmJPfcUo7XMWYanURlcHOi8HWocEVxFnTfc9LhlfHORA6fWpCaWT+wC+Dya6VgkL+PEZO
FphtwNT2jGWAP2/fDd</vt:lpwstr>
  </property>
  <property fmtid="{D5CDD505-2E9C-101B-9397-08002B2CF9AE}" pid="8" name="_2015_ms_pID_7253431">
    <vt:lpwstr>t/MHyivg6yrm6QD7PJm4hrMeGMIIfr65QpbI/Zh31gZxM4b8qlvYTY
Ho1KPczP3AeVkD+kCoGqcX4dPH8fgxdAr7s/LO/X4Obj3fVlYp48YM8nDRMzw20GIZ/c6L5W
EYayCzhv8hNHG2dnca9lP4jiVh9RoAZlgguP/ptytK+N9PFIsopA9Q57b2O+3rfMEUoGesco
VbFv8O41hbrazmhH4EYXZlRYewb+LylK4YGw</vt:lpwstr>
  </property>
  <property fmtid="{D5CDD505-2E9C-101B-9397-08002B2CF9AE}" pid="9" name="_2015_ms_pID_7253432">
    <vt:lpwstr>Q9oaIkaCEPHEU/oHd4SDTpHLG1BF0YgosBXM
Ghm4WYpbhgAydPIfqtOLkTyBq2xT1BDSCBIqzdou5DOfYj5oaR8=</vt:lpwstr>
  </property>
  <property fmtid="{D5CDD505-2E9C-101B-9397-08002B2CF9AE}" pid="10" name="_readonly">
    <vt:lpwstr/>
  </property>
  <property fmtid="{D5CDD505-2E9C-101B-9397-08002B2CF9AE}" pid="11" name="_change">
    <vt:lpwstr/>
  </property>
  <property fmtid="{D5CDD505-2E9C-101B-9397-08002B2CF9AE}" pid="12" name="_full-control">
    <vt:lpwstr/>
  </property>
  <property fmtid="{D5CDD505-2E9C-101B-9397-08002B2CF9AE}" pid="13" name="sflag">
    <vt:lpwstr>1458712156</vt:lpwstr>
  </property>
  <property fmtid="{D5CDD505-2E9C-101B-9397-08002B2CF9AE}" pid="14" name="_AdHocReviewCycleID">
    <vt:i4>-425552165</vt:i4>
  </property>
  <property fmtid="{D5CDD505-2E9C-101B-9397-08002B2CF9AE}" pid="15" name="_EmailSubject">
    <vt:lpwstr>[NB-IoT] WF on paging</vt:lpwstr>
  </property>
  <property fmtid="{D5CDD505-2E9C-101B-9397-08002B2CF9AE}" pid="16" name="_AuthorEmail">
    <vt:lpwstr>albertor@qti.qualcomm.com</vt:lpwstr>
  </property>
  <property fmtid="{D5CDD505-2E9C-101B-9397-08002B2CF9AE}" pid="17" name="_AuthorEmailDisplayName">
    <vt:lpwstr>Rico Alvarino, Alberto</vt:lpwstr>
  </property>
  <property fmtid="{D5CDD505-2E9C-101B-9397-08002B2CF9AE}" pid="18" name="_PreviousAdHocReviewCycleID">
    <vt:i4>-357277313</vt:i4>
  </property>
</Properties>
</file>