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408" y="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9" d="100"/>
          <a:sy n="49" d="100"/>
        </p:scale>
        <p:origin x="-2562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835C97-1776-4AFC-89EC-30B5D62DA5C4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DB840F-488A-458B-8E90-361B6374EF0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45120-D7A4-49AD-8E8D-2224E3B208D8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A393-217B-4E8F-9AE2-3E70341BE1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45120-D7A4-49AD-8E8D-2224E3B208D8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A393-217B-4E8F-9AE2-3E70341BE1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45120-D7A4-49AD-8E8D-2224E3B208D8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A393-217B-4E8F-9AE2-3E70341BE1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45120-D7A4-49AD-8E8D-2224E3B208D8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A393-217B-4E8F-9AE2-3E70341BE1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45120-D7A4-49AD-8E8D-2224E3B208D8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A393-217B-4E8F-9AE2-3E70341BE1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45120-D7A4-49AD-8E8D-2224E3B208D8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A393-217B-4E8F-9AE2-3E70341BE1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45120-D7A4-49AD-8E8D-2224E3B208D8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A393-217B-4E8F-9AE2-3E70341BE1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45120-D7A4-49AD-8E8D-2224E3B208D8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A393-217B-4E8F-9AE2-3E70341BE1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45120-D7A4-49AD-8E8D-2224E3B208D8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A393-217B-4E8F-9AE2-3E70341BE1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45120-D7A4-49AD-8E8D-2224E3B208D8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A393-217B-4E8F-9AE2-3E70341BE1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45120-D7A4-49AD-8E8D-2224E3B208D8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A393-217B-4E8F-9AE2-3E70341BE1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45120-D7A4-49AD-8E8D-2224E3B208D8}" type="datetimeFigureOut">
              <a:rPr lang="en-US" smtClean="0"/>
              <a:t>9/30/2016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4A393-217B-4E8F-9AE2-3E70341BE16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baseline="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 baseline="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 baseline="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UE-specific slot configuration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CATT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685800"/>
            <a:ext cx="4913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b="1" dirty="0"/>
              <a:t>3GPP TSG RAN WG1 #</a:t>
            </a:r>
            <a:r>
              <a:rPr lang="en-GB" b="1" dirty="0" smtClean="0"/>
              <a:t>86bis</a:t>
            </a:r>
          </a:p>
          <a:p>
            <a:pPr lvl="0"/>
            <a:r>
              <a:rPr kumimoji="0" lang="en-GB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Lisbon, Portugal, October 10</a:t>
            </a:r>
            <a:r>
              <a:rPr kumimoji="0" lang="en-GB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th</a:t>
            </a:r>
            <a:r>
              <a:rPr kumimoji="0" lang="en-GB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   – 14</a:t>
            </a:r>
            <a:r>
              <a:rPr kumimoji="0" lang="en-GB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th</a:t>
            </a:r>
            <a:r>
              <a:rPr kumimoji="0" lang="en-GB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  2016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010400" y="838200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R1-1608762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3400" y="1371600"/>
            <a:ext cx="8153400" cy="4754563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In RAN1#86, Followings </a:t>
            </a:r>
            <a:r>
              <a:rPr lang="en-US" dirty="0"/>
              <a:t>are considered as starting points of NR frame structure at least within the CP overhead </a:t>
            </a:r>
          </a:p>
          <a:p>
            <a:pPr lvl="1"/>
            <a:r>
              <a:rPr lang="en-US" dirty="0"/>
              <a:t>Subframe</a:t>
            </a:r>
          </a:p>
          <a:p>
            <a:pPr lvl="2"/>
            <a:r>
              <a:rPr lang="en-US" dirty="0"/>
              <a:t>Already agreed upon</a:t>
            </a:r>
          </a:p>
          <a:p>
            <a:pPr lvl="2"/>
            <a:r>
              <a:rPr lang="en-US" dirty="0"/>
              <a:t>Assume x=14 in the reference numerology for subframe definition (for normal CP)</a:t>
            </a:r>
          </a:p>
          <a:p>
            <a:pPr lvl="2"/>
            <a:r>
              <a:rPr lang="en-US" dirty="0"/>
              <a:t>FFS: y=x and/or y=x/2 and/or y is </a:t>
            </a:r>
            <a:r>
              <a:rPr lang="en-US" dirty="0" err="1"/>
              <a:t>signalled</a:t>
            </a:r>
            <a:endParaRPr lang="en-US" dirty="0"/>
          </a:p>
          <a:p>
            <a:pPr lvl="1"/>
            <a:r>
              <a:rPr lang="en-US" dirty="0"/>
              <a:t>Slot</a:t>
            </a:r>
          </a:p>
          <a:p>
            <a:pPr lvl="2"/>
            <a:r>
              <a:rPr lang="en-US" dirty="0"/>
              <a:t>Slot of duration y OFDM symbols in the numerology used for transmission</a:t>
            </a:r>
          </a:p>
          <a:p>
            <a:pPr lvl="2"/>
            <a:r>
              <a:rPr lang="en-US" dirty="0"/>
              <a:t>An integer number of slots fit within one subframe duration (at least for subcarrier spacing is larger than or equal the reference numerology)</a:t>
            </a:r>
          </a:p>
          <a:p>
            <a:pPr lvl="2"/>
            <a:r>
              <a:rPr lang="en-US" dirty="0"/>
              <a:t>The structure allows for ctrl at the beginning only</a:t>
            </a:r>
          </a:p>
          <a:p>
            <a:pPr lvl="2"/>
            <a:r>
              <a:rPr lang="en-US" dirty="0"/>
              <a:t>The structure allows for ctrl at the end only</a:t>
            </a:r>
          </a:p>
          <a:p>
            <a:pPr lvl="2"/>
            <a:r>
              <a:rPr lang="en-US" dirty="0"/>
              <a:t>The structure allows for ctrl at the end and at the beginning</a:t>
            </a:r>
          </a:p>
          <a:p>
            <a:pPr lvl="2"/>
            <a:r>
              <a:rPr lang="en-US" dirty="0"/>
              <a:t>Other structure is not precluded</a:t>
            </a:r>
          </a:p>
          <a:p>
            <a:pPr lvl="2"/>
            <a:r>
              <a:rPr lang="en-US" dirty="0"/>
              <a:t>One possible scheduling unit</a:t>
            </a:r>
          </a:p>
          <a:p>
            <a:pPr lvl="1"/>
            <a:r>
              <a:rPr lang="en-US" dirty="0"/>
              <a:t>Mini-slot</a:t>
            </a:r>
          </a:p>
          <a:p>
            <a:pPr lvl="2"/>
            <a:r>
              <a:rPr lang="en-US" dirty="0"/>
              <a:t>Should at least support transmission shorter than y OFDM symbols in the numerology used for transmission</a:t>
            </a:r>
          </a:p>
          <a:p>
            <a:pPr lvl="2"/>
            <a:r>
              <a:rPr lang="en-US" dirty="0"/>
              <a:t>May contain ctrl at the beginning and/or ctrl at the end</a:t>
            </a:r>
          </a:p>
          <a:p>
            <a:pPr lvl="2"/>
            <a:r>
              <a:rPr lang="en-US" dirty="0"/>
              <a:t>The smallest mini-slot is the smallest possible scheduling unit (FFS: smallest number of symbols)</a:t>
            </a:r>
          </a:p>
          <a:p>
            <a:pPr lvl="1"/>
            <a:r>
              <a:rPr lang="en-US" dirty="0"/>
              <a:t>Note: the names are for the purpose of discussion. Whether some terms can be merged or not is FFS</a:t>
            </a:r>
          </a:p>
          <a:p>
            <a:pPr lvl="1"/>
            <a:r>
              <a:rPr lang="en-US" dirty="0"/>
              <a:t>FFS whether NR frame structure needs to support both slot and mini-slot or these can be merged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Proposals: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975"/>
            <a:ext cx="8219256" cy="1655961"/>
          </a:xfrm>
        </p:spPr>
        <p:txBody>
          <a:bodyPr>
            <a:normAutofit/>
          </a:bodyPr>
          <a:lstStyle/>
          <a:p>
            <a:r>
              <a:rPr lang="en-US" dirty="0" smtClean="0"/>
              <a:t>Multiplexing of UEs in the dynamic TDD structure without gap</a:t>
            </a:r>
          </a:p>
          <a:p>
            <a:pPr lvl="1"/>
            <a:r>
              <a:rPr lang="en-US" dirty="0" smtClean="0"/>
              <a:t>UE’s slot are </a:t>
            </a:r>
            <a:r>
              <a:rPr lang="en-US" dirty="0" smtClean="0"/>
              <a:t>UE-specifically configured for eMBB and URLLC UEs</a:t>
            </a:r>
          </a:p>
          <a:p>
            <a:pPr lvl="1"/>
            <a:r>
              <a:rPr lang="en-US" dirty="0" smtClean="0"/>
              <a:t>The starting symbol of a slot is configured with N-symbol offset relative to th</a:t>
            </a:r>
            <a:r>
              <a:rPr lang="en-US" dirty="0" smtClean="0"/>
              <a:t>e boundary of a subframe.  </a:t>
            </a:r>
            <a:endParaRPr lang="en-US" dirty="0" smtClean="0"/>
          </a:p>
        </p:txBody>
      </p:sp>
      <p:sp>
        <p:nvSpPr>
          <p:cNvPr id="4" name="矩形 3"/>
          <p:cNvSpPr/>
          <p:nvPr/>
        </p:nvSpPr>
        <p:spPr>
          <a:xfrm>
            <a:off x="1547664" y="3212976"/>
            <a:ext cx="1368152" cy="504056"/>
          </a:xfrm>
          <a:prstGeom prst="rect">
            <a:avLst/>
          </a:pr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DL</a:t>
            </a:r>
            <a:endParaRPr lang="en-US" sz="1000" dirty="0"/>
          </a:p>
        </p:txBody>
      </p:sp>
      <p:sp>
        <p:nvSpPr>
          <p:cNvPr id="5" name="矩形 4"/>
          <p:cNvSpPr/>
          <p:nvPr/>
        </p:nvSpPr>
        <p:spPr>
          <a:xfrm>
            <a:off x="4427984" y="3212976"/>
            <a:ext cx="360040" cy="50405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UL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7664" y="3212976"/>
            <a:ext cx="3240360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2915816" y="3212976"/>
            <a:ext cx="1440160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GP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1547664" y="4077072"/>
            <a:ext cx="3240360" cy="0"/>
          </a:xfrm>
          <a:prstGeom prst="straightConnector1">
            <a:avLst/>
          </a:prstGeom>
          <a:ln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843808" y="4005064"/>
            <a:ext cx="4042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Slot</a:t>
            </a:r>
            <a:endParaRPr lang="en-US" sz="1000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1547664" y="2852936"/>
            <a:ext cx="0" cy="30963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028384" y="2852936"/>
            <a:ext cx="0" cy="30963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788024" y="3212976"/>
            <a:ext cx="1368152" cy="504056"/>
          </a:xfrm>
          <a:prstGeom prst="rect">
            <a:avLst/>
          </a:pr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DL</a:t>
            </a:r>
            <a:endParaRPr lang="en-US" sz="1000" dirty="0"/>
          </a:p>
        </p:txBody>
      </p:sp>
      <p:sp>
        <p:nvSpPr>
          <p:cNvPr id="17" name="矩形 16"/>
          <p:cNvSpPr/>
          <p:nvPr/>
        </p:nvSpPr>
        <p:spPr>
          <a:xfrm>
            <a:off x="7668344" y="3212976"/>
            <a:ext cx="360040" cy="50405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UL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88024" y="3212976"/>
            <a:ext cx="3240360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矩形 18"/>
          <p:cNvSpPr/>
          <p:nvPr/>
        </p:nvSpPr>
        <p:spPr>
          <a:xfrm>
            <a:off x="6156176" y="3212976"/>
            <a:ext cx="1512168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GP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9512" y="4293096"/>
            <a:ext cx="1080120" cy="504056"/>
          </a:xfrm>
          <a:prstGeom prst="rect">
            <a:avLst/>
          </a:pr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DL</a:t>
            </a:r>
            <a:endParaRPr lang="en-US" sz="1000" dirty="0"/>
          </a:p>
        </p:txBody>
      </p:sp>
      <p:sp>
        <p:nvSpPr>
          <p:cNvPr id="21" name="矩形 20"/>
          <p:cNvSpPr/>
          <p:nvPr/>
        </p:nvSpPr>
        <p:spPr>
          <a:xfrm>
            <a:off x="2915816" y="4293096"/>
            <a:ext cx="504056" cy="50405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UL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9512" y="4293096"/>
            <a:ext cx="3240360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矩形 22"/>
          <p:cNvSpPr/>
          <p:nvPr/>
        </p:nvSpPr>
        <p:spPr>
          <a:xfrm>
            <a:off x="1187624" y="4293096"/>
            <a:ext cx="172819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GP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419872" y="4293096"/>
            <a:ext cx="1080120" cy="504056"/>
          </a:xfrm>
          <a:prstGeom prst="rect">
            <a:avLst/>
          </a:pr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DL</a:t>
            </a:r>
            <a:endParaRPr lang="en-US" sz="1000" dirty="0"/>
          </a:p>
        </p:txBody>
      </p:sp>
      <p:sp>
        <p:nvSpPr>
          <p:cNvPr id="29" name="矩形 28"/>
          <p:cNvSpPr/>
          <p:nvPr/>
        </p:nvSpPr>
        <p:spPr>
          <a:xfrm>
            <a:off x="6156176" y="4293096"/>
            <a:ext cx="504056" cy="50405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UL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419872" y="4293096"/>
            <a:ext cx="3240360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矩形 30"/>
          <p:cNvSpPr/>
          <p:nvPr/>
        </p:nvSpPr>
        <p:spPr>
          <a:xfrm>
            <a:off x="4499992" y="4293096"/>
            <a:ext cx="165618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GP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55576" y="3284984"/>
            <a:ext cx="7377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eMBB UE1</a:t>
            </a:r>
            <a:endParaRPr lang="en-US" sz="1000" dirty="0"/>
          </a:p>
        </p:txBody>
      </p:sp>
      <p:sp>
        <p:nvSpPr>
          <p:cNvPr id="33" name="TextBox 32"/>
          <p:cNvSpPr txBox="1"/>
          <p:nvPr/>
        </p:nvSpPr>
        <p:spPr>
          <a:xfrm>
            <a:off x="685800" y="4876800"/>
            <a:ext cx="7377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eMBB UE2</a:t>
            </a:r>
            <a:endParaRPr lang="en-US" sz="1000" dirty="0"/>
          </a:p>
        </p:txBody>
      </p:sp>
      <p:cxnSp>
        <p:nvCxnSpPr>
          <p:cNvPr id="34" name="直接箭头连接符 33"/>
          <p:cNvCxnSpPr/>
          <p:nvPr/>
        </p:nvCxnSpPr>
        <p:spPr>
          <a:xfrm>
            <a:off x="1547664" y="5877272"/>
            <a:ext cx="6480720" cy="0"/>
          </a:xfrm>
          <a:prstGeom prst="straightConnector1">
            <a:avLst/>
          </a:prstGeom>
          <a:ln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499992" y="5805264"/>
            <a:ext cx="80182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Subframe </a:t>
            </a:r>
            <a:r>
              <a:rPr lang="en-US" sz="1000" i="1" dirty="0" err="1" smtClean="0"/>
              <a:t>i</a:t>
            </a:r>
            <a:endParaRPr lang="en-US" sz="1000" dirty="0"/>
          </a:p>
        </p:txBody>
      </p:sp>
      <p:sp>
        <p:nvSpPr>
          <p:cNvPr id="37" name="TextBox 36"/>
          <p:cNvSpPr txBox="1"/>
          <p:nvPr/>
        </p:nvSpPr>
        <p:spPr>
          <a:xfrm>
            <a:off x="1547664" y="5013176"/>
            <a:ext cx="23086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Slot offset related subframe boundary</a:t>
            </a:r>
            <a:endParaRPr lang="en-US" sz="1000" dirty="0"/>
          </a:p>
        </p:txBody>
      </p:sp>
      <p:cxnSp>
        <p:nvCxnSpPr>
          <p:cNvPr id="38" name="直接箭头连接符 37"/>
          <p:cNvCxnSpPr/>
          <p:nvPr/>
        </p:nvCxnSpPr>
        <p:spPr>
          <a:xfrm>
            <a:off x="1547664" y="5013176"/>
            <a:ext cx="1872208" cy="0"/>
          </a:xfrm>
          <a:prstGeom prst="straightConnector1">
            <a:avLst/>
          </a:prstGeom>
          <a:ln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3419872" y="5301208"/>
            <a:ext cx="504056" cy="504056"/>
          </a:xfrm>
          <a:prstGeom prst="rect">
            <a:avLst/>
          </a:pr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DL</a:t>
            </a:r>
            <a:endParaRPr lang="en-US" sz="1000" dirty="0"/>
          </a:p>
        </p:txBody>
      </p:sp>
      <p:sp>
        <p:nvSpPr>
          <p:cNvPr id="41" name="矩形 40"/>
          <p:cNvSpPr/>
          <p:nvPr/>
        </p:nvSpPr>
        <p:spPr>
          <a:xfrm>
            <a:off x="3419872" y="5301208"/>
            <a:ext cx="1368152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矩形 41"/>
          <p:cNvSpPr/>
          <p:nvPr/>
        </p:nvSpPr>
        <p:spPr>
          <a:xfrm>
            <a:off x="4427984" y="5301208"/>
            <a:ext cx="360040" cy="50405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UL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11560" y="5445224"/>
            <a:ext cx="8178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URLLC</a:t>
            </a:r>
            <a:r>
              <a:rPr lang="en-US" sz="1000" u="sng" dirty="0" smtClean="0"/>
              <a:t> </a:t>
            </a:r>
            <a:r>
              <a:rPr lang="en-US" sz="1000" dirty="0" smtClean="0"/>
              <a:t>UE</a:t>
            </a:r>
            <a:endParaRPr lang="en-US" sz="1000" dirty="0"/>
          </a:p>
        </p:txBody>
      </p:sp>
      <p:sp>
        <p:nvSpPr>
          <p:cNvPr id="44" name="TextBox 43"/>
          <p:cNvSpPr txBox="1"/>
          <p:nvPr/>
        </p:nvSpPr>
        <p:spPr>
          <a:xfrm>
            <a:off x="3275856" y="5949280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Small URLLC</a:t>
            </a:r>
            <a:r>
              <a:rPr lang="en-US" sz="1000" u="sng" dirty="0" smtClean="0"/>
              <a:t> </a:t>
            </a:r>
            <a:r>
              <a:rPr lang="en-US" sz="1000" dirty="0" smtClean="0"/>
              <a:t>schedule interval  for low latency</a:t>
            </a:r>
            <a:endParaRPr lang="en-US" sz="1000" dirty="0"/>
          </a:p>
        </p:txBody>
      </p:sp>
      <p:sp>
        <p:nvSpPr>
          <p:cNvPr id="45" name="矩形 44"/>
          <p:cNvSpPr/>
          <p:nvPr/>
        </p:nvSpPr>
        <p:spPr>
          <a:xfrm>
            <a:off x="1547664" y="5301208"/>
            <a:ext cx="864096" cy="504056"/>
          </a:xfrm>
          <a:prstGeom prst="rect">
            <a:avLst/>
          </a:pr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DL</a:t>
            </a:r>
            <a:endParaRPr lang="en-US" sz="1000" dirty="0"/>
          </a:p>
        </p:txBody>
      </p:sp>
      <p:sp>
        <p:nvSpPr>
          <p:cNvPr id="46" name="矩形 45"/>
          <p:cNvSpPr/>
          <p:nvPr/>
        </p:nvSpPr>
        <p:spPr>
          <a:xfrm>
            <a:off x="1547664" y="5301208"/>
            <a:ext cx="1872208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矩形 46"/>
          <p:cNvSpPr/>
          <p:nvPr/>
        </p:nvSpPr>
        <p:spPr>
          <a:xfrm>
            <a:off x="2987824" y="5301208"/>
            <a:ext cx="432048" cy="50405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UL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3419872" y="4869160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2411760" y="5301208"/>
            <a:ext cx="64807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GP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923928" y="5301208"/>
            <a:ext cx="576064" cy="512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GP</a:t>
            </a:r>
            <a:endParaRPr lang="en-US" sz="1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310</Words>
  <Application>Microsoft Office PowerPoint</Application>
  <PresentationFormat>全屏显示(4:3)</PresentationFormat>
  <Paragraphs>54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UE-specific slot configuration</vt:lpstr>
      <vt:lpstr>Background</vt:lpstr>
      <vt:lpstr>Proposals: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UE-specific slot configuration</dc:title>
  <dc:creator>Fang-Chen cheng</dc:creator>
  <cp:lastModifiedBy>Fang-Chen cheng</cp:lastModifiedBy>
  <cp:revision>3</cp:revision>
  <dcterms:created xsi:type="dcterms:W3CDTF">2016-09-30T20:40:50Z</dcterms:created>
  <dcterms:modified xsi:type="dcterms:W3CDTF">2016-09-30T21:00:10Z</dcterms:modified>
</cp:coreProperties>
</file>