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3" r:id="rId2"/>
    <p:sldId id="284" r:id="rId3"/>
    <p:sldId id="273" r:id="rId4"/>
    <p:sldId id="280" r:id="rId5"/>
    <p:sldId id="277" r:id="rId6"/>
    <p:sldId id="279" r:id="rId7"/>
    <p:sldId id="281" r:id="rId8"/>
    <p:sldId id="282" r:id="rId9"/>
    <p:sldId id="27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89007" autoAdjust="0"/>
  </p:normalViewPr>
  <p:slideViewPr>
    <p:cSldViewPr>
      <p:cViewPr varScale="1">
        <p:scale>
          <a:sx n="54" d="100"/>
          <a:sy n="54" d="100"/>
        </p:scale>
        <p:origin x="1018" y="67"/>
      </p:cViewPr>
      <p:guideLst>
        <p:guide orient="horz" pos="2160"/>
        <p:guide pos="2880"/>
        <p:guide pos="288"/>
        <p:guide pos="5472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264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2940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0333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694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874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Evaluation </a:t>
            </a:r>
            <a:r>
              <a:rPr lang="en-US" altLang="zh-CN" dirty="0" smtClean="0"/>
              <a:t>Scenarios </a:t>
            </a:r>
            <a:r>
              <a:rPr lang="en-US" altLang="zh-CN" dirty="0"/>
              <a:t>and </a:t>
            </a:r>
            <a:r>
              <a:rPr lang="en-US" altLang="zh-CN" dirty="0" smtClean="0"/>
              <a:t>Assumptions </a:t>
            </a:r>
            <a:r>
              <a:rPr lang="en-US" altLang="zh-CN" dirty="0"/>
              <a:t>for DL and UL </a:t>
            </a:r>
            <a:r>
              <a:rPr lang="en-US" altLang="zh-CN" dirty="0" smtClean="0"/>
              <a:t>Mobility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Incorporated,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</a:t>
            </a:r>
            <a:r>
              <a:rPr lang="en-US" altLang="zh-CN" b="1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R1-168464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8.1.6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94330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In the context of the ongoing Rel-14 RAN study, various performance KPIs and requirements have be proposed in the latest </a:t>
            </a:r>
            <a:r>
              <a:rPr lang="en-US" dirty="0" smtClean="0"/>
              <a:t>38.913, </a:t>
            </a:r>
            <a:r>
              <a:rPr lang="en-US" dirty="0"/>
              <a:t>including UE energy efficiency, mobility and Network energy efficiency, etc</a:t>
            </a:r>
            <a:r>
              <a:rPr lang="en-US" dirty="0" smtClean="0"/>
              <a:t>.</a:t>
            </a:r>
          </a:p>
          <a:p>
            <a:pPr hangingPunct="0"/>
            <a:r>
              <a:rPr lang="en-US" dirty="0" smtClean="0"/>
              <a:t>UL based mobility has potential to improve some KPIs compared to DL based mobility</a:t>
            </a:r>
            <a:br>
              <a:rPr lang="en-US" dirty="0" smtClean="0"/>
            </a:b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3643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Evaluation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/>
              <a:t>Dense Urban</a:t>
            </a:r>
          </a:p>
          <a:p>
            <a:pPr lvl="0" hangingPunct="0"/>
            <a:r>
              <a:rPr lang="en-US" dirty="0" smtClean="0"/>
              <a:t>Highway Rural</a:t>
            </a:r>
          </a:p>
          <a:p>
            <a:pPr lvl="0" hangingPunct="0"/>
            <a:r>
              <a:rPr lang="en-US" dirty="0" smtClean="0"/>
              <a:t>High Speed Train</a:t>
            </a:r>
          </a:p>
        </p:txBody>
      </p:sp>
    </p:spTree>
    <p:extLst>
      <p:ext uri="{BB962C8B-B14F-4D97-AF65-F5344CB8AC3E}">
        <p14:creationId xmlns:p14="http://schemas.microsoft.com/office/powerpoint/2010/main" val="168302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0" y="869693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Dense Urban</a:t>
            </a:r>
            <a:endParaRPr lang="en-US" dirty="0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369277"/>
              </p:ext>
            </p:extLst>
          </p:nvPr>
        </p:nvGraphicFramePr>
        <p:xfrm>
          <a:off x="1371600" y="1239025"/>
          <a:ext cx="7162800" cy="5201099"/>
        </p:xfrm>
        <a:graphic>
          <a:graphicData uri="http://schemas.openxmlformats.org/drawingml/2006/table">
            <a:tbl>
              <a:tblPr/>
              <a:tblGrid>
                <a:gridCol w="1998497"/>
                <a:gridCol w="5164303"/>
              </a:tblGrid>
              <a:tr h="3754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Dense urban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62843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Layout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Two </a:t>
                      </a:r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layer</a:t>
                      </a:r>
                      <a:b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layer: Hex. Grid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Micro layer: Random drop 9 micro BSs per macro BS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layer: 200m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344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GHz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431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Aggregated system 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bandwidth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Up to 200MHz (DL+UL) 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20MHz per CC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Channel model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3D UMa (Macro layer) and 3D UMi (Micro layer)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729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Tx power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</a:t>
                      </a:r>
                      <a:b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44 dBm PA scaled down with simulation BW when system BW is higher than simulation BW. Otherwise, 44 dBm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Micro layer: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33dBm for 20MHz system bandwidth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when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system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BW is higher than simulation BW. Otherwise, 44 dBm.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7061" marR="7061" marT="70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 Rx/Tx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Tx power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23dBm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antenna configurations</a:t>
                      </a:r>
                    </a:p>
                  </a:txBody>
                  <a:tcPr marL="7061" marR="7061" marT="70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 Rx/Tx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height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25m for macro cells and 10m for micro cells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antenna height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1.5m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655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nl-N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users per macro TRP, 10 users per micro TRP</a:t>
                      </a:r>
                      <a:br>
                        <a:rPr lang="nl-N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nl-NL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 outdoor,30km/h, 60 km/h</a:t>
                      </a:r>
                    </a:p>
                  </a:txBody>
                  <a:tcPr marL="7061" marR="7061" marT="706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5dB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9dB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receiver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Realistic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Network Synchronization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Synchronized TRPs . Asynchronized TRPs FFS. </a:t>
                      </a:r>
                    </a:p>
                  </a:txBody>
                  <a:tcPr marL="7061" marR="7061" marT="706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182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990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Highway Rural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774889"/>
              </p:ext>
            </p:extLst>
          </p:nvPr>
        </p:nvGraphicFramePr>
        <p:xfrm>
          <a:off x="1447800" y="1593972"/>
          <a:ext cx="5938935" cy="4697862"/>
        </p:xfrm>
        <a:graphic>
          <a:graphicData uri="http://schemas.openxmlformats.org/drawingml/2006/table">
            <a:tbl>
              <a:tblPr/>
              <a:tblGrid>
                <a:gridCol w="2001817"/>
                <a:gridCol w="3937118"/>
              </a:tblGrid>
              <a:tr h="394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High Speed Rural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3488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Layout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Single layer</a:t>
                      </a:r>
                      <a:br>
                        <a:rPr lang="en-US" sz="1200" b="0" i="0" u="sng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Macro layer: Hex. Grid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1732m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4GHz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82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Aggregated system 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bandwidth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Up to 200MHz (DL+UL)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778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20MHz per CC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Channel model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3D UMa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3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Tx power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49dBm PA scaled</a:t>
                      </a:r>
                      <a:r>
                        <a:rPr lang="en-US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down with simulation BW when system BW is higher than simulation BW. Otherwise, 49dBm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8721" marR="8721" marT="872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 Rx/Tx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Tx power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23dBm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height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35 m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 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 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233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Outdoor vehicles 120km/h</a:t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10 UEs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per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TRPs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location/movement direction randomly chosen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9dB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and BS 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receiver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Realistic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85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Network Synchronization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Synchronized TRPs . Asynchronized TRPs FFS. </a:t>
                      </a:r>
                    </a:p>
                  </a:txBody>
                  <a:tcPr marL="8721" marR="8721" marT="872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924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47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System-level evaluation assumptions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921864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Highs Speed Train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0699975"/>
              </p:ext>
            </p:extLst>
          </p:nvPr>
        </p:nvGraphicFramePr>
        <p:xfrm>
          <a:off x="1295400" y="1828800"/>
          <a:ext cx="6184900" cy="4021455"/>
        </p:xfrm>
        <a:graphic>
          <a:graphicData uri="http://schemas.openxmlformats.org/drawingml/2006/table">
            <a:tbl>
              <a:tblPr/>
              <a:tblGrid>
                <a:gridCol w="1894581"/>
                <a:gridCol w="4290319"/>
              </a:tblGrid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Parameters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High Speed Train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Layout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Follow 38.913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1732m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4GHz, other frequency </a:t>
                      </a:r>
                      <a:r>
                        <a:rPr lang="en-US" sz="1200" b="0" i="0" u="none" strike="noStrike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not precluded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Aggregated system 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bandwidth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Up to 200 MHz (DL+UL)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20MHz per CC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Channel model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ITU Rural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 Rx/Tx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Tx power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49dBm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 Rx/Tx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Tx power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23dBm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30 UEs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 per train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% of users in train at 480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km/h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5dB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9dB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U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 and BS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eceiver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Realistic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Network Synchronization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Arial" panose="020B0604020202020204" pitchFamily="34" charset="0"/>
                        </a:rPr>
                        <a:t>Synchronized TRPs . Asynchronized TRPs FFS.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372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Link Level </a:t>
            </a:r>
            <a:r>
              <a:rPr lang="en-US" dirty="0"/>
              <a:t>E</a:t>
            </a:r>
            <a:r>
              <a:rPr lang="en-US" dirty="0" smtClean="0"/>
              <a:t>valuation and Link to System Mapping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 smtClean="0"/>
              <a:t>Link to system mapping is needed to ensure accurate modelling of the receiver performance in SLS</a:t>
            </a:r>
          </a:p>
          <a:p>
            <a:pPr lvl="0" hangingPunct="0"/>
            <a:r>
              <a:rPr lang="en-US" dirty="0" smtClean="0"/>
              <a:t>Companies are encouraged to provide link simulation results and clarify link to system mapping</a:t>
            </a:r>
          </a:p>
        </p:txBody>
      </p:sp>
    </p:spTree>
    <p:extLst>
      <p:ext uri="{BB962C8B-B14F-4D97-AF65-F5344CB8AC3E}">
        <p14:creationId xmlns:p14="http://schemas.microsoft.com/office/powerpoint/2010/main" val="148179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Link-level evaluation assumptions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4531681"/>
              </p:ext>
            </p:extLst>
          </p:nvPr>
        </p:nvGraphicFramePr>
        <p:xfrm>
          <a:off x="457200" y="838200"/>
          <a:ext cx="8563397" cy="600673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238796"/>
                <a:gridCol w="3246864"/>
                <a:gridCol w="3077737"/>
              </a:tblGrid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</a:rPr>
                        <a:t> 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</a:rPr>
                        <a:t> SYNC</a:t>
                      </a:r>
                      <a:r>
                        <a:rPr lang="en-GB" sz="1200" b="1" baseline="0" dirty="0" smtClean="0">
                          <a:effectLst/>
                          <a:latin typeface="+mn-lt"/>
                        </a:rPr>
                        <a:t> (PSS/SSS/PBCH)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+mn-ea"/>
                        </a:rPr>
                        <a:t>Uplink</a:t>
                      </a:r>
                      <a:r>
                        <a:rPr lang="en-GB" sz="1200" b="1" baseline="0" dirty="0" smtClean="0">
                          <a:effectLst/>
                          <a:latin typeface="+mn-lt"/>
                          <a:ea typeface="+mn-ea"/>
                        </a:rPr>
                        <a:t> Energy Efficient Signal</a:t>
                      </a:r>
                      <a:endParaRPr lang="en-US" sz="1200" b="1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Carrier Frequency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4 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GHz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Channel Model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CDL (UE Speed 30 km/h, 60 km/h, 120 km/h, 480 km/h)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Subcarrier 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Spacing(s)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Companies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 report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17655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SNR range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≥</a:t>
                      </a:r>
                      <a:r>
                        <a:rPr lang="en-GB" sz="120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+mn-lt"/>
                        </a:rPr>
                        <a:t>-6dB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Companies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 report range</a:t>
                      </a:r>
                      <a:endParaRPr lang="en-US" sz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Receiver</a:t>
                      </a:r>
                      <a:r>
                        <a:rPr lang="en-US" sz="1200" baseline="0" dirty="0" smtClean="0">
                          <a:effectLst/>
                          <a:latin typeface="+mn-lt"/>
                          <a:ea typeface="SimSun" panose="02010600030101010101" pitchFamily="2" charset="-122"/>
                        </a:rPr>
                        <a:t> Search Window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The time window to search (correlate) NR-PSS. It depends on the periodicity of NR-SS transmission. The value needs to be provided by each proponent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Search window covering timing uncertainty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derived from c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ell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radius, when UE is not in the connected RRC state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Antenna Configuration at the TRP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GB" sz="1200" dirty="0" smtClean="0">
                        <a:effectLst/>
                        <a:latin typeface="+mn-lt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Antenna Configuration at the UE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(1,1,2) with omni-directional antenna element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35310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Antenna port virtualization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Clarified by each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 simulation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assumptions 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SimSun" panose="02010600030101010101" pitchFamily="2" charset="-122"/>
                        </a:rPr>
                        <a:t>(e.g. the beamforming method, beam directions, number of beams)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593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Frequency Offset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Initial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acquisition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uniform distribution +/-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0.05 ppm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uniform distribution </a:t>
                      </a: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+/- 5, </a:t>
                      </a:r>
                      <a:r>
                        <a:rPr lang="en-GB" sz="1200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10, 20 </a:t>
                      </a:r>
                      <a:r>
                        <a:rPr lang="en-GB" sz="1200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ppm (each company to choose one)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lvl="0" indent="-34290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Non-initial acquisition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 uniform distribution +/- 0.05 ppm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534988" lvl="1" indent="-285750" hangingPunct="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UE: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uniform distribution +/- 0.1 ppm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0">
                        <a:spcAft>
                          <a:spcPts val="0"/>
                        </a:spcAft>
                        <a:buSzPts val="1200"/>
                        <a:buFont typeface="Courier New" panose="02070309020205020404" pitchFamily="49" charset="0"/>
                        <a:buChar char="o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TRP: uniform distribution +/- 0.05 ppm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0">
                        <a:spcAft>
                          <a:spcPts val="0"/>
                        </a:spcAft>
                        <a:buSzPts val="1200"/>
                        <a:buFont typeface="Courier New" panose="02070309020205020404" pitchFamily="49" charset="0"/>
                        <a:buChar char="o"/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UE: uniform distribution +/- 0.1 ppm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838" marR="67838" marT="0" marB="0"/>
                </a:tc>
              </a:tr>
              <a:tr h="1059302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Number of interfering TRPs 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1. 0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TRP: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mandatory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 2 interfering TRPs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(1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0dB, 2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-3dB;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is defined as the ratio of power between a reference cell and interfered cell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– 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timing arrival differences from TRPs are provided by each 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proponent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: optional</a:t>
                      </a:r>
                      <a:endParaRPr lang="en-GB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+mn-lt"/>
                        </a:rPr>
                        <a:t>N/A</a:t>
                      </a:r>
                      <a:endParaRPr lang="en-US" sz="1200" dirty="0">
                        <a:effectLst/>
                        <a:latin typeface="+mn-lt"/>
                      </a:endParaRPr>
                    </a:p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</a:rPr>
                        <a:t> 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  <a:tr h="7971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Number of interfering UEs 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N/A</a:t>
                      </a:r>
                    </a:p>
                  </a:txBody>
                  <a:tcPr marL="67838" marR="67838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1. 0 UE: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mandatory</a:t>
                      </a:r>
                      <a:endParaRPr lang="en-US" sz="120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2. 2 interfering UEs (1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0dB, 2</a:t>
                      </a:r>
                      <a:r>
                        <a:rPr lang="en-GB" sz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nd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= -3dB;</a:t>
                      </a:r>
                      <a:r>
                        <a:rPr lang="en-GB" sz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SIR is defined as the ratio of power between a reference UE and interfered UEs</a:t>
                      </a: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</a:t>
                      </a:r>
                      <a:endParaRPr lang="en-US" sz="12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7838" marR="6783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786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Performance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Autofit/>
          </a:bodyPr>
          <a:lstStyle/>
          <a:p>
            <a:r>
              <a:rPr lang="en-US" sz="1800" dirty="0" smtClean="0"/>
              <a:t>Resource efficiency</a:t>
            </a:r>
          </a:p>
          <a:p>
            <a:pPr lvl="1"/>
            <a:r>
              <a:rPr lang="en-US" sz="1400" dirty="0" smtClean="0"/>
              <a:t>Time-freq resource usage of signals used for DL/UL based measurement and paging resource </a:t>
            </a:r>
            <a:r>
              <a:rPr lang="en-GB" sz="1400" dirty="0" smtClean="0"/>
              <a:t>(e.g., number of TRPs involved in paging a UE )</a:t>
            </a:r>
            <a:endParaRPr lang="en-US" sz="1400" dirty="0" smtClean="0"/>
          </a:p>
          <a:p>
            <a:r>
              <a:rPr lang="en-US" sz="1800" dirty="0" smtClean="0"/>
              <a:t>Handover failure rate</a:t>
            </a:r>
          </a:p>
          <a:p>
            <a:r>
              <a:rPr lang="en-US" sz="1800" dirty="0" smtClean="0"/>
              <a:t>Paging miss rate</a:t>
            </a:r>
          </a:p>
          <a:p>
            <a:pPr lvl="0"/>
            <a:r>
              <a:rPr lang="en-US" sz="1800" dirty="0" smtClean="0"/>
              <a:t>Signal detection performance (misdetection, false alarm)</a:t>
            </a:r>
          </a:p>
          <a:p>
            <a:r>
              <a:rPr lang="en-US" sz="1800" dirty="0" smtClean="0"/>
              <a:t>UE battery life with relative model</a:t>
            </a:r>
          </a:p>
          <a:p>
            <a:r>
              <a:rPr lang="en-US" sz="1800" dirty="0" smtClean="0"/>
              <a:t>Other </a:t>
            </a:r>
            <a:r>
              <a:rPr lang="en-US" sz="1800" dirty="0"/>
              <a:t>metrics are not </a:t>
            </a:r>
            <a:r>
              <a:rPr lang="en-US" sz="1800" dirty="0" smtClean="0"/>
              <a:t>precluded, e.g</a:t>
            </a:r>
            <a:r>
              <a:rPr lang="en-US" sz="1800" dirty="0"/>
              <a:t>. </a:t>
            </a:r>
            <a:r>
              <a:rPr lang="en-US" sz="1800" dirty="0" smtClean="0"/>
              <a:t>mobility </a:t>
            </a:r>
            <a:r>
              <a:rPr lang="en-US" sz="1800" dirty="0"/>
              <a:t>interruption time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58483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7652</TotalTime>
  <Words>831</Words>
  <Application>Microsoft Office PowerPoint</Application>
  <PresentationFormat>On-screen Show (4:3)</PresentationFormat>
  <Paragraphs>181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 Unicode MS</vt:lpstr>
      <vt:lpstr>Malgun Gothic</vt:lpstr>
      <vt:lpstr>Malgun Gothic</vt:lpstr>
      <vt:lpstr>宋体</vt:lpstr>
      <vt:lpstr>宋体</vt:lpstr>
      <vt:lpstr>Arial</vt:lpstr>
      <vt:lpstr>Calibri</vt:lpstr>
      <vt:lpstr>Courier New</vt:lpstr>
      <vt:lpstr>Times New Roman</vt:lpstr>
      <vt:lpstr>Office Theme</vt:lpstr>
      <vt:lpstr>Evaluation Scenarios and Assumptions for DL and UL Mobility</vt:lpstr>
      <vt:lpstr>Background</vt:lpstr>
      <vt:lpstr>Proposed Evaluation Scenarios</vt:lpstr>
      <vt:lpstr>System-level evaluation assumptions</vt:lpstr>
      <vt:lpstr>System-level evaluation assumptions</vt:lpstr>
      <vt:lpstr>System-level evaluation assumptions</vt:lpstr>
      <vt:lpstr>Link Level Evaluation and Link to System Mapping</vt:lpstr>
      <vt:lpstr>Link-level evaluation assumptions</vt:lpstr>
      <vt:lpstr>Performance metrics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Davydov, Alexei</dc:creator>
  <cp:keywords>CTPClassification=CTP_PUBLIC:VisualMarkings=</cp:keywords>
  <cp:lastModifiedBy>Ji, Tingfang</cp:lastModifiedBy>
  <cp:revision>536</cp:revision>
  <dcterms:created xsi:type="dcterms:W3CDTF">2016-03-24T01:14:08Z</dcterms:created>
  <dcterms:modified xsi:type="dcterms:W3CDTF">2016-08-25T12:29:35Z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5fef979f-62ed-4531-988e-ee6b9d3983f9</vt:lpwstr>
  </property>
  <property fmtid="{D5CDD505-2E9C-101B-9397-08002B2CF9AE}" pid="3" name="CTP_TimeStamp">
    <vt:lpwstr>2016-08-23 10:00:53Z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AdHocReviewCycleID">
    <vt:i4>1731598375</vt:i4>
  </property>
  <property fmtid="{D5CDD505-2E9C-101B-9397-08002B2CF9AE}" pid="9" name="_NewReviewCycle">
    <vt:lpwstr/>
  </property>
  <property fmtid="{D5CDD505-2E9C-101B-9397-08002B2CF9AE}" pid="10" name="_EmailSubject">
    <vt:lpwstr>Draft WF on RRM Measurement and Mobility</vt:lpwstr>
  </property>
  <property fmtid="{D5CDD505-2E9C-101B-9397-08002B2CF9AE}" pid="11" name="_AuthorEmail">
    <vt:lpwstr>haitongs@qti.qualcomm.com</vt:lpwstr>
  </property>
  <property fmtid="{D5CDD505-2E9C-101B-9397-08002B2CF9AE}" pid="12" name="_AuthorEmailDisplayName">
    <vt:lpwstr>Sun, Haitong</vt:lpwstr>
  </property>
  <property fmtid="{D5CDD505-2E9C-101B-9397-08002B2CF9AE}" pid="13" name="_PreviousAdHocReviewCycleID">
    <vt:i4>1192505287</vt:i4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1472104180</vt:lpwstr>
  </property>
</Properties>
</file>