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8"/>
  </p:notesMasterIdLst>
  <p:sldIdLst>
    <p:sldId id="257" r:id="rId5"/>
    <p:sldId id="259" r:id="rId6"/>
    <p:sldId id="256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3455" autoAdjust="0"/>
  </p:normalViewPr>
  <p:slideViewPr>
    <p:cSldViewPr>
      <p:cViewPr varScale="1">
        <p:scale>
          <a:sx n="87" d="100"/>
          <a:sy n="87" d="100"/>
        </p:scale>
        <p:origin x="1494" y="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8C8401-3595-4B94-BBCF-B657D5AA2201}" type="datetimeFigureOut">
              <a:rPr lang="en-US" smtClean="0"/>
              <a:t>8/24/2016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752B908-82BD-40F4-9810-DF4BE5FD19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7953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8/24/2016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37265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8/24/2016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9774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8/24/2016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7920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8/24/2016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36750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8/24/2016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54238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8/24/2016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57043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8/24/2016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14894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8/24/2016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3569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8/24/2016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09811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8/24/2016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73423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8/24/2016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51375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A4E9FB-9978-4AFB-8E58-E80898A864E5}" type="datetimeFigureOut">
              <a:rPr lang="en-US" smtClean="0"/>
              <a:t>8/24/2016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41359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Definitions supporting beam related procedures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Nokia, Qualcomm, CATT, Intel, NTT DoCoMo, </a:t>
            </a:r>
            <a:r>
              <a:rPr lang="en-US" dirty="0" err="1" smtClean="0"/>
              <a:t>Mediatek</a:t>
            </a:r>
            <a:r>
              <a:rPr lang="en-US" dirty="0" smtClean="0"/>
              <a:t>, Ericsson</a:t>
            </a:r>
            <a:r>
              <a:rPr lang="en-US" dirty="0"/>
              <a:t>, ASB, </a:t>
            </a:r>
            <a:r>
              <a:rPr lang="en-US" dirty="0" smtClean="0"/>
              <a:t>Samsung, LG</a:t>
            </a:r>
            <a:endParaRPr lang="en-US" dirty="0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0" y="-61615"/>
            <a:ext cx="91440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GB" altLang="ko-KR" b="1" dirty="0">
                <a:cs typeface="Times New Roman" panose="02020603050405020304" pitchFamily="18" charset="0"/>
              </a:rPr>
              <a:t>3GPP TSG RAN WG1 #</a:t>
            </a:r>
            <a:r>
              <a:rPr lang="en-GB" altLang="ko-KR" b="1" dirty="0" smtClean="0">
                <a:cs typeface="Times New Roman" panose="02020603050405020304" pitchFamily="18" charset="0"/>
              </a:rPr>
              <a:t>86</a:t>
            </a:r>
            <a:r>
              <a:rPr lang="en-GB" altLang="ko-KR" b="1" dirty="0">
                <a:cs typeface="Times New Roman" panose="02020603050405020304" pitchFamily="18" charset="0"/>
              </a:rPr>
              <a:t>	             			                           </a:t>
            </a:r>
            <a:r>
              <a:rPr lang="en-US" altLang="zh-CN" b="1" dirty="0" smtClean="0">
                <a:ea typeface="Malgun Gothic" panose="020B0503020000020004" pitchFamily="34" charset="-127"/>
                <a:cs typeface="Times New Roman" panose="02020603050405020304" pitchFamily="18" charset="0"/>
              </a:rPr>
              <a:t>R1-168322</a:t>
            </a:r>
            <a:endParaRPr lang="en-US" altLang="ko-KR" b="1" dirty="0">
              <a:solidFill>
                <a:srgbClr val="FF0000"/>
              </a:solidFill>
              <a:cs typeface="Times New Roman" panose="02020603050405020304" pitchFamily="18" charset="0"/>
            </a:endParaRPr>
          </a:p>
          <a:p>
            <a:r>
              <a:rPr lang="en-US" altLang="zh-CN" b="1" dirty="0" smtClean="0">
                <a:ea typeface="Malgun Gothic" panose="020B0503020000020004" pitchFamily="34" charset="-127"/>
                <a:cs typeface="Times New Roman" panose="02020603050405020304" pitchFamily="18" charset="0"/>
              </a:rPr>
              <a:t>Gothenburg, Sweden, Aug 22 </a:t>
            </a:r>
            <a:r>
              <a:rPr lang="en-US" altLang="zh-CN" b="1" dirty="0">
                <a:ea typeface="Malgun Gothic" panose="020B0503020000020004" pitchFamily="34" charset="-127"/>
                <a:cs typeface="Times New Roman" panose="02020603050405020304" pitchFamily="18" charset="0"/>
              </a:rPr>
              <a:t>- </a:t>
            </a:r>
            <a:r>
              <a:rPr lang="en-US" altLang="zh-CN" b="1" dirty="0" smtClean="0">
                <a:ea typeface="Malgun Gothic" panose="020B0503020000020004" pitchFamily="34" charset="-127"/>
                <a:cs typeface="Times New Roman" panose="02020603050405020304" pitchFamily="18" charset="0"/>
              </a:rPr>
              <a:t>26, 2016</a:t>
            </a:r>
          </a:p>
          <a:p>
            <a:r>
              <a:rPr lang="en-US" altLang="ko-KR" b="1" dirty="0" smtClean="0">
                <a:ea typeface="Malgun Gothic" panose="020B0503020000020004" pitchFamily="34" charset="-127"/>
                <a:cs typeface="Times New Roman" panose="02020603050405020304" pitchFamily="18" charset="0"/>
              </a:rPr>
              <a:t>8.1.5</a:t>
            </a:r>
            <a:endParaRPr lang="en-GB" altLang="ko-KR" b="1" dirty="0"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7229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7523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grpSp>
        <p:nvGrpSpPr>
          <p:cNvPr id="3" name="Group 2"/>
          <p:cNvGrpSpPr/>
          <p:nvPr/>
        </p:nvGrpSpPr>
        <p:grpSpPr>
          <a:xfrm>
            <a:off x="2514600" y="2057400"/>
            <a:ext cx="4786693" cy="3945007"/>
            <a:chOff x="1563757" y="1219200"/>
            <a:chExt cx="6917055" cy="5875615"/>
          </a:xfrm>
        </p:grpSpPr>
        <p:sp>
          <p:nvSpPr>
            <p:cNvPr id="4" name="TextBox 3"/>
            <p:cNvSpPr txBox="1"/>
            <p:nvPr/>
          </p:nvSpPr>
          <p:spPr>
            <a:xfrm>
              <a:off x="2434629" y="6734479"/>
              <a:ext cx="2982641" cy="36033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 smtClean="0"/>
                <a:t>Figure: A taxonomy of procedures</a:t>
              </a:r>
              <a:endParaRPr lang="en-US" sz="1400" dirty="0"/>
            </a:p>
          </p:txBody>
        </p:sp>
        <p:sp>
          <p:nvSpPr>
            <p:cNvPr id="5" name="Oval 4"/>
            <p:cNvSpPr/>
            <p:nvPr/>
          </p:nvSpPr>
          <p:spPr>
            <a:xfrm>
              <a:off x="2971800" y="1219200"/>
              <a:ext cx="2743200" cy="1219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 smtClean="0">
                  <a:solidFill>
                    <a:schemeClr val="tx1"/>
                  </a:solidFill>
                </a:rPr>
                <a:t>Beam Related Procedures</a:t>
              </a:r>
              <a:endParaRPr lang="en-US" sz="1400" dirty="0">
                <a:solidFill>
                  <a:schemeClr val="tx1"/>
                </a:solidFill>
              </a:endParaRPr>
            </a:p>
          </p:txBody>
        </p:sp>
        <p:sp>
          <p:nvSpPr>
            <p:cNvPr id="6" name="Oval 5"/>
            <p:cNvSpPr/>
            <p:nvPr/>
          </p:nvSpPr>
          <p:spPr>
            <a:xfrm>
              <a:off x="1563757" y="3352800"/>
              <a:ext cx="2743200" cy="1219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 smtClean="0">
                  <a:solidFill>
                    <a:schemeClr val="tx1"/>
                  </a:solidFill>
                </a:rPr>
                <a:t>Mobility (L3)</a:t>
              </a:r>
              <a:endParaRPr lang="en-US" sz="1400" dirty="0">
                <a:solidFill>
                  <a:schemeClr val="tx1"/>
                </a:solidFill>
              </a:endParaRPr>
            </a:p>
          </p:txBody>
        </p:sp>
        <p:sp>
          <p:nvSpPr>
            <p:cNvPr id="7" name="Oval 6"/>
            <p:cNvSpPr/>
            <p:nvPr/>
          </p:nvSpPr>
          <p:spPr>
            <a:xfrm>
              <a:off x="4876800" y="3352800"/>
              <a:ext cx="2743200" cy="1219200"/>
            </a:xfrm>
            <a:prstGeom prst="ellipse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 smtClean="0">
                  <a:solidFill>
                    <a:schemeClr val="tx1"/>
                  </a:solidFill>
                </a:rPr>
                <a:t>Beam Management (L1/L2  based)</a:t>
              </a:r>
              <a:endParaRPr lang="en-US" sz="1400" dirty="0">
                <a:solidFill>
                  <a:schemeClr val="tx1"/>
                </a:solidFill>
              </a:endParaRPr>
            </a:p>
          </p:txBody>
        </p:sp>
        <p:cxnSp>
          <p:nvCxnSpPr>
            <p:cNvPr id="8" name="Straight Arrow Connector 7"/>
            <p:cNvCxnSpPr>
              <a:stCxn id="5" idx="4"/>
              <a:endCxn id="7" idx="0"/>
            </p:cNvCxnSpPr>
            <p:nvPr/>
          </p:nvCxnSpPr>
          <p:spPr>
            <a:xfrm>
              <a:off x="4343400" y="2438400"/>
              <a:ext cx="1905000" cy="91440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Arrow Connector 8"/>
            <p:cNvCxnSpPr>
              <a:stCxn id="5" idx="4"/>
              <a:endCxn id="6" idx="0"/>
            </p:cNvCxnSpPr>
            <p:nvPr/>
          </p:nvCxnSpPr>
          <p:spPr>
            <a:xfrm flipH="1">
              <a:off x="2935357" y="2438400"/>
              <a:ext cx="1408043" cy="91440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TextBox 9"/>
            <p:cNvSpPr txBox="1"/>
            <p:nvPr/>
          </p:nvSpPr>
          <p:spPr>
            <a:xfrm>
              <a:off x="6248399" y="2728064"/>
              <a:ext cx="2232413" cy="458397"/>
            </a:xfrm>
            <a:prstGeom prst="rect">
              <a:avLst/>
            </a:prstGeom>
            <a:solidFill>
              <a:srgbClr val="FFFF00"/>
            </a:solidFill>
          </p:spPr>
          <p:txBody>
            <a:bodyPr wrap="square" rtlCol="0">
              <a:spAutoFit/>
            </a:bodyPr>
            <a:lstStyle/>
            <a:p>
              <a:r>
                <a:rPr lang="en-US" sz="1400" dirty="0" smtClean="0"/>
                <a:t>Scope of the WF</a:t>
              </a:r>
              <a:endParaRPr lang="en-US" sz="1400" dirty="0"/>
            </a:p>
          </p:txBody>
        </p:sp>
      </p:grpSp>
    </p:spTree>
    <p:extLst>
      <p:ext uri="{BB962C8B-B14F-4D97-AF65-F5344CB8AC3E}">
        <p14:creationId xmlns:p14="http://schemas.microsoft.com/office/powerpoint/2010/main" val="695324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33400" y="108333"/>
            <a:ext cx="8229600" cy="729867"/>
          </a:xfrm>
        </p:spPr>
        <p:txBody>
          <a:bodyPr>
            <a:normAutofit/>
          </a:bodyPr>
          <a:lstStyle/>
          <a:p>
            <a:r>
              <a:rPr lang="en-US" sz="3600" dirty="0" smtClean="0"/>
              <a:t>Proposals</a:t>
            </a:r>
            <a:endParaRPr lang="en-US" sz="3600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5029200"/>
          </a:xfrm>
        </p:spPr>
        <p:txBody>
          <a:bodyPr>
            <a:noAutofit/>
          </a:bodyPr>
          <a:lstStyle/>
          <a:p>
            <a:r>
              <a:rPr lang="en-US" sz="2400" b="1" dirty="0"/>
              <a:t>Beam management</a:t>
            </a:r>
            <a:r>
              <a:rPr lang="en-US" sz="2400" dirty="0"/>
              <a:t> = a set of </a:t>
            </a:r>
            <a:r>
              <a:rPr lang="en-US" sz="2400" dirty="0" smtClean="0"/>
              <a:t>procedures </a:t>
            </a:r>
            <a:r>
              <a:rPr lang="en-US" sz="2400" dirty="0"/>
              <a:t>to acquire and maintain a set of </a:t>
            </a:r>
            <a:r>
              <a:rPr lang="en-US" sz="2400" dirty="0" smtClean="0"/>
              <a:t>TRP(s) and/or UE </a:t>
            </a:r>
            <a:r>
              <a:rPr lang="en-US" sz="2400" dirty="0"/>
              <a:t>beams that can be used for </a:t>
            </a:r>
            <a:r>
              <a:rPr lang="en-US" sz="2400" dirty="0" smtClean="0"/>
              <a:t>DL and </a:t>
            </a:r>
            <a:r>
              <a:rPr lang="en-US" sz="2400" dirty="0"/>
              <a:t>UL </a:t>
            </a:r>
            <a:r>
              <a:rPr lang="en-US" sz="2400" dirty="0" smtClean="0"/>
              <a:t>transmission/reception, which include at least following aspects:</a:t>
            </a:r>
            <a:endParaRPr lang="en-US" sz="2400" dirty="0"/>
          </a:p>
          <a:p>
            <a:pPr marL="0" indent="0">
              <a:buNone/>
            </a:pPr>
            <a:r>
              <a:rPr lang="en-US" sz="2400" dirty="0"/>
              <a:t> </a:t>
            </a:r>
            <a:endParaRPr lang="en-US" sz="2400" dirty="0" smtClean="0"/>
          </a:p>
          <a:p>
            <a:pPr lvl="1"/>
            <a:r>
              <a:rPr lang="en-US" sz="1800" b="1" dirty="0" smtClean="0"/>
              <a:t>Beam selection</a:t>
            </a:r>
            <a:r>
              <a:rPr lang="en-US" sz="1800" dirty="0" smtClean="0"/>
              <a:t>= for TRP(s) or UE to select of its own beam(s). </a:t>
            </a:r>
          </a:p>
          <a:p>
            <a:pPr lvl="1"/>
            <a:endParaRPr lang="en-US" sz="1800" dirty="0"/>
          </a:p>
          <a:p>
            <a:pPr lvl="1"/>
            <a:r>
              <a:rPr lang="en-US" sz="1800" b="1" dirty="0" smtClean="0"/>
              <a:t>Beam </a:t>
            </a:r>
            <a:r>
              <a:rPr lang="en-US" sz="1800" b="1" dirty="0"/>
              <a:t>measurement</a:t>
            </a:r>
            <a:r>
              <a:rPr lang="en-US" sz="1800" dirty="0"/>
              <a:t> = </a:t>
            </a:r>
            <a:r>
              <a:rPr lang="en-US" sz="1800" dirty="0" smtClean="0"/>
              <a:t>for TRP(s) or UE to measure characteristics </a:t>
            </a:r>
            <a:r>
              <a:rPr lang="en-US" sz="1800" dirty="0"/>
              <a:t>of </a:t>
            </a:r>
            <a:r>
              <a:rPr lang="en-US" sz="1800" dirty="0" smtClean="0"/>
              <a:t>received beamformed signals</a:t>
            </a:r>
          </a:p>
          <a:p>
            <a:pPr marL="400050" lvl="1" indent="0">
              <a:buNone/>
            </a:pPr>
            <a:r>
              <a:rPr lang="en-US" sz="1800" dirty="0"/>
              <a:t> </a:t>
            </a:r>
          </a:p>
          <a:p>
            <a:pPr lvl="1"/>
            <a:r>
              <a:rPr lang="en-US" sz="1800" b="1" dirty="0"/>
              <a:t>Beam reporting</a:t>
            </a:r>
            <a:r>
              <a:rPr lang="en-US" sz="1800" dirty="0"/>
              <a:t> = </a:t>
            </a:r>
            <a:r>
              <a:rPr lang="en-US" sz="1800" dirty="0" smtClean="0"/>
              <a:t>for UE to report a </a:t>
            </a:r>
            <a:r>
              <a:rPr lang="en-US" sz="1800" dirty="0"/>
              <a:t>property/quality of </a:t>
            </a:r>
            <a:r>
              <a:rPr lang="en-US" sz="1800" dirty="0" smtClean="0"/>
              <a:t>beamformed signal(s) based on beam measurement</a:t>
            </a:r>
          </a:p>
          <a:p>
            <a:pPr marL="400050" lvl="1" indent="0">
              <a:buNone/>
            </a:pPr>
            <a:endParaRPr lang="en-US" sz="1800" dirty="0" smtClean="0"/>
          </a:p>
          <a:p>
            <a:pPr lvl="1"/>
            <a:r>
              <a:rPr lang="en-US" sz="1800" b="1" dirty="0" smtClean="0"/>
              <a:t>Beam sweeping </a:t>
            </a:r>
            <a:r>
              <a:rPr lang="en-US" sz="1800" dirty="0" smtClean="0"/>
              <a:t>= operation of covering a spatial area, with beams transmitted and/or received during a time interval in a predetermined way.</a:t>
            </a:r>
          </a:p>
          <a:p>
            <a:endParaRPr lang="en-US" sz="2400" dirty="0"/>
          </a:p>
          <a:p>
            <a:pPr lvl="1"/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2906680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9869EDEA73FEE47ADAB609B32504CF7" ma:contentTypeVersion="1" ma:contentTypeDescription="Create a new document." ma:contentTypeScope="" ma:versionID="dee3c0b72278912929fc09b4be7189df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6faeec0ff6cb11af5504182ed63235b0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ListForm</Display>
  <Edit>ListForm</Edit>
  <New>ListForm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6E03F5D8-F2C5-457B-84EC-1A354FFDF32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1E2CCCF8-61DF-49A5-B8DF-3BACB49B84DE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A5AF7595-A7FB-4B61-9BD7-E5350B5ECA59}">
  <ds:schemaRefs>
    <ds:schemaRef ds:uri="http://schemas.microsoft.com/office/2006/documentManagement/types"/>
    <ds:schemaRef ds:uri="http://schemas.microsoft.com/office/2006/metadata/properties"/>
    <ds:schemaRef ds:uri="http://purl.org/dc/elements/1.1/"/>
    <ds:schemaRef ds:uri="http://schemas.microsoft.com/office/infopath/2007/PartnerControls"/>
    <ds:schemaRef ds:uri="http://www.w3.org/XML/1998/namespace"/>
    <ds:schemaRef ds:uri="http://purl.org/dc/terms/"/>
    <ds:schemaRef ds:uri="http://schemas.openxmlformats.org/package/2006/metadata/core-properties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1061</TotalTime>
  <Words>92</Words>
  <Application>Microsoft Office PowerPoint</Application>
  <PresentationFormat>On-screen Show (4:3)</PresentationFormat>
  <Paragraphs>21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Malgun Gothic</vt:lpstr>
      <vt:lpstr>Malgun Gothic</vt:lpstr>
      <vt:lpstr>Arial</vt:lpstr>
      <vt:lpstr>Calibri</vt:lpstr>
      <vt:lpstr>Times New Roman</vt:lpstr>
      <vt:lpstr>Office Theme</vt:lpstr>
      <vt:lpstr>Definitions supporting beam related procedures</vt:lpstr>
      <vt:lpstr>Background</vt:lpstr>
      <vt:lpstr>Proposals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Scope of advanced CSI</dc:title>
  <dc:creator>Eko Onggosanusi</dc:creator>
  <cp:lastModifiedBy>Subramanian, Sundar</cp:lastModifiedBy>
  <cp:revision>115</cp:revision>
  <dcterms:created xsi:type="dcterms:W3CDTF">2016-05-23T04:09:27Z</dcterms:created>
  <dcterms:modified xsi:type="dcterms:W3CDTF">2016-08-24T14:44:11Z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0x010100D9869EDEA73FEE47ADAB609B32504CF7</vt:lpwstr>
  </property>
</Properties>
</file>