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9" r:id="rId3"/>
    <p:sldId id="268" r:id="rId4"/>
    <p:sldId id="266" r:id="rId5"/>
    <p:sldId id="264" r:id="rId6"/>
    <p:sldId id="265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13" autoAdjust="0"/>
  </p:normalViewPr>
  <p:slideViewPr>
    <p:cSldViewPr>
      <p:cViewPr varScale="1">
        <p:scale>
          <a:sx n="116" d="100"/>
          <a:sy n="116" d="100"/>
        </p:scale>
        <p:origin x="1464" y="108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alignment among different numerologies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LG Electronics, Intel, Ericsson, Qualcomm</a:t>
            </a:r>
            <a:r>
              <a:rPr lang="en-US" altLang="zh-CN" smtClean="0"/>
              <a:t>, Samsung, </a:t>
            </a:r>
            <a:r>
              <a:rPr lang="en-US" altLang="zh-CN" smtClean="0"/>
              <a:t>Verizon,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0141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3GPP TSG RAN WG1 Meeting #86                                                                          </a:t>
            </a:r>
            <a:r>
              <a:rPr lang="en-US" altLang="zh-CN" sz="1600" b="1" dirty="0" smtClean="0">
                <a:latin typeface="Times New Roman" pitchFamily="18" charset="0"/>
                <a:cs typeface="Times New Roman" pitchFamily="18" charset="0"/>
              </a:rPr>
              <a:t>R1-168305</a:t>
            </a:r>
            <a:endParaRPr lang="en-US" altLang="zh-CN" sz="1600" b="1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Gothenburg, Sweden, 22nd - 26th Aug 2016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Alignment of </a:t>
            </a:r>
            <a:r>
              <a:rPr lang="en-US" altLang="ko-KR" dirty="0" err="1"/>
              <a:t>subframes</a:t>
            </a:r>
            <a:endParaRPr lang="en-US" altLang="ko-KR" dirty="0"/>
          </a:p>
          <a:p>
            <a:pPr lvl="1"/>
            <a:r>
              <a:rPr lang="en-US" altLang="ko-KR" dirty="0" smtClean="0"/>
              <a:t>[</a:t>
            </a:r>
            <a:r>
              <a:rPr lang="en-US" altLang="ko-KR" dirty="0"/>
              <a:t>Note] </a:t>
            </a:r>
            <a:r>
              <a:rPr lang="en-US" altLang="ko-KR" dirty="0" err="1"/>
              <a:t>subframe</a:t>
            </a:r>
            <a:r>
              <a:rPr lang="en-US" altLang="ko-KR" dirty="0"/>
              <a:t> definition agreed in RAN1#86 </a:t>
            </a:r>
          </a:p>
          <a:p>
            <a:pPr lvl="2"/>
            <a:r>
              <a:rPr lang="en-US" altLang="ko-KR" dirty="0"/>
              <a:t>A </a:t>
            </a:r>
            <a:r>
              <a:rPr lang="en-US" altLang="ko-KR" dirty="0" err="1"/>
              <a:t>subframe</a:t>
            </a:r>
            <a:r>
              <a:rPr lang="en-US" altLang="ko-KR" dirty="0"/>
              <a:t> duration is defined by the duration of x OFDM symbols given a reference numerology </a:t>
            </a:r>
          </a:p>
          <a:p>
            <a:pPr lvl="2"/>
            <a:r>
              <a:rPr lang="en-US" altLang="ko-KR" dirty="0"/>
              <a:t>With the same CP overhead, a single value of x is specified irrespective of the subcarrier spacing value chosen for the reference </a:t>
            </a:r>
            <a:r>
              <a:rPr lang="en-US" altLang="ko-KR" dirty="0" smtClean="0"/>
              <a:t>numerology</a:t>
            </a:r>
          </a:p>
          <a:p>
            <a:pPr lvl="1"/>
            <a:r>
              <a:rPr lang="en-US" altLang="ko-KR" dirty="0"/>
              <a:t>[Note] agreed in RAN1#85</a:t>
            </a:r>
          </a:p>
          <a:p>
            <a:pPr lvl="2"/>
            <a:r>
              <a:rPr lang="en-US" altLang="ko-KR" dirty="0"/>
              <a:t>For the numerology with 15 kHz and larger subcarrier spacing ,1 </a:t>
            </a:r>
            <a:r>
              <a:rPr lang="en-US" altLang="ko-KR" dirty="0" err="1"/>
              <a:t>msec</a:t>
            </a:r>
            <a:r>
              <a:rPr lang="en-US" altLang="ko-KR" dirty="0"/>
              <a:t> alignment is supported</a:t>
            </a:r>
            <a:endParaRPr lang="ko-KR" altLang="ko-KR"/>
          </a:p>
          <a:p>
            <a:pPr marL="0" indent="0">
              <a:buNone/>
            </a:pPr>
            <a:endParaRPr lang="ko-KR" altLang="ko-KR" dirty="0"/>
          </a:p>
          <a:p>
            <a:pPr lvl="2"/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42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Alignment of subframes</a:t>
            </a:r>
          </a:p>
          <a:p>
            <a:pPr lvl="1"/>
            <a:r>
              <a:rPr lang="en-US" dirty="0" err="1" smtClean="0"/>
              <a:t>Subframe</a:t>
            </a:r>
            <a:r>
              <a:rPr lang="en-US" dirty="0" smtClean="0"/>
              <a:t> duration in </a:t>
            </a:r>
            <a:r>
              <a:rPr lang="en-US" dirty="0" err="1" smtClean="0"/>
              <a:t>ms</a:t>
            </a:r>
            <a:r>
              <a:rPr lang="en-US" dirty="0" smtClean="0"/>
              <a:t> for a subcarrier spacing (2</a:t>
            </a:r>
            <a:r>
              <a:rPr lang="en-US" baseline="30000" dirty="0" smtClean="0"/>
              <a:t>m</a:t>
            </a:r>
            <a:r>
              <a:rPr lang="en-US" dirty="0" smtClean="0"/>
              <a:t>*15)kHz is exactly 2</a:t>
            </a:r>
            <a:r>
              <a:rPr lang="en-US" baseline="30000" dirty="0" smtClean="0"/>
              <a:t>-m</a:t>
            </a:r>
            <a:r>
              <a:rPr lang="en-US" dirty="0" smtClean="0"/>
              <a:t> times the subframe duration for 15 kHz subcarrier spacing</a:t>
            </a:r>
          </a:p>
          <a:p>
            <a:r>
              <a:rPr lang="en-US" dirty="0" smtClean="0"/>
              <a:t>Alignment within a subframe</a:t>
            </a:r>
          </a:p>
          <a:p>
            <a:pPr lvl="1"/>
            <a:r>
              <a:rPr lang="en-US" dirty="0"/>
              <a:t>Symbol level alignment across </a:t>
            </a:r>
            <a:r>
              <a:rPr lang="en-US" dirty="0" smtClean="0"/>
              <a:t>different </a:t>
            </a:r>
            <a:r>
              <a:rPr lang="en-US" dirty="0"/>
              <a:t>subcarrier </a:t>
            </a:r>
            <a:r>
              <a:rPr lang="en-US" dirty="0" err="1" smtClean="0"/>
              <a:t>spacings</a:t>
            </a:r>
            <a:r>
              <a:rPr lang="en-US" dirty="0" smtClean="0"/>
              <a:t> with the same CP overhead </a:t>
            </a:r>
            <a:r>
              <a:rPr lang="en-US" altLang="ko-KR" dirty="0"/>
              <a:t>is </a:t>
            </a:r>
            <a:r>
              <a:rPr lang="en-US" altLang="ko-KR" dirty="0" smtClean="0"/>
              <a:t>assumed </a:t>
            </a:r>
            <a:r>
              <a:rPr lang="en-US" dirty="0" smtClean="0"/>
              <a:t>when they are multiplexed in a TDM manner within a </a:t>
            </a:r>
            <a:r>
              <a:rPr lang="en-US" dirty="0" err="1" smtClean="0"/>
              <a:t>subframe</a:t>
            </a:r>
            <a:r>
              <a:rPr lang="en-US" dirty="0" smtClean="0"/>
              <a:t> duration in a NR carrier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30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>
                <a:cs typeface="Times New Roman" panose="02020603050405020304" pitchFamily="18" charset="0"/>
              </a:rPr>
              <a:t>For normal CP family, choose one option from the followings for symbol-level alignment</a:t>
            </a:r>
          </a:p>
          <a:p>
            <a:pPr lvl="1"/>
            <a:r>
              <a:rPr lang="en-US" altLang="ko-KR" sz="1900" dirty="0">
                <a:cs typeface="Times New Roman" panose="02020603050405020304" pitchFamily="18" charset="0"/>
              </a:rPr>
              <a:t>For </a:t>
            </a:r>
            <a:r>
              <a:rPr lang="en-US" altLang="ko-KR" sz="1900" dirty="0" err="1">
                <a:cs typeface="Times New Roman" panose="02020603050405020304" pitchFamily="18" charset="0"/>
              </a:rPr>
              <a:t>F</a:t>
            </a:r>
            <a:r>
              <a:rPr lang="en-US" altLang="ko-KR" sz="1900" baseline="-25000" dirty="0" err="1">
                <a:cs typeface="Times New Roman" panose="02020603050405020304" pitchFamily="18" charset="0"/>
              </a:rPr>
              <a:t>s</a:t>
            </a:r>
            <a:r>
              <a:rPr lang="en-US" altLang="ko-KR" sz="1900" dirty="0">
                <a:cs typeface="Times New Roman" panose="02020603050405020304" pitchFamily="18" charset="0"/>
              </a:rPr>
              <a:t> = F</a:t>
            </a:r>
            <a:r>
              <a:rPr lang="en-US" altLang="ko-KR" sz="1900" baseline="-25000" dirty="0">
                <a:cs typeface="Times New Roman" panose="02020603050405020304" pitchFamily="18" charset="0"/>
              </a:rPr>
              <a:t>0 </a:t>
            </a:r>
            <a:r>
              <a:rPr lang="en-US" altLang="ko-KR" sz="1900" dirty="0">
                <a:cs typeface="Times New Roman" panose="02020603050405020304" pitchFamily="18" charset="0"/>
              </a:rPr>
              <a:t>* 2</a:t>
            </a:r>
            <a:r>
              <a:rPr lang="en-US" altLang="ko-KR" sz="1900" baseline="30000" dirty="0">
                <a:cs typeface="Times New Roman" panose="02020603050405020304" pitchFamily="18" charset="0"/>
              </a:rPr>
              <a:t>n</a:t>
            </a:r>
            <a:r>
              <a:rPr lang="en-US" altLang="ko-KR" sz="1900" dirty="0">
                <a:cs typeface="Times New Roman" panose="02020603050405020304" pitchFamily="18" charset="0"/>
              </a:rPr>
              <a:t> (n is a positive integer, F</a:t>
            </a:r>
            <a:r>
              <a:rPr lang="en-US" altLang="ko-KR" sz="1900" baseline="-25000" dirty="0">
                <a:cs typeface="Times New Roman" panose="02020603050405020304" pitchFamily="18" charset="0"/>
              </a:rPr>
              <a:t>0 </a:t>
            </a:r>
            <a:r>
              <a:rPr lang="en-US" altLang="ko-KR" sz="1900" dirty="0">
                <a:cs typeface="Times New Roman" panose="02020603050405020304" pitchFamily="18" charset="0"/>
              </a:rPr>
              <a:t>= 15 kHz), </a:t>
            </a:r>
          </a:p>
          <a:p>
            <a:pPr lvl="2"/>
            <a:r>
              <a:rPr lang="en-US" altLang="ko-KR" sz="1900" dirty="0">
                <a:cs typeface="Times New Roman" panose="02020603050405020304" pitchFamily="18" charset="0"/>
              </a:rPr>
              <a:t>Each symbol length (including CP) of F</a:t>
            </a:r>
            <a:r>
              <a:rPr lang="en-US" altLang="ko-KR" sz="1900" baseline="-25000" dirty="0">
                <a:cs typeface="Times New Roman" panose="02020603050405020304" pitchFamily="18" charset="0"/>
              </a:rPr>
              <a:t>0 </a:t>
            </a:r>
            <a:r>
              <a:rPr lang="en-US" altLang="ko-KR" sz="1900" dirty="0">
                <a:cs typeface="Times New Roman" panose="02020603050405020304" pitchFamily="18" charset="0"/>
              </a:rPr>
              <a:t>equals the sum of the corresponding 2</a:t>
            </a:r>
            <a:r>
              <a:rPr lang="en-US" altLang="ko-KR" sz="1900" baseline="30000" dirty="0">
                <a:cs typeface="Times New Roman" panose="02020603050405020304" pitchFamily="18" charset="0"/>
              </a:rPr>
              <a:t>n</a:t>
            </a:r>
            <a:r>
              <a:rPr lang="en-US" altLang="ko-KR" sz="1900" dirty="0">
                <a:cs typeface="Times New Roman" panose="02020603050405020304" pitchFamily="18" charset="0"/>
              </a:rPr>
              <a:t> symbols of </a:t>
            </a:r>
            <a:r>
              <a:rPr lang="en-US" altLang="ko-KR" sz="1900" dirty="0" err="1">
                <a:cs typeface="Times New Roman" panose="02020603050405020304" pitchFamily="18" charset="0"/>
              </a:rPr>
              <a:t>F</a:t>
            </a:r>
            <a:r>
              <a:rPr lang="en-US" altLang="ko-KR" sz="1900" baseline="-25000" dirty="0" err="1">
                <a:cs typeface="Times New Roman" panose="02020603050405020304" pitchFamily="18" charset="0"/>
              </a:rPr>
              <a:t>s</a:t>
            </a:r>
            <a:endParaRPr lang="en-US" altLang="ko-KR" sz="1900" dirty="0">
              <a:cs typeface="Times New Roman" panose="02020603050405020304" pitchFamily="18" charset="0"/>
            </a:endParaRPr>
          </a:p>
          <a:p>
            <a:pPr lvl="3"/>
            <a:r>
              <a:rPr lang="en-US" altLang="ko-KR" sz="1500" dirty="0">
                <a:cs typeface="Times New Roman" panose="02020603050405020304" pitchFamily="18" charset="0"/>
              </a:rPr>
              <a:t>Option 1: The first 2</a:t>
            </a:r>
            <a:r>
              <a:rPr lang="en-US" altLang="ko-KR" sz="1500" baseline="30000" dirty="0">
                <a:cs typeface="Times New Roman" panose="02020603050405020304" pitchFamily="18" charset="0"/>
              </a:rPr>
              <a:t>n</a:t>
            </a:r>
            <a:r>
              <a:rPr lang="en-US" altLang="ko-KR" sz="1500" dirty="0">
                <a:cs typeface="Times New Roman" panose="02020603050405020304" pitchFamily="18" charset="0"/>
              </a:rPr>
              <a:t> symbols of </a:t>
            </a:r>
            <a:r>
              <a:rPr lang="en-US" altLang="ko-KR" sz="1500" dirty="0" err="1">
                <a:cs typeface="Times New Roman" panose="02020603050405020304" pitchFamily="18" charset="0"/>
              </a:rPr>
              <a:t>F</a:t>
            </a:r>
            <a:r>
              <a:rPr lang="en-US" altLang="ko-KR" sz="1500" baseline="-25000" dirty="0" err="1">
                <a:cs typeface="Times New Roman" panose="02020603050405020304" pitchFamily="18" charset="0"/>
              </a:rPr>
              <a:t>s</a:t>
            </a:r>
            <a:r>
              <a:rPr lang="en-US" altLang="ko-KR" sz="1500" dirty="0">
                <a:cs typeface="Times New Roman" panose="02020603050405020304" pitchFamily="18" charset="0"/>
              </a:rPr>
              <a:t> have equal symbol length </a:t>
            </a:r>
          </a:p>
          <a:p>
            <a:pPr lvl="3"/>
            <a:r>
              <a:rPr lang="en-US" altLang="ko-KR" sz="1500" dirty="0">
                <a:cs typeface="Times New Roman" panose="02020603050405020304" pitchFamily="18" charset="0"/>
              </a:rPr>
              <a:t>Option 2: Except for the first symbol of </a:t>
            </a:r>
            <a:r>
              <a:rPr lang="en-US" altLang="ko-KR" sz="1500" dirty="0" err="1">
                <a:cs typeface="Times New Roman" panose="02020603050405020304" pitchFamily="18" charset="0"/>
              </a:rPr>
              <a:t>F</a:t>
            </a:r>
            <a:r>
              <a:rPr lang="en-US" altLang="ko-KR" sz="1500" baseline="-25000" dirty="0" err="1">
                <a:cs typeface="Times New Roman" panose="02020603050405020304" pitchFamily="18" charset="0"/>
              </a:rPr>
              <a:t>s</a:t>
            </a:r>
            <a:r>
              <a:rPr lang="en-US" altLang="ko-KR" sz="1500" baseline="-25000" dirty="0">
                <a:cs typeface="Times New Roman" panose="02020603050405020304" pitchFamily="18" charset="0"/>
              </a:rPr>
              <a:t> </a:t>
            </a:r>
            <a:r>
              <a:rPr lang="en-US" altLang="ko-KR" sz="1500" dirty="0">
                <a:cs typeface="Times New Roman" panose="02020603050405020304" pitchFamily="18" charset="0"/>
              </a:rPr>
              <a:t>, all symbols of </a:t>
            </a:r>
            <a:r>
              <a:rPr lang="en-US" altLang="ko-KR" sz="1500" dirty="0" err="1">
                <a:cs typeface="Times New Roman" panose="02020603050405020304" pitchFamily="18" charset="0"/>
              </a:rPr>
              <a:t>F</a:t>
            </a:r>
            <a:r>
              <a:rPr lang="en-US" altLang="ko-KR" sz="1500" baseline="-25000" dirty="0" err="1">
                <a:cs typeface="Times New Roman" panose="02020603050405020304" pitchFamily="18" charset="0"/>
              </a:rPr>
              <a:t>s</a:t>
            </a:r>
            <a:r>
              <a:rPr lang="en-US" altLang="ko-KR" sz="1500" dirty="0">
                <a:cs typeface="Times New Roman" panose="02020603050405020304" pitchFamily="18" charset="0"/>
              </a:rPr>
              <a:t> have equal symbol length. The length of first symbol of </a:t>
            </a:r>
            <a:r>
              <a:rPr lang="en-US" altLang="ko-KR" sz="1500" dirty="0" err="1">
                <a:cs typeface="Times New Roman" panose="02020603050405020304" pitchFamily="18" charset="0"/>
              </a:rPr>
              <a:t>F</a:t>
            </a:r>
            <a:r>
              <a:rPr lang="en-US" altLang="ko-KR" sz="1500" baseline="-25000" dirty="0" err="1">
                <a:cs typeface="Times New Roman" panose="02020603050405020304" pitchFamily="18" charset="0"/>
              </a:rPr>
              <a:t>s</a:t>
            </a:r>
            <a:r>
              <a:rPr lang="en-US" altLang="ko-KR" sz="1500" baseline="-25000" dirty="0">
                <a:cs typeface="Times New Roman" panose="02020603050405020304" pitchFamily="18" charset="0"/>
              </a:rPr>
              <a:t>  </a:t>
            </a:r>
            <a:r>
              <a:rPr lang="en-US" altLang="ko-KR" sz="1500" dirty="0">
                <a:cs typeface="Times New Roman" panose="02020603050405020304" pitchFamily="18" charset="0"/>
              </a:rPr>
              <a:t>is sum of length of the second symbol and 0.51 </a:t>
            </a:r>
            <a:r>
              <a:rPr lang="en-US" altLang="ko-KR" sz="1500" dirty="0" smtClean="0">
                <a:cs typeface="Times New Roman" panose="02020603050405020304" pitchFamily="18" charset="0"/>
              </a:rPr>
              <a:t>us</a:t>
            </a:r>
          </a:p>
          <a:p>
            <a:pPr lvl="4"/>
            <a:r>
              <a:rPr lang="en-US" altLang="ko-KR" sz="1600" dirty="0">
                <a:cs typeface="Times New Roman" panose="02020603050405020304" pitchFamily="18" charset="0"/>
              </a:rPr>
              <a:t>Option 2-1. 0.51us can be reserved, and all symbols have the equal length</a:t>
            </a:r>
          </a:p>
          <a:p>
            <a:pPr lvl="2"/>
            <a:endParaRPr lang="en-US" altLang="ko-KR" sz="1900" dirty="0">
              <a:cs typeface="Times New Roman" panose="02020603050405020304" pitchFamily="18" charset="0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01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7" name="내용 개체 틀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Symbol level alignment Option </a:t>
            </a:r>
            <a:r>
              <a:rPr lang="en-US" altLang="ko-KR" dirty="0" smtClean="0"/>
              <a:t>1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Symbol level alignment Option 2</a:t>
            </a:r>
            <a:endParaRPr lang="ko-KR" altLang="en-US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204864"/>
            <a:ext cx="6851104" cy="1812295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089" y="4621823"/>
            <a:ext cx="6297583" cy="181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60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/>
              <a:t>Symbol level alignment Option 2-1</a:t>
            </a:r>
          </a:p>
          <a:p>
            <a:endParaRPr lang="en-US" altLang="ko-KR" sz="2400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sz="2400" dirty="0" smtClean="0"/>
              <a:t>Slot/</a:t>
            </a:r>
            <a:r>
              <a:rPr lang="en-US" altLang="ko-KR" sz="2400" dirty="0" err="1" smtClean="0"/>
              <a:t>subframe</a:t>
            </a:r>
            <a:r>
              <a:rPr lang="en-US" altLang="ko-KR" sz="2400" dirty="0" smtClean="0"/>
              <a:t> level alignment</a:t>
            </a:r>
            <a:endParaRPr lang="ko-KR" altLang="en-US" sz="240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928" y="2204864"/>
            <a:ext cx="7476143" cy="1926084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671" y="4781537"/>
            <a:ext cx="7234745" cy="1574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02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7408</TotalTime>
  <Words>316</Words>
  <Application>Microsoft Office PowerPoint</Application>
  <PresentationFormat>화면 슬라이드 쇼(4:3)</PresentationFormat>
  <Paragraphs>43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宋体</vt:lpstr>
      <vt:lpstr>맑은 고딕</vt:lpstr>
      <vt:lpstr>Arial</vt:lpstr>
      <vt:lpstr>Calibri</vt:lpstr>
      <vt:lpstr>Times New Roman</vt:lpstr>
      <vt:lpstr>Office 主题</vt:lpstr>
      <vt:lpstr>WF on alignment among different numerologies</vt:lpstr>
      <vt:lpstr>Background</vt:lpstr>
      <vt:lpstr>Proposals</vt:lpstr>
      <vt:lpstr>Proposal </vt:lpstr>
      <vt:lpstr>Example</vt:lpstr>
      <vt:lpstr>Example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yunjung</cp:lastModifiedBy>
  <cp:revision>471</cp:revision>
  <dcterms:created xsi:type="dcterms:W3CDTF">2015-02-09T15:32:33Z</dcterms:created>
  <dcterms:modified xsi:type="dcterms:W3CDTF">2016-08-24T16:06:52Z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