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TTI bundling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CMCC, NEC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R1-168098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Gothenburg, Sweden, August 22–26,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7.2.9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In RAN#71, a new Work Item on Uplink Capacity Enhancements for LTE was approved, aiming for enhancing the uplink capacity of LTE by means of introducing uplink 256QAM, and supporting PUSCH transmission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 The objectives of the work of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that related to RAN1 include</a:t>
            </a:r>
          </a:p>
          <a:p>
            <a:pPr lvl="1"/>
            <a:r>
              <a:rPr lang="en-US" altLang="zh-CN" sz="1800" i="1" dirty="0"/>
              <a:t>Specify mechanism for supporting PUSCH transmission in special </a:t>
            </a:r>
            <a:r>
              <a:rPr lang="en-US" altLang="zh-CN" sz="1800" i="1" dirty="0" err="1"/>
              <a:t>subframe</a:t>
            </a:r>
            <a:r>
              <a:rPr lang="en-US" altLang="zh-CN" sz="1800" i="1" dirty="0"/>
              <a:t> with </a:t>
            </a:r>
            <a:r>
              <a:rPr lang="en-US" altLang="zh-CN" sz="1800" i="1" dirty="0" err="1"/>
              <a:t>DwPTS</a:t>
            </a:r>
            <a:r>
              <a:rPr lang="en-US" altLang="zh-CN" sz="1800" i="1" dirty="0"/>
              <a:t> of 6 OFDM symbols, GP of 2 OFDM symbols.</a:t>
            </a:r>
            <a:endParaRPr lang="en-US" altLang="zh-CN" sz="1800" dirty="0"/>
          </a:p>
          <a:p>
            <a:pPr lvl="1"/>
            <a:r>
              <a:rPr lang="en-US" altLang="zh-CN" sz="1800" i="1" dirty="0"/>
              <a:t>Backward compatibility with legacy UEs is maintained</a:t>
            </a:r>
            <a:endParaRPr lang="en-GB" altLang="zh-CN" sz="4800" dirty="0"/>
          </a:p>
          <a:p>
            <a:r>
              <a:rPr lang="en-GB" altLang="zh-CN" sz="2000" dirty="0"/>
              <a:t>In current specification, only TDD configuration 0, 1, 6 support uplink TTI bundling, since the TTI bundling requires at least four UL TTI in a radio frame. When PUSCH transmission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is allowed, it provide opportunity for TDD configuration 2 and configuration 3 to support TTI bundling.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GB" altLang="zh-CN" sz="2000" dirty="0"/>
              <a:t>Support TTI bundling for TDD configuration 2 and 3 when supporting of PUSCH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Specify the scheduling and HARQ timing for TTI bundling as follows </a:t>
            </a:r>
          </a:p>
          <a:p>
            <a:pPr lvl="1"/>
            <a:r>
              <a:rPr lang="en-GB" altLang="zh-CN" sz="1800" dirty="0"/>
              <a:t>T</a:t>
            </a:r>
            <a:r>
              <a:rPr lang="en-US" altLang="zh-CN" sz="1800" dirty="0"/>
              <a:t>he UE shall upon detection of a PDCCH with DCI format 0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n intended for the UE, adjust the corresponding PUSCH transmission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</a:t>
            </a:r>
            <a:r>
              <a:rPr lang="en-US" altLang="zh-CN" sz="1800" dirty="0" err="1"/>
              <a:t>n+k</a:t>
            </a:r>
            <a:r>
              <a:rPr lang="en-US" altLang="zh-CN" sz="1800" dirty="0"/>
              <a:t>, with k in the following table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r>
              <a:rPr lang="en-GB" altLang="zh-CN" sz="1800" dirty="0"/>
              <a:t>For scheduled PUSCH transmissions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n, which corresponds to the last TTI in the bundle, a UE shall determine the corresponding PHICH resource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</a:t>
            </a:r>
            <a:r>
              <a:rPr lang="en-GB" altLang="zh-CN" sz="1800" dirty="0" err="1"/>
              <a:t>n+k_phich</a:t>
            </a:r>
            <a:r>
              <a:rPr lang="en-GB" altLang="zh-CN" sz="1800" dirty="0"/>
              <a:t>, </a:t>
            </a:r>
            <a:r>
              <a:rPr lang="en-US" altLang="zh-CN" sz="1800" dirty="0"/>
              <a:t>with k</a:t>
            </a:r>
            <a:r>
              <a:rPr lang="en-GB" altLang="zh-CN" sz="1800" dirty="0"/>
              <a:t>_</a:t>
            </a:r>
            <a:r>
              <a:rPr lang="en-GB" altLang="zh-CN" sz="1800" dirty="0" err="1"/>
              <a:t>phich</a:t>
            </a:r>
            <a:r>
              <a:rPr lang="en-US" altLang="zh-CN" sz="1800" dirty="0"/>
              <a:t> in the following table</a:t>
            </a:r>
          </a:p>
          <a:p>
            <a:pPr lvl="1"/>
            <a:endParaRPr lang="zh-CN" altLang="en-US" sz="18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379588"/>
              </p:ext>
            </p:extLst>
          </p:nvPr>
        </p:nvGraphicFramePr>
        <p:xfrm>
          <a:off x="1115616" y="3284984"/>
          <a:ext cx="7200798" cy="10058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54618">
                  <a:extLst>
                    <a:ext uri="{9D8B030D-6E8A-4147-A177-3AD203B41FA5}">
                      <a16:colId xmlns:a16="http://schemas.microsoft.com/office/drawing/2014/main" val="493254525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144774305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1774312074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3162994277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4047168840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1874682486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2526295994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1655836070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4187508468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1338884494"/>
                    </a:ext>
                  </a:extLst>
                </a:gridCol>
                <a:gridCol w="654618">
                  <a:extLst>
                    <a:ext uri="{9D8B030D-6E8A-4147-A177-3AD203B41FA5}">
                      <a16:colId xmlns:a16="http://schemas.microsoft.com/office/drawing/2014/main" val="366409545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1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Configuration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subframe number </a:t>
                      </a:r>
                      <a:r>
                        <a:rPr lang="en-GB" sz="1100" b="1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9503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656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850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379924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674563"/>
              </p:ext>
            </p:extLst>
          </p:nvPr>
        </p:nvGraphicFramePr>
        <p:xfrm>
          <a:off x="1115615" y="5573182"/>
          <a:ext cx="7128792" cy="914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8072">
                  <a:extLst>
                    <a:ext uri="{9D8B030D-6E8A-4147-A177-3AD203B41FA5}">
                      <a16:colId xmlns:a16="http://schemas.microsoft.com/office/drawing/2014/main" val="324744876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71722754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21318564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19819347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314984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99995561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5255676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79922476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82644175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55720681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43948967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0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Configuration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subframe number </a:t>
                      </a:r>
                      <a:r>
                        <a:rPr lang="en-GB" sz="1000" b="1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1001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981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636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41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92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GB" altLang="zh-CN" sz="2000" dirty="0"/>
              <a:t>Specify the scheduling and HARQ timing for TTI bundling as follows(</a:t>
            </a:r>
            <a:r>
              <a:rPr lang="en-GB" altLang="zh-CN" sz="2000" dirty="0" err="1"/>
              <a:t>cont</a:t>
            </a:r>
            <a:r>
              <a:rPr lang="en-GB" altLang="zh-CN" sz="2000" dirty="0"/>
              <a:t>’) </a:t>
            </a:r>
          </a:p>
          <a:p>
            <a:pPr lvl="1"/>
            <a:r>
              <a:rPr lang="en-GB" altLang="zh-CN" sz="1800" dirty="0"/>
              <a:t>T</a:t>
            </a:r>
            <a:r>
              <a:rPr lang="en-US" altLang="zh-CN" sz="1800" dirty="0"/>
              <a:t>he UE shall upon detection of </a:t>
            </a:r>
            <a:r>
              <a:rPr lang="en-GB" altLang="zh-CN" sz="1800" dirty="0"/>
              <a:t>a PHICH transmission intended for the UE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</a:t>
            </a:r>
            <a:r>
              <a:rPr lang="en-GB" altLang="zh-CN" sz="1800" i="1" dirty="0"/>
              <a:t>n-l</a:t>
            </a:r>
            <a:r>
              <a:rPr lang="en-GB" altLang="zh-CN" sz="1800" dirty="0"/>
              <a:t>, </a:t>
            </a:r>
            <a:r>
              <a:rPr lang="en-US" altLang="zh-CN" sz="1800" dirty="0"/>
              <a:t>adjust the corresponding first PUSCH transmission in the bundle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</a:t>
            </a:r>
            <a:r>
              <a:rPr lang="en-US" altLang="zh-CN" sz="1800" i="1" dirty="0" err="1"/>
              <a:t>n+k</a:t>
            </a:r>
            <a:r>
              <a:rPr lang="en-US" altLang="zh-CN" sz="1800" i="1" dirty="0"/>
              <a:t>, </a:t>
            </a:r>
            <a:r>
              <a:rPr lang="en-US" altLang="zh-CN" sz="1800" dirty="0"/>
              <a:t>with l in the following table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r>
              <a:rPr lang="en-GB" altLang="zh-CN" sz="2000" dirty="0"/>
              <a:t>Specify the number of HARQ processes for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bundling operation under TDD configuration 2 and 3 as in the following table</a:t>
            </a:r>
            <a:endParaRPr lang="zh-CN" altLang="zh-CN" sz="2000" dirty="0"/>
          </a:p>
          <a:p>
            <a:pPr lvl="1"/>
            <a:endParaRPr lang="en-US" altLang="zh-CN" sz="1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26987"/>
              </p:ext>
            </p:extLst>
          </p:nvPr>
        </p:nvGraphicFramePr>
        <p:xfrm>
          <a:off x="827583" y="2708920"/>
          <a:ext cx="7488833" cy="9677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80803">
                  <a:extLst>
                    <a:ext uri="{9D8B030D-6E8A-4147-A177-3AD203B41FA5}">
                      <a16:colId xmlns:a16="http://schemas.microsoft.com/office/drawing/2014/main" val="3209955241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3937139584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716908894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3945092918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179115862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1475516652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1185429385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789115720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3967494824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189750886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val="166853199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Configuration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</a:t>
                      </a:r>
                      <a:r>
                        <a:rPr lang="en-GB" sz="1050" b="1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number </a:t>
                      </a:r>
                      <a:r>
                        <a:rPr lang="en-GB" sz="1050" b="1" i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554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1601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05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313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GB" altLang="zh-CN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6397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543187"/>
              </p:ext>
            </p:extLst>
          </p:nvPr>
        </p:nvGraphicFramePr>
        <p:xfrm>
          <a:off x="2483768" y="4964839"/>
          <a:ext cx="4536504" cy="6400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97853">
                  <a:extLst>
                    <a:ext uri="{9D8B030D-6E8A-4147-A177-3AD203B41FA5}">
                      <a16:colId xmlns:a16="http://schemas.microsoft.com/office/drawing/2014/main" val="2167516512"/>
                    </a:ext>
                  </a:extLst>
                </a:gridCol>
                <a:gridCol w="2538651">
                  <a:extLst>
                    <a:ext uri="{9D8B030D-6E8A-4147-A177-3AD203B41FA5}">
                      <a16:colId xmlns:a16="http://schemas.microsoft.com/office/drawing/2014/main" val="370885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UL/DL configuration</a:t>
                      </a:r>
                      <a:endParaRPr lang="zh-CN" sz="105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HARQ processes for subframe bundling operation</a:t>
                      </a:r>
                      <a:endParaRPr lang="zh-CN" sz="105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690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0579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415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820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12231</TotalTime>
  <Words>430</Words>
  <Application>Microsoft Office PowerPoint</Application>
  <PresentationFormat>全屏显示(4:3)</PresentationFormat>
  <Paragraphs>136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ＭＳ Ｐゴシック</vt:lpstr>
      <vt:lpstr>宋体</vt:lpstr>
      <vt:lpstr>Arial</vt:lpstr>
      <vt:lpstr>Calibri</vt:lpstr>
      <vt:lpstr>Times New Roman</vt:lpstr>
      <vt:lpstr>Office Theme</vt:lpstr>
      <vt:lpstr>WF on TTI bundling for PUSCH in UpPTS</vt:lpstr>
      <vt:lpstr>Background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536</cp:revision>
  <dcterms:created xsi:type="dcterms:W3CDTF">2015-04-22T00:12:23Z</dcterms:created>
  <dcterms:modified xsi:type="dcterms:W3CDTF">2016-08-23T11:17:37Z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