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SVN\liger\LTE_COMP_and_MIMO_team\studies_quick\2016_08_ran1_86_gothenburg\32port_cb_shiwei\fdmimo_resul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Performance of 1D vs. 2D Port Layout ( 3D UMa) 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uma_1d_vs_2d_config1!$B$37</c:f>
              <c:strCache>
                <c:ptCount val="1"/>
                <c:pt idx="0">
                  <c:v>Mean user throughput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uma_1d_vs_2d_config1!$A$38:$A$41</c:f>
              <c:strCache>
                <c:ptCount val="4"/>
                <c:pt idx="0">
                  <c:v>8x2</c:v>
                </c:pt>
                <c:pt idx="1">
                  <c:v>4x4</c:v>
                </c:pt>
                <c:pt idx="2">
                  <c:v>2x8</c:v>
                </c:pt>
                <c:pt idx="3">
                  <c:v>1x16</c:v>
                </c:pt>
              </c:strCache>
            </c:strRef>
          </c:cat>
          <c:val>
            <c:numRef>
              <c:f>uma_1d_vs_2d_config1!$B$38:$B$41</c:f>
              <c:numCache>
                <c:formatCode>0%</c:formatCode>
                <c:ptCount val="4"/>
                <c:pt idx="0">
                  <c:v>0</c:v>
                </c:pt>
                <c:pt idx="1">
                  <c:v>0.1</c:v>
                </c:pt>
                <c:pt idx="2">
                  <c:v>0.21</c:v>
                </c:pt>
                <c:pt idx="3">
                  <c:v>0.32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66-4F99-86DF-316D0220A5D5}"/>
            </c:ext>
          </c:extLst>
        </c:ser>
        <c:ser>
          <c:idx val="1"/>
          <c:order val="1"/>
          <c:tx>
            <c:strRef>
              <c:f>uma_1d_vs_2d_config1!$C$37</c:f>
              <c:strCache>
                <c:ptCount val="1"/>
                <c:pt idx="0">
                  <c:v>Cell-edge user throughput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uma_1d_vs_2d_config1!$A$38:$A$41</c:f>
              <c:strCache>
                <c:ptCount val="4"/>
                <c:pt idx="0">
                  <c:v>8x2</c:v>
                </c:pt>
                <c:pt idx="1">
                  <c:v>4x4</c:v>
                </c:pt>
                <c:pt idx="2">
                  <c:v>2x8</c:v>
                </c:pt>
                <c:pt idx="3">
                  <c:v>1x16</c:v>
                </c:pt>
              </c:strCache>
            </c:strRef>
          </c:cat>
          <c:val>
            <c:numRef>
              <c:f>uma_1d_vs_2d_config1!$C$38:$C$41</c:f>
              <c:numCache>
                <c:formatCode>0%</c:formatCode>
                <c:ptCount val="4"/>
                <c:pt idx="0">
                  <c:v>0</c:v>
                </c:pt>
                <c:pt idx="1">
                  <c:v>0.21</c:v>
                </c:pt>
                <c:pt idx="2">
                  <c:v>0.44</c:v>
                </c:pt>
                <c:pt idx="3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66-4F99-86DF-316D0220A5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30930176"/>
        <c:axId val="130945024"/>
      </c:barChart>
      <c:catAx>
        <c:axId val="130930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/>
                  <a:t>Port layout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945024"/>
        <c:crossesAt val="-0.2"/>
        <c:auto val="1"/>
        <c:lblAlgn val="ctr"/>
        <c:lblOffset val="100"/>
        <c:noMultiLvlLbl val="0"/>
      </c:catAx>
      <c:valAx>
        <c:axId val="130945024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/>
                  <a:t>UE throughput gain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%" sourceLinked="1"/>
        <c:majorTickMark val="none"/>
        <c:minorTickMark val="none"/>
        <c:tickLblPos val="nextTo"/>
        <c:crossAx val="13093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900"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t>23/08/2016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	</a:t>
            </a:r>
            <a:r>
              <a:rPr lang="en-GB" sz="2400" b="1" i="1" dirty="0"/>
              <a:t>				</a:t>
            </a:r>
            <a:r>
              <a:rPr lang="en-GB" sz="2400" b="1" i="1"/>
              <a:t>	</a:t>
            </a:r>
            <a:r>
              <a:rPr lang="en-GB" sz="2400" b="1" i="1" smtClean="0"/>
              <a:t>R1-168065</a:t>
            </a:r>
            <a:endParaRPr lang="en-GB" sz="2400" b="1" i="1" dirty="0"/>
          </a:p>
          <a:p>
            <a:r>
              <a:rPr lang="en-GB" sz="2400" b="1" dirty="0"/>
              <a:t>Gothenburg, Sweden, 22- 26 August 2016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442158" y="1211997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/>
              <a:t>Agenda Item  7.2.4.2.1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on 1D Antenna Port Layouts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9621" y="3733800"/>
            <a:ext cx="96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</a:t>
            </a:r>
            <a:r>
              <a:rPr lang="en-US" sz="2800" dirty="0" smtClean="0"/>
              <a:t>, Verizon, </a:t>
            </a:r>
            <a:r>
              <a:rPr lang="en-US" sz="2800" dirty="0" err="1" smtClean="0"/>
              <a:t>Kathrein-Werke</a:t>
            </a:r>
            <a:r>
              <a:rPr lang="en-US" sz="2800" dirty="0" smtClean="0"/>
              <a:t>, </a:t>
            </a:r>
            <a:r>
              <a:rPr lang="en-US" sz="2800" smtClean="0"/>
              <a:t>Deutsche </a:t>
            </a:r>
            <a:r>
              <a:rPr lang="en-US" sz="2800" smtClean="0"/>
              <a:t>Telekom, AT&amp;T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1675"/>
          </a:xfrm>
        </p:spPr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7536"/>
            <a:ext cx="10515600" cy="4620127"/>
          </a:xfrm>
        </p:spPr>
        <p:txBody>
          <a:bodyPr>
            <a:normAutofit fontScale="77500" lnSpcReduction="20000"/>
          </a:bodyPr>
          <a:lstStyle/>
          <a:p>
            <a:r>
              <a:rPr lang="en-CA" sz="2400" dirty="0"/>
              <a:t>1D antenna port layouts can provide significantly better performance than 2D antenna port layouts with the same number of antenna ports (R1-167639)</a:t>
            </a:r>
          </a:p>
          <a:p>
            <a:pPr lvl="1"/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sz="2000" dirty="0"/>
          </a:p>
          <a:p>
            <a:endParaRPr lang="en-CA" sz="2000" dirty="0"/>
          </a:p>
          <a:p>
            <a:endParaRPr lang="en-CA" sz="2000" dirty="0"/>
          </a:p>
          <a:p>
            <a:r>
              <a:rPr lang="en-CA" sz="2400" dirty="0"/>
              <a:t>1D 1x16 antenna array is much smaller than most macro antennas deployed</a:t>
            </a:r>
          </a:p>
          <a:p>
            <a:pPr marL="685800" lvl="3">
              <a:spcBef>
                <a:spcPts val="1000"/>
              </a:spcBef>
            </a:pP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1x16 antenna is about 1.2m long</a:t>
            </a:r>
            <a:r>
              <a:rPr kumimoji="0" lang="en-CA" altLang="en-US" sz="1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2GHz,  which is </a:t>
            </a:r>
            <a:r>
              <a:rPr kumimoji="0" lang="en-CA" altLang="en-US" sz="1400" b="0" i="0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1.7x </a:t>
            </a: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shorter than</a:t>
            </a:r>
            <a:r>
              <a:rPr kumimoji="0" lang="en-CA" altLang="en-US" sz="1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CA" altLang="en-US" sz="1400" b="0" i="0" strike="noStrike" cap="none" normalizeH="0" dirty="0" smtClean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typical 2m long antennas </a:t>
            </a:r>
            <a:r>
              <a:rPr kumimoji="0" lang="en-CA" altLang="en-US" sz="1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</a:t>
            </a:r>
            <a:r>
              <a:rPr lang="en-CA" altLang="en-US" sz="1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CA" altLang="en-US" sz="1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It’d be even smaller at &gt;2GHz</a:t>
            </a:r>
          </a:p>
          <a:p>
            <a:pPr marL="228600" lvl="2">
              <a:spcBef>
                <a:spcPts val="1000"/>
              </a:spcBef>
            </a:pP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Codebook</a:t>
            </a:r>
            <a:r>
              <a:rPr kumimoji="0" lang="en-CA" altLang="en-US" sz="2400" b="0" i="0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omplexity is not a </a:t>
            </a:r>
            <a:r>
              <a:rPr kumimoji="0" lang="en-CA" altLang="en-US" sz="2400" b="0" i="0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 </a:t>
            </a:r>
            <a:r>
              <a:rPr kumimoji="0" lang="en-CA" altLang="en-US" sz="2400" b="0" i="0" strike="noStrike" cap="none" normalizeH="0" baseline="0" smtClean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2D over 1D</a:t>
            </a:r>
            <a:r>
              <a:rPr kumimoji="0" lang="en-CA" altLang="en-US" sz="2400" b="0" i="0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endParaRPr lang="en-CA" sz="2400" dirty="0"/>
          </a:p>
          <a:p>
            <a:pPr lvl="1"/>
            <a:r>
              <a:rPr lang="en-US" sz="1600" dirty="0"/>
              <a:t>For a 32 ports  4x4 array with (8,8) oversampling, there are (8*4)*(8*4)=1024 2D beams</a:t>
            </a:r>
            <a:endParaRPr lang="en-CA" sz="1600" dirty="0"/>
          </a:p>
          <a:p>
            <a:pPr lvl="1"/>
            <a:r>
              <a:rPr lang="en-US" sz="1600" dirty="0"/>
              <a:t>For a 32 port 16x1 array with 8x oversampling, there are 8*16=128 beams, which requires less processing than the 2D array</a:t>
            </a:r>
            <a:endParaRPr lang="en-CA" sz="1600" dirty="0"/>
          </a:p>
          <a:p>
            <a:r>
              <a:rPr lang="en-CA" sz="2400" dirty="0"/>
              <a:t>1D antenna deployment is practical (R1-167639)</a:t>
            </a:r>
          </a:p>
          <a:p>
            <a:pPr lvl="1"/>
            <a:r>
              <a:rPr lang="en-US" sz="1700" dirty="0"/>
              <a:t>Low-rise buildings are the norm in light urban &amp; suburban areas of North America: UE population  is distributed uniformly in azimuth</a:t>
            </a:r>
          </a:p>
          <a:p>
            <a:pPr lvl="1"/>
            <a:r>
              <a:rPr lang="en-US" sz="1600" dirty="0"/>
              <a:t>Mounting 1D antennas sideways </a:t>
            </a:r>
            <a:r>
              <a:rPr lang="en-CA" sz="1600" dirty="0"/>
              <a:t>on wall of buildings (e.g. </a:t>
            </a:r>
            <a:r>
              <a:rPr lang="en-US" sz="1500" dirty="0"/>
              <a:t>building parapet) </a:t>
            </a:r>
            <a:r>
              <a:rPr lang="en-CA" sz="1500" dirty="0"/>
              <a:t>is </a:t>
            </a:r>
            <a:r>
              <a:rPr lang="en-US" sz="1500" dirty="0"/>
              <a:t>practical and visually unobtrusive </a:t>
            </a:r>
          </a:p>
          <a:p>
            <a:pPr lvl="1"/>
            <a:r>
              <a:rPr lang="en-CA" sz="1600" dirty="0"/>
              <a:t>Wind load and weights  are not worse than 2D antennas of the same size on towers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772271286"/>
              </p:ext>
            </p:extLst>
          </p:nvPr>
        </p:nvGraphicFramePr>
        <p:xfrm>
          <a:off x="1572836" y="1855715"/>
          <a:ext cx="4342231" cy="1655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514846"/>
              </p:ext>
            </p:extLst>
          </p:nvPr>
        </p:nvGraphicFramePr>
        <p:xfrm>
          <a:off x="6649703" y="2404239"/>
          <a:ext cx="3606800" cy="558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2500">
                  <a:extLst>
                    <a:ext uri="{9D8B030D-6E8A-4147-A177-3AD203B41FA5}">
                      <a16:colId xmlns="" xmlns:a16="http://schemas.microsoft.com/office/drawing/2014/main" val="1697152198"/>
                    </a:ext>
                  </a:extLst>
                </a:gridCol>
                <a:gridCol w="825500">
                  <a:extLst>
                    <a:ext uri="{9D8B030D-6E8A-4147-A177-3AD203B41FA5}">
                      <a16:colId xmlns="" xmlns:a16="http://schemas.microsoft.com/office/drawing/2014/main" val="2376275319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440654803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753584962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876356209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# of antenna elements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Element spacing (</a:t>
                      </a:r>
                      <a:r>
                        <a:rPr lang="el-GR" sz="1100" u="none" strike="noStrike">
                          <a:effectLst/>
                        </a:rPr>
                        <a:t>λ)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Antenna size (cm)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053506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2GHz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3.5GHz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4GHz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72412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>
                          <a:effectLst/>
                        </a:rPr>
                        <a:t>16</a:t>
                      </a:r>
                      <a:endParaRPr lang="en-CA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u="none" strike="noStrike" dirty="0">
                          <a:effectLst/>
                        </a:rPr>
                        <a:t>0.5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120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69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100" b="1" u="none" strike="noStrike" dirty="0">
                          <a:effectLst/>
                        </a:rPr>
                        <a:t>60</a:t>
                      </a:r>
                      <a:endParaRPr lang="en-CA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82199222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04863" y="1970304"/>
            <a:ext cx="239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1D 1x16 Antenna sizes: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69886" y="3141378"/>
            <a:ext cx="50371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Typical existing 17dBi antenna size at 800-900MHz:  </a:t>
            </a:r>
            <a:r>
              <a:rPr lang="en-CA" sz="1600" dirty="0" smtClean="0"/>
              <a:t>2.6m</a:t>
            </a:r>
            <a:endParaRPr lang="en-CA" sz="16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628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+mn-lt"/>
                <a:cs typeface="Arial" panose="020B0604020202020204" pitchFamily="34" charset="0"/>
              </a:rPr>
              <a:t>Proposal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following 1D antenna layouts are supported:</a:t>
            </a:r>
          </a:p>
          <a:p>
            <a:pPr lvl="1"/>
            <a:r>
              <a:rPr lang="en-CA" dirty="0"/>
              <a:t>(N1,N2) = (16,1), (14,1) , (12,1), (10,1)</a:t>
            </a:r>
          </a:p>
        </p:txBody>
      </p:sp>
    </p:spTree>
    <p:extLst>
      <p:ext uri="{BB962C8B-B14F-4D97-AF65-F5344CB8AC3E}">
        <p14:creationId xmlns:p14="http://schemas.microsoft.com/office/powerpoint/2010/main" val="971220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Custom</PresentationFormat>
  <Paragraphs>41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BACKGROUND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2016-08-18T14:29:21Z</dcterms:created>
  <dcterms:modified xsi:type="dcterms:W3CDTF">2016-08-23T12:09:51Z</dcterms:modified>
</cp:coreProperties>
</file>