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0" r:id="rId2"/>
    <p:sldMasterId id="2147483651" r:id="rId3"/>
  </p:sldMasterIdLst>
  <p:notesMasterIdLst>
    <p:notesMasterId r:id="rId9"/>
  </p:notesMasterIdLst>
  <p:handoutMasterIdLst>
    <p:handoutMasterId r:id="rId10"/>
  </p:handoutMasterIdLst>
  <p:sldIdLst>
    <p:sldId id="381" r:id="rId4"/>
    <p:sldId id="380" r:id="rId5"/>
    <p:sldId id="384" r:id="rId6"/>
    <p:sldId id="385" r:id="rId7"/>
    <p:sldId id="386" r:id="rId8"/>
  </p:sldIdLst>
  <p:sldSz cx="9144000" cy="6858000" type="screen4x3"/>
  <p:notesSz cx="6997700" cy="9271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0000FF"/>
    <a:srgbClr val="FF0000"/>
    <a:srgbClr val="FFFFCC"/>
    <a:srgbClr val="AAAAAA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181" autoAdjust="0"/>
    <p:restoredTop sz="95918" autoAdjust="0"/>
  </p:normalViewPr>
  <p:slideViewPr>
    <p:cSldViewPr snapToGrid="0">
      <p:cViewPr>
        <p:scale>
          <a:sx n="66" d="100"/>
          <a:sy n="66" d="100"/>
        </p:scale>
        <p:origin x="-1632" y="-24"/>
      </p:cViewPr>
      <p:guideLst>
        <p:guide orient="horz" pos="2160"/>
        <p:guide pos="4182"/>
      </p:guideLst>
    </p:cSldViewPr>
  </p:slid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presProps" Target="presProps.xml"/><Relationship Id="rId5" Type="http://schemas.openxmlformats.org/officeDocument/2006/relationships/slide" Target="slides/slide2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1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fld id="{7F166B19-9401-4997-AC26-82FFA8160881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05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5325"/>
            <a:ext cx="4635500" cy="34766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05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0088" y="4403725"/>
            <a:ext cx="5597525" cy="417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 smtClean="0"/>
              <a:t>Click to edit Master text styles</a:t>
            </a:r>
          </a:p>
          <a:p>
            <a:pPr lvl="1"/>
            <a:r>
              <a:rPr lang="en-US" altLang="zh-CN" noProof="0" smtClean="0"/>
              <a:t>Second level</a:t>
            </a:r>
          </a:p>
          <a:p>
            <a:pPr lvl="2"/>
            <a:r>
              <a:rPr lang="en-US" altLang="zh-CN" noProof="0" smtClean="0"/>
              <a:t>Third level</a:t>
            </a:r>
          </a:p>
          <a:p>
            <a:pPr lvl="3"/>
            <a:r>
              <a:rPr lang="en-US" altLang="zh-CN" noProof="0" smtClean="0"/>
              <a:t>Fourth level</a:t>
            </a:r>
          </a:p>
          <a:p>
            <a:pPr lvl="4"/>
            <a:r>
              <a:rPr lang="en-US" altLang="zh-CN" noProof="0" smtClean="0"/>
              <a:t>Fifth level</a:t>
            </a:r>
          </a:p>
        </p:txBody>
      </p:sp>
      <p:sp>
        <p:nvSpPr>
          <p:cNvPr id="1105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05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fld id="{7BCDCFF0-2787-431F-AEC3-29C73842BDB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 smtClean="0">
              <a:latin typeface="Arial" charset="0"/>
            </a:endParaRPr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89CBC8F-5CB2-48B3-990D-E69B77621597}" type="slidenum">
              <a:rPr lang="zh-CN" altLang="en-US" smtClean="0"/>
              <a:pPr/>
              <a:t>1</a:t>
            </a:fld>
            <a:endParaRPr lang="en-US" altLang="zh-CN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smtClean="0">
              <a:latin typeface="Arial" charset="0"/>
            </a:endParaRPr>
          </a:p>
        </p:txBody>
      </p:sp>
      <p:sp>
        <p:nvSpPr>
          <p:cNvPr id="102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EA70332-CFE3-422A-A2FE-B22C4599ED0A}" type="slidenum">
              <a:rPr lang="zh-CN" altLang="en-US" smtClean="0"/>
              <a:pPr/>
              <a:t>2</a:t>
            </a:fld>
            <a:endParaRPr lang="en-US" altLang="zh-CN" dirty="0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smtClean="0">
              <a:latin typeface="Arial" charset="0"/>
            </a:endParaRPr>
          </a:p>
        </p:txBody>
      </p:sp>
      <p:sp>
        <p:nvSpPr>
          <p:cNvPr id="102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EA70332-CFE3-422A-A2FE-B22C4599ED0A}" type="slidenum">
              <a:rPr lang="zh-CN" altLang="en-US" smtClean="0"/>
              <a:pPr/>
              <a:t>3</a:t>
            </a:fld>
            <a:endParaRPr lang="en-US" altLang="zh-CN" dirty="0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1267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dirty="0">
              <a:latin typeface="Arial" charset="0"/>
            </a:endParaRPr>
          </a:p>
        </p:txBody>
      </p:sp>
      <p:sp>
        <p:nvSpPr>
          <p:cNvPr id="11268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C8685B5-3BD5-4767-992C-FF6BE83FCA4A}" type="slidenum">
              <a:rPr lang="zh-CN" altLang="en-US" smtClean="0"/>
              <a:pPr/>
              <a:t>4</a:t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1267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dirty="0">
              <a:latin typeface="Arial" charset="0"/>
            </a:endParaRPr>
          </a:p>
        </p:txBody>
      </p:sp>
      <p:sp>
        <p:nvSpPr>
          <p:cNvPr id="11268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C8685B5-3BD5-4767-992C-FF6BE83FCA4A}" type="slidenum">
              <a:rPr lang="zh-CN" altLang="en-US" smtClean="0"/>
              <a:pPr/>
              <a:t>5</a:t>
            </a:fld>
            <a:endParaRPr lang="en-US" altLang="zh-CN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42900" y="1943100"/>
            <a:ext cx="8458200" cy="1470025"/>
          </a:xfrm>
        </p:spPr>
        <p:txBody>
          <a:bodyPr/>
          <a:lstStyle>
            <a:lvl1pPr>
              <a:defRPr sz="4000">
                <a:solidFill>
                  <a:schemeClr val="accent2"/>
                </a:solidFill>
              </a:defRPr>
            </a:lvl1pPr>
          </a:lstStyle>
          <a:p>
            <a:r>
              <a:rPr lang="en-US" altLang="zh-CN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42900" y="3698875"/>
            <a:ext cx="8458200" cy="1485900"/>
          </a:xfrm>
        </p:spPr>
        <p:txBody>
          <a:bodyPr/>
          <a:lstStyle>
            <a:lvl1pPr marL="0" indent="0">
              <a:buFontTx/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 altLang="zh-CN"/>
              <a:t>Click to edit Master subtitle style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0E89CB-EFE9-41E6-84E9-F4E18B6DA6F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02438" y="0"/>
            <a:ext cx="2219325" cy="62198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44463" y="0"/>
            <a:ext cx="6505575" cy="62198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88B851-99D1-4561-BBB5-E8F4C7F6048D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7800" y="0"/>
            <a:ext cx="8523288" cy="81438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144463" y="833438"/>
            <a:ext cx="8877300" cy="5386387"/>
          </a:xfrm>
        </p:spPr>
        <p:txBody>
          <a:bodyPr/>
          <a:lstStyle/>
          <a:p>
            <a:pPr lvl="0"/>
            <a:endParaRPr lang="en-US" noProof="0" dirty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CD925A-D0A6-410A-B4AE-4C2A6236B37C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C79410-0194-4E12-A857-6124F56EBDA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536964-222F-4A8E-BC03-1C1E4971D71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E7C9B2-8497-47C0-A105-4E18075ADBF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6B42DD-BF5A-4DA3-8674-83D229E3ABD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3ACB0D-4C07-4CF8-80C3-CA10DC3A519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CDBA3D-0009-4949-A181-1D8E19B2103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2FBCE2-1656-42C0-82C0-D0F67ED1326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5708DB-868D-4B2D-BA2A-8702CF01C95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A4FDF6-06F5-455E-93EF-F0B9B201B44B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A75559-34E5-4792-98E5-AE30F83ED74B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43B2D6-797F-4531-90B4-24EF563E351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1943100"/>
            <a:ext cx="2114550" cy="33147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0" y="1943100"/>
            <a:ext cx="6191250" cy="33147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76408E-CF7B-4F02-B23F-0C3BC14A7CD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2D7782-9E45-4DBB-BD7E-903FA15CCEF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F6B683-327C-496D-A8B3-3E770EC6CE4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A33158-7F33-4771-8C3E-303B9B605330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78138A-B54A-4E0B-BA87-29DFB08694B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C162BC-99BD-4516-9C7D-30BE0B0F4AF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11377E-66BB-473F-86A6-03BB60EBFCA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8FBC8B-ECF6-41E0-90AE-33CBF2387EE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68BAC7-63EB-4BFB-A59C-51ABD48B2B7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95093B-B238-4291-827C-518C34577F7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E0C56C-A175-4CB5-9166-F68BF5BC3F70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8EA1A3-19D4-4EBC-8898-BEC4582DC90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1943100"/>
            <a:ext cx="2114550" cy="33147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0" y="1943100"/>
            <a:ext cx="6191250" cy="33147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4C30DB-8DA3-4D4B-A883-1955B77B5D5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44463" y="833438"/>
            <a:ext cx="4362450" cy="5386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9313" y="833438"/>
            <a:ext cx="4362450" cy="5386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4B8EBC-BCDD-4358-A4C7-63125195964D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ABF98C-EB8A-42B8-89CD-25E5507DB4D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B0F737-4975-4349-BE09-4F90355D2E4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0FDF18-5AC4-407B-9A31-2A7407B3C65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AD4DC8-F219-44BD-A6B4-10099E049E1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E01D86-E078-45DF-B82D-EE3A834C4C2E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77800" y="0"/>
            <a:ext cx="8523288" cy="814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44463" y="833438"/>
            <a:ext cx="8877300" cy="538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639C8517-825E-4221-BF97-9F0CD55C6EF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254" r:id="rId1"/>
    <p:sldLayoutId id="2147487221" r:id="rId2"/>
    <p:sldLayoutId id="2147487222" r:id="rId3"/>
    <p:sldLayoutId id="2147487223" r:id="rId4"/>
    <p:sldLayoutId id="2147487224" r:id="rId5"/>
    <p:sldLayoutId id="2147487225" r:id="rId6"/>
    <p:sldLayoutId id="2147487226" r:id="rId7"/>
    <p:sldLayoutId id="2147487227" r:id="rId8"/>
    <p:sldLayoutId id="2147487228" r:id="rId9"/>
    <p:sldLayoutId id="2147487229" r:id="rId10"/>
    <p:sldLayoutId id="2147487230" r:id="rId11"/>
    <p:sldLayoutId id="2147487231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7" descr="1c_revBlack_rgb_powerpoint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629400" y="6418263"/>
            <a:ext cx="1136650" cy="280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Rectangle 18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1943100"/>
            <a:ext cx="8458200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2052" name="Rectangle 19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3657600"/>
            <a:ext cx="8458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16407" name="Rectangle 2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6408" name="Rectangle 2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6409" name="Rectangle 2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E0EFCD72-4E73-48F2-97E3-E6FCB628C3B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2056" name="Rectangle 26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defRPr/>
            </a:pPr>
            <a:endParaRPr lang="en-US" altLang="zh-CN" dirty="0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7232" r:id="rId1"/>
    <p:sldLayoutId id="2147487233" r:id="rId2"/>
    <p:sldLayoutId id="2147487234" r:id="rId3"/>
    <p:sldLayoutId id="2147487235" r:id="rId4"/>
    <p:sldLayoutId id="2147487236" r:id="rId5"/>
    <p:sldLayoutId id="2147487237" r:id="rId6"/>
    <p:sldLayoutId id="2147487238" r:id="rId7"/>
    <p:sldLayoutId id="2147487239" r:id="rId8"/>
    <p:sldLayoutId id="2147487240" r:id="rId9"/>
    <p:sldLayoutId id="2147487241" r:id="rId10"/>
    <p:sldLayoutId id="2147487242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18" descr="1c_revGray_rgb_powerpoint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629400" y="6416675"/>
            <a:ext cx="1136650" cy="280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1943100"/>
            <a:ext cx="8458200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3657600"/>
            <a:ext cx="8458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68622" name="Rectangle 1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8623" name="Rectangle 1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8624" name="Rectangle 1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9727BE55-1E67-4119-A392-B2737B254B11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3080" name="Rectangle 17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defRPr/>
            </a:pPr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243" r:id="rId1"/>
    <p:sldLayoutId id="2147487244" r:id="rId2"/>
    <p:sldLayoutId id="2147487245" r:id="rId3"/>
    <p:sldLayoutId id="2147487246" r:id="rId4"/>
    <p:sldLayoutId id="2147487247" r:id="rId5"/>
    <p:sldLayoutId id="2147487248" r:id="rId6"/>
    <p:sldLayoutId id="2147487249" r:id="rId7"/>
    <p:sldLayoutId id="2147487250" r:id="rId8"/>
    <p:sldLayoutId id="2147487251" r:id="rId9"/>
    <p:sldLayoutId id="2147487252" r:id="rId10"/>
    <p:sldLayoutId id="2147487253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282575" y="2257425"/>
            <a:ext cx="8523288" cy="1214438"/>
          </a:xfrm>
        </p:spPr>
        <p:txBody>
          <a:bodyPr/>
          <a:lstStyle/>
          <a:p>
            <a:pPr algn="ctr" eaLnBrk="1" hangingPunct="1"/>
            <a:r>
              <a:rPr lang="en-US" altLang="zh-CN" dirty="0" smtClean="0">
                <a:solidFill>
                  <a:schemeClr val="tx1"/>
                </a:solidFill>
                <a:ea typeface="宋体" pitchFamily="2" charset="-122"/>
              </a:rPr>
              <a:t>WF on NR MIMO calibration </a:t>
            </a:r>
          </a:p>
        </p:txBody>
      </p:sp>
      <p:sp>
        <p:nvSpPr>
          <p:cNvPr id="357380" name="Rectangle 4"/>
          <p:cNvSpPr>
            <a:spLocks noChangeArrowheads="1"/>
          </p:cNvSpPr>
          <p:nvPr/>
        </p:nvSpPr>
        <p:spPr bwMode="auto">
          <a:xfrm>
            <a:off x="228600" y="228600"/>
            <a:ext cx="8686800" cy="1655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sv-SE" altLang="zh-CN" sz="2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3GPP TSG RAN WG1 </a:t>
            </a:r>
            <a:r>
              <a:rPr lang="en-US" altLang="zh-CN" sz="2000" dirty="0"/>
              <a:t>Meeting #</a:t>
            </a:r>
            <a:r>
              <a:rPr lang="en-US" altLang="zh-CN" sz="2000" dirty="0" smtClean="0"/>
              <a:t>86   </a:t>
            </a:r>
            <a:r>
              <a:rPr lang="sv-SE" altLang="zh-CN" sz="20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</a:t>
            </a:r>
            <a:r>
              <a:rPr lang="sv-SE" altLang="zh-CN" sz="2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		          </a:t>
            </a:r>
            <a:r>
              <a:rPr lang="sv-SE" altLang="zh-CN" sz="2000" dirty="0">
                <a:effectLst>
                  <a:outerShdw blurRad="38100" dist="38100" dir="2700000" algn="tl">
                    <a:srgbClr val="C0C0C0"/>
                  </a:outerShdw>
                </a:effectLst>
                <a:ea typeface="宋体" charset="-122"/>
              </a:rPr>
              <a:t>R1-1</a:t>
            </a:r>
            <a:r>
              <a:rPr lang="en-US" altLang="zh-CN" sz="2000" dirty="0" smtClean="0">
                <a:effectLst>
                  <a:outerShdw blurRad="38100" dist="38100" dir="2700000" algn="tl">
                    <a:srgbClr val="C0C0C0"/>
                  </a:outerShdw>
                </a:effectLst>
                <a:ea typeface="宋体" charset="-122"/>
              </a:rPr>
              <a:t>67962</a:t>
            </a:r>
            <a:endParaRPr lang="en-US" altLang="zh-CN" sz="2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spcBef>
                <a:spcPct val="20000"/>
              </a:spcBef>
              <a:defRPr/>
            </a:pPr>
            <a:r>
              <a:rPr lang="en-US" altLang="zh-CN" sz="2400" dirty="0" smtClean="0">
                <a:latin typeface="Calibri" pitchFamily="34" charset="0"/>
              </a:rPr>
              <a:t>Gothenburg, Sweden, 22</a:t>
            </a:r>
            <a:r>
              <a:rPr lang="en-US" altLang="zh-CN" sz="2400" baseline="30000" dirty="0" smtClean="0">
                <a:latin typeface="Calibri" pitchFamily="34" charset="0"/>
              </a:rPr>
              <a:t>nd </a:t>
            </a:r>
            <a:r>
              <a:rPr lang="en-US" altLang="zh-CN" sz="2400" dirty="0">
                <a:latin typeface="Calibri" pitchFamily="34" charset="0"/>
              </a:rPr>
              <a:t>– </a:t>
            </a:r>
            <a:r>
              <a:rPr lang="en-US" altLang="zh-CN" sz="2400" dirty="0" smtClean="0">
                <a:latin typeface="Calibri" pitchFamily="34" charset="0"/>
              </a:rPr>
              <a:t>26</a:t>
            </a:r>
            <a:r>
              <a:rPr lang="en-US" altLang="zh-CN" sz="2400" baseline="30000" dirty="0" smtClean="0">
                <a:latin typeface="Calibri" pitchFamily="34" charset="0"/>
              </a:rPr>
              <a:t>th</a:t>
            </a:r>
            <a:r>
              <a:rPr lang="en-US" altLang="zh-CN" sz="2400" dirty="0" smtClean="0">
                <a:latin typeface="Calibri" pitchFamily="34" charset="0"/>
              </a:rPr>
              <a:t> August </a:t>
            </a:r>
            <a:r>
              <a:rPr lang="en-US" altLang="zh-CN" sz="2400" dirty="0">
                <a:latin typeface="Calibri" pitchFamily="34" charset="0"/>
              </a:rPr>
              <a:t>2016</a:t>
            </a:r>
            <a:endParaRPr lang="zh-CN" altLang="zh-CN" sz="2400" dirty="0">
              <a:latin typeface="Calibri" pitchFamily="34" charset="0"/>
            </a:endParaRPr>
          </a:p>
          <a:p>
            <a:pPr>
              <a:spcBef>
                <a:spcPct val="20000"/>
              </a:spcBef>
              <a:defRPr/>
            </a:pPr>
            <a:endParaRPr lang="zh-CN" altLang="zh-CN" sz="2400" dirty="0"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  <a:p>
            <a:pPr>
              <a:spcBef>
                <a:spcPct val="20000"/>
              </a:spcBef>
              <a:defRPr/>
            </a:pPr>
            <a:endParaRPr lang="en-US" altLang="ko-KR" sz="2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357381" name="Rectangle 5"/>
          <p:cNvSpPr>
            <a:spLocks noChangeArrowheads="1"/>
          </p:cNvSpPr>
          <p:nvPr/>
        </p:nvSpPr>
        <p:spPr bwMode="auto">
          <a:xfrm>
            <a:off x="250825" y="1276320"/>
            <a:ext cx="234711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marL="228600" indent="-228600" eaLnBrk="1" hangingPunct="1">
              <a:defRPr/>
            </a:pPr>
            <a:r>
              <a:rPr lang="en-US" altLang="ja-JP" sz="2000" b="0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pitchFamily="34" charset="-128"/>
              </a:rPr>
              <a:t>Agenda Item: </a:t>
            </a:r>
            <a:r>
              <a:rPr lang="en-US" altLang="ja-JP" sz="2000" b="0" dirty="0" smtClean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pitchFamily="34" charset="-128"/>
              </a:rPr>
              <a:t>8</a:t>
            </a:r>
            <a:r>
              <a:rPr lang="en-US" altLang="zh-CN" sz="2000" b="0" dirty="0" smtClean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pitchFamily="34" charset="-128"/>
              </a:rPr>
              <a:t>.1.5</a:t>
            </a:r>
            <a:endParaRPr lang="en-US" altLang="ja-JP" sz="2000" b="0" dirty="0">
              <a:effectLst>
                <a:outerShdw blurRad="38100" dist="38100" dir="2700000" algn="tl">
                  <a:srgbClr val="C0C0C0"/>
                </a:outerShdw>
              </a:effectLst>
              <a:ea typeface="ＭＳ Ｐゴシック" pitchFamily="34" charset="-128"/>
            </a:endParaRPr>
          </a:p>
        </p:txBody>
      </p:sp>
      <p:sp>
        <p:nvSpPr>
          <p:cNvPr id="5126" name="Rectangle 5"/>
          <p:cNvSpPr>
            <a:spLocks noChangeArrowheads="1"/>
          </p:cNvSpPr>
          <p:nvPr/>
        </p:nvSpPr>
        <p:spPr bwMode="auto">
          <a:xfrm>
            <a:off x="1215025" y="4384308"/>
            <a:ext cx="6863763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en-GB" altLang="it-IT" sz="2400" dirty="0" smtClean="0"/>
              <a:t>ZTE Corporation, ZTE Microelectronics, Intel </a:t>
            </a:r>
            <a:r>
              <a:rPr lang="en-GB" altLang="it-IT" sz="2400" dirty="0" smtClean="0"/>
              <a:t>Corporation</a:t>
            </a:r>
            <a:r>
              <a:rPr lang="en-US" altLang="it-IT" sz="2400" dirty="0" smtClean="0"/>
              <a:t>, Samsung</a:t>
            </a:r>
            <a:endParaRPr lang="en-US" altLang="ja-JP" sz="2400" b="0" dirty="0">
              <a:ea typeface="ＭＳ Ｐゴシック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295275" y="153988"/>
            <a:ext cx="8523288" cy="673100"/>
          </a:xfrm>
        </p:spPr>
        <p:txBody>
          <a:bodyPr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Background-1</a:t>
            </a:r>
            <a:endParaRPr lang="zh-CN" altLang="en-US" dirty="0" smtClean="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6147" name="Rectangle 4"/>
          <p:cNvSpPr>
            <a:spLocks noChangeArrowheads="1"/>
          </p:cNvSpPr>
          <p:nvPr/>
        </p:nvSpPr>
        <p:spPr bwMode="auto">
          <a:xfrm>
            <a:off x="365125" y="961342"/>
            <a:ext cx="8402638" cy="5811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lvl="1" indent="-342900" algn="just" eaLnBrk="1" hangingPunct="1">
              <a:spcBef>
                <a:spcPts val="600"/>
              </a:spcBef>
              <a:buFont typeface="Arial" charset="0"/>
              <a:buChar char="•"/>
              <a:defRPr/>
            </a:pPr>
            <a:r>
              <a:rPr lang="en-US" altLang="zh-CN" sz="2400" b="0" dirty="0" smtClean="0">
                <a:latin typeface="Times New Roman" pitchFamily="18" charset="0"/>
                <a:cs typeface="Times New Roman" pitchFamily="18" charset="0"/>
              </a:rPr>
              <a:t>Multi-beam approaches with different types of </a:t>
            </a:r>
            <a:r>
              <a:rPr lang="en-US" altLang="zh-CN" sz="2400" b="0" dirty="0" err="1" smtClean="0">
                <a:latin typeface="Times New Roman" pitchFamily="18" charset="0"/>
                <a:cs typeface="Times New Roman" pitchFamily="18" charset="0"/>
              </a:rPr>
              <a:t>beamforming</a:t>
            </a:r>
            <a:r>
              <a:rPr lang="en-US" altLang="zh-CN" sz="2400" b="0" dirty="0" smtClean="0">
                <a:latin typeface="Times New Roman" pitchFamily="18" charset="0"/>
                <a:cs typeface="Times New Roman" pitchFamily="18" charset="0"/>
              </a:rPr>
              <a:t> including analog/digital/hybrid </a:t>
            </a:r>
            <a:r>
              <a:rPr lang="en-US" altLang="zh-CN" sz="2400" b="0" dirty="0" err="1" smtClean="0">
                <a:latin typeface="Times New Roman" pitchFamily="18" charset="0"/>
                <a:cs typeface="Times New Roman" pitchFamily="18" charset="0"/>
              </a:rPr>
              <a:t>beamforming</a:t>
            </a:r>
            <a:r>
              <a:rPr lang="en-US" altLang="zh-CN" sz="2400" b="0" dirty="0" smtClean="0">
                <a:latin typeface="Times New Roman" pitchFamily="18" charset="0"/>
                <a:cs typeface="Times New Roman" pitchFamily="18" charset="0"/>
              </a:rPr>
              <a:t> are discussed in RAN1. </a:t>
            </a:r>
          </a:p>
          <a:p>
            <a:pPr lvl="1" indent="-342900" algn="just" eaLnBrk="1" hangingPunct="1">
              <a:spcBef>
                <a:spcPts val="600"/>
              </a:spcBef>
              <a:buFont typeface="Arial" charset="0"/>
              <a:buChar char="•"/>
              <a:defRPr/>
            </a:pPr>
            <a:r>
              <a:rPr lang="en-US" altLang="zh-CN" sz="2400" b="0" dirty="0" smtClean="0">
                <a:latin typeface="Times New Roman" pitchFamily="18" charset="0"/>
                <a:cs typeface="Times New Roman" pitchFamily="18" charset="0"/>
              </a:rPr>
              <a:t>Before launching the performance evaluation for new multi-beam approaches, it is desirable to have companies to calibrate their simulation platforms of multi-beam link/system levels with each other so that the group has a common ground. </a:t>
            </a:r>
          </a:p>
          <a:p>
            <a:pPr lvl="1" indent="-342900" algn="just" eaLnBrk="1" hangingPunct="1">
              <a:spcBef>
                <a:spcPts val="600"/>
              </a:spcBef>
              <a:buFont typeface="Arial" charset="0"/>
              <a:buChar char="•"/>
              <a:defRPr/>
            </a:pPr>
            <a:r>
              <a:rPr lang="en-US" altLang="zh-CN" sz="2400" b="0" dirty="0" smtClean="0">
                <a:latin typeface="Times New Roman" pitchFamily="18" charset="0"/>
                <a:cs typeface="Times New Roman" pitchFamily="18" charset="0"/>
              </a:rPr>
              <a:t>Meanwhile, discussion about this calibration has been launched in last RAN1#85 Nanjing meeting. Antenna-configuration-related parameters in agreements have been highlighted to be used for calibration as in the following slide:</a:t>
            </a:r>
            <a:endParaRPr lang="en-US" altLang="zh-CN" sz="2000" b="0" dirty="0" smtClean="0"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295275" y="153988"/>
            <a:ext cx="8523288" cy="673100"/>
          </a:xfrm>
        </p:spPr>
        <p:txBody>
          <a:bodyPr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Background-2</a:t>
            </a:r>
            <a:endParaRPr lang="zh-CN" altLang="en-US" dirty="0" smtClean="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6147" name="Rectangle 4"/>
          <p:cNvSpPr>
            <a:spLocks noChangeArrowheads="1"/>
          </p:cNvSpPr>
          <p:nvPr/>
        </p:nvSpPr>
        <p:spPr bwMode="auto">
          <a:xfrm>
            <a:off x="365125" y="801688"/>
            <a:ext cx="8402638" cy="5811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lvl="1" indent="-342900" algn="just" eaLnBrk="1" hangingPunct="1">
              <a:spcBef>
                <a:spcPts val="600"/>
              </a:spcBef>
              <a:buFont typeface="Arial" charset="0"/>
              <a:buChar char="•"/>
              <a:defRPr/>
            </a:pPr>
            <a:endParaRPr lang="en-US" altLang="zh-CN" sz="2000" b="0" dirty="0" smtClean="0">
              <a:latin typeface="Times New Roman" pitchFamily="18" charset="0"/>
              <a:cs typeface="Times New Roman" pitchFamily="18" charset="0"/>
            </a:endParaRPr>
          </a:p>
          <a:p>
            <a:pPr lvl="1" indent="-342900" algn="just" eaLnBrk="1" hangingPunct="1">
              <a:spcBef>
                <a:spcPts val="600"/>
              </a:spcBef>
              <a:buFont typeface="Arial" charset="0"/>
              <a:buChar char="•"/>
              <a:defRPr/>
            </a:pPr>
            <a:endParaRPr lang="en-US" altLang="zh-CN" sz="2000" b="0" dirty="0" smtClean="0">
              <a:latin typeface="Times New Roman" pitchFamily="18" charset="0"/>
              <a:cs typeface="Times New Roman" pitchFamily="18" charset="0"/>
            </a:endParaRPr>
          </a:p>
          <a:p>
            <a:pPr lvl="1" indent="-342900" algn="just" eaLnBrk="1" hangingPunct="1">
              <a:lnSpc>
                <a:spcPct val="150000"/>
              </a:lnSpc>
              <a:buFont typeface="Arial" charset="0"/>
              <a:buChar char="•"/>
              <a:defRPr/>
            </a:pPr>
            <a:endParaRPr lang="en-US" altLang="zh-CN" sz="2000" b="0" dirty="0" smtClean="0">
              <a:cs typeface="Times New Roman" pitchFamily="18" charset="0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377372" y="856344"/>
          <a:ext cx="8592457" cy="5929084"/>
        </p:xfrm>
        <a:graphic>
          <a:graphicData uri="http://schemas.openxmlformats.org/drawingml/2006/table">
            <a:tbl>
              <a:tblPr/>
              <a:tblGrid>
                <a:gridCol w="1465942"/>
                <a:gridCol w="2641600"/>
                <a:gridCol w="4484915"/>
              </a:tblGrid>
              <a:tr h="24674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000" b="1" kern="100" dirty="0">
                          <a:latin typeface="Times New Roman" pitchFamily="18" charset="0"/>
                          <a:ea typeface="Arial Unicode MS"/>
                          <a:cs typeface="Times New Roman" pitchFamily="18" charset="0"/>
                        </a:rPr>
                        <a:t>　</a:t>
                      </a:r>
                      <a:endParaRPr lang="zh-CN" sz="1000" kern="100" dirty="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38047" marR="380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b="1" kern="100" dirty="0"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Below 6GHz (700MHz, 4GHz)</a:t>
                      </a:r>
                      <a:endParaRPr lang="zh-CN" sz="1000" kern="100" dirty="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38047" marR="380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000" b="1" kern="100" dirty="0"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Above 6GHz (30GHz, 70GHz</a:t>
                      </a:r>
                      <a:r>
                        <a:rPr lang="en-US" sz="1000" b="1" kern="100" dirty="0" smtClean="0"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)</a:t>
                      </a:r>
                    </a:p>
                  </a:txBody>
                  <a:tcPr marL="38047" marR="380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70628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b="1" kern="0" dirty="0" smtClean="0"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BS </a:t>
                      </a:r>
                      <a:r>
                        <a:rPr lang="en-US" sz="1000" b="1" kern="0" dirty="0"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(</a:t>
                      </a:r>
                      <a:r>
                        <a:rPr lang="en-US" sz="1000" b="1" kern="0" dirty="0" err="1"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M,N,P,Mg,Ng</a:t>
                      </a:r>
                      <a:r>
                        <a:rPr lang="en-US" sz="1000" b="1" kern="0" dirty="0"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)</a:t>
                      </a:r>
                      <a:endParaRPr lang="zh-CN" sz="1000" kern="100" dirty="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38047" marR="380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Mg=1,Ng=1 </a:t>
                      </a:r>
                      <a:endParaRPr lang="zh-CN" sz="1000" kern="100" dirty="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  <a:p>
                      <a:pPr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Other configurations are FFS</a:t>
                      </a:r>
                      <a:br>
                        <a:rPr lang="en-US" sz="1000" kern="0" dirty="0"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</a:br>
                      <a:r>
                        <a:rPr lang="en-US" sz="1000" u="sng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4GHz:</a:t>
                      </a:r>
                      <a:r>
                        <a:rPr lang="en-US" sz="1000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/>
                      </a:r>
                      <a:br>
                        <a:rPr lang="en-US" sz="1000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</a:br>
                      <a:r>
                        <a:rPr lang="en-US" sz="1000" u="sng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Dense urban and Urban macro:</a:t>
                      </a:r>
                      <a:r>
                        <a:rPr lang="en-US" sz="1000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/>
                      </a:r>
                      <a:br>
                        <a:rPr lang="en-US" sz="1000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</a:br>
                      <a:r>
                        <a:rPr lang="en-US" sz="1000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- Baseline: (</a:t>
                      </a:r>
                      <a:r>
                        <a:rPr lang="en-US" sz="1000" kern="0" dirty="0" err="1">
                          <a:solidFill>
                            <a:srgbClr val="0000FF"/>
                          </a:solidFill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M,N,P,Mg,Ng</a:t>
                      </a:r>
                      <a:r>
                        <a:rPr lang="en-US" sz="1000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) = (8,8,2,1,1).</a:t>
                      </a:r>
                      <a:br>
                        <a:rPr lang="en-US" sz="1000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</a:br>
                      <a:r>
                        <a:rPr lang="en-US" sz="1000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- Note that for Urban macro, companies are also encouraged optionally to investigate larger panels, e.g. (8,16,2,1,1)</a:t>
                      </a:r>
                      <a:br>
                        <a:rPr lang="en-US" sz="1000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</a:br>
                      <a:r>
                        <a:rPr lang="en-US" sz="1000" u="sng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Indoor hotspot:</a:t>
                      </a:r>
                      <a:r>
                        <a:rPr lang="en-US" sz="1000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/>
                      </a:r>
                      <a:br>
                        <a:rPr lang="en-US" sz="1000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</a:br>
                      <a:r>
                        <a:rPr lang="en-US" sz="1000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- </a:t>
                      </a:r>
                      <a:r>
                        <a:rPr lang="en-US" sz="1000" kern="0" dirty="0" smtClean="0">
                          <a:solidFill>
                            <a:srgbClr val="0000FF"/>
                          </a:solidFill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FFS</a:t>
                      </a:r>
                    </a:p>
                    <a:p>
                      <a:pPr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/>
                      </a:r>
                      <a:br>
                        <a:rPr lang="en-US" sz="1000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</a:br>
                      <a:r>
                        <a:rPr lang="en-US" sz="1000" b="1" kern="0" dirty="0">
                          <a:solidFill>
                            <a:srgbClr val="FF0000"/>
                          </a:solidFill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Baselines are at least for MIMO-related calibration (and can also be used for other features unless a different baseline is defined for evaluation of a particular feature). </a:t>
                      </a:r>
                      <a:r>
                        <a:rPr lang="en-US" sz="1000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Companies are encouraged to evaluate other configurations as well.</a:t>
                      </a:r>
                      <a:endParaRPr lang="zh-CN" sz="1000" kern="100" dirty="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38047" marR="380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FFS</a:t>
                      </a:r>
                      <a:br>
                        <a:rPr lang="en-US" sz="1000" kern="0" dirty="0"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</a:br>
                      <a:r>
                        <a:rPr lang="en-US" sz="1000" u="sng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30GHz:</a:t>
                      </a:r>
                      <a:r>
                        <a:rPr lang="en-US" sz="1000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/>
                      </a:r>
                      <a:br>
                        <a:rPr lang="en-US" sz="1000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</a:br>
                      <a:r>
                        <a:rPr lang="en-US" sz="1000" u="sng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Dense urban and Urban macro:</a:t>
                      </a:r>
                      <a:r>
                        <a:rPr lang="en-US" sz="1000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/>
                      </a:r>
                      <a:br>
                        <a:rPr lang="en-US" sz="1000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</a:br>
                      <a:r>
                        <a:rPr lang="en-US" sz="1000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- Baseline: (</a:t>
                      </a:r>
                      <a:r>
                        <a:rPr lang="en-US" sz="1000" kern="0" dirty="0" err="1">
                          <a:solidFill>
                            <a:srgbClr val="0000FF"/>
                          </a:solidFill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M,N,P,Mg,Ng</a:t>
                      </a:r>
                      <a:r>
                        <a:rPr lang="en-US" sz="1000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) = (4,8,2,2,2). </a:t>
                      </a:r>
                      <a:br>
                        <a:rPr lang="en-US" sz="1000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</a:br>
                      <a:r>
                        <a:rPr lang="en-US" sz="1000" u="sng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Indoor hotspot:</a:t>
                      </a:r>
                      <a:r>
                        <a:rPr lang="en-US" sz="1000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/>
                      </a:r>
                      <a:br>
                        <a:rPr lang="en-US" sz="1000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</a:br>
                      <a:r>
                        <a:rPr lang="en-US" sz="1000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- FFS</a:t>
                      </a:r>
                      <a:br>
                        <a:rPr lang="en-US" sz="1000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</a:br>
                      <a:r>
                        <a:rPr lang="en-US" sz="1000" u="sng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70GHz:</a:t>
                      </a:r>
                      <a:r>
                        <a:rPr lang="en-US" sz="1000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/>
                      </a:r>
                      <a:br>
                        <a:rPr lang="en-US" sz="1000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</a:br>
                      <a:r>
                        <a:rPr lang="en-US" sz="1000" u="sng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Dense urban:</a:t>
                      </a:r>
                      <a:r>
                        <a:rPr lang="en-US" sz="1000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/>
                      </a:r>
                      <a:br>
                        <a:rPr lang="en-US" sz="1000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</a:br>
                      <a:r>
                        <a:rPr lang="en-US" sz="1000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- Baseline: (</a:t>
                      </a:r>
                      <a:r>
                        <a:rPr lang="en-US" sz="1000" kern="0" dirty="0" err="1">
                          <a:solidFill>
                            <a:srgbClr val="0000FF"/>
                          </a:solidFill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M,N,P,Mg,Ng</a:t>
                      </a:r>
                      <a:r>
                        <a:rPr lang="en-US" sz="1000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) = (8,16,2,2,2). </a:t>
                      </a:r>
                      <a:br>
                        <a:rPr lang="en-US" sz="1000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</a:br>
                      <a:r>
                        <a:rPr lang="en-US" sz="1000" u="sng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Indoor hotspot:</a:t>
                      </a:r>
                      <a:r>
                        <a:rPr lang="en-US" sz="1000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/>
                      </a:r>
                      <a:br>
                        <a:rPr lang="en-US" sz="1000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</a:br>
                      <a:r>
                        <a:rPr lang="en-US" sz="1000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- FFS</a:t>
                      </a:r>
                      <a:br>
                        <a:rPr lang="en-US" sz="1000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</a:br>
                      <a:r>
                        <a:rPr lang="en-US" sz="1000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/>
                      </a:r>
                      <a:br>
                        <a:rPr lang="en-US" sz="1000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</a:br>
                      <a:r>
                        <a:rPr lang="en-US" sz="1000" b="1" kern="0" dirty="0">
                          <a:solidFill>
                            <a:srgbClr val="FF0000"/>
                          </a:solidFill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Baselines are at least for MIMO-related calibration (and can also be used for other features unless a different baseline is defined for evaluation of a particular feature). </a:t>
                      </a:r>
                      <a:r>
                        <a:rPr lang="en-US" sz="1000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Companies are encouraged to evaluate other configurations as well.</a:t>
                      </a:r>
                      <a:endParaRPr lang="zh-CN" sz="1000" kern="100" dirty="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38047" marR="380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11714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b="1" kern="0" dirty="0" smtClean="0"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BS </a:t>
                      </a:r>
                      <a:r>
                        <a:rPr lang="en-US" sz="1000" b="1" kern="0" dirty="0"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(</a:t>
                      </a:r>
                      <a:r>
                        <a:rPr lang="en-US" sz="1000" b="1" kern="0" dirty="0" err="1"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dH,dV,dH,g,dV,g</a:t>
                      </a:r>
                      <a:r>
                        <a:rPr lang="en-US" sz="1000" b="1" kern="0" dirty="0"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)</a:t>
                      </a:r>
                      <a:endParaRPr lang="zh-CN" sz="1000" kern="100" dirty="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38047" marR="380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(0.5,0.8, FFS, FFS)</a:t>
                      </a:r>
                      <a:br>
                        <a:rPr lang="en-US" sz="1000" kern="0" dirty="0"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</a:br>
                      <a:r>
                        <a:rPr lang="en-US" sz="1000" kern="0" dirty="0"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Other value </a:t>
                      </a:r>
                      <a:r>
                        <a:rPr lang="en-US" sz="1000" kern="0" dirty="0" err="1"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dv</a:t>
                      </a:r>
                      <a:r>
                        <a:rPr lang="en-US" sz="1000" kern="0" dirty="0"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 is FFS</a:t>
                      </a:r>
                      <a:br>
                        <a:rPr lang="en-US" sz="1000" kern="0" dirty="0"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</a:br>
                      <a:r>
                        <a:rPr lang="en-US" sz="1000" u="sng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4GHz:</a:t>
                      </a:r>
                      <a:r>
                        <a:rPr lang="en-US" sz="1000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/>
                      </a:r>
                      <a:br>
                        <a:rPr lang="en-US" sz="1000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</a:br>
                      <a:r>
                        <a:rPr lang="en-US" sz="1000" u="sng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Dense urban and Urban macro:</a:t>
                      </a:r>
                      <a:br>
                        <a:rPr lang="en-US" sz="1000" u="sng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</a:br>
                      <a:r>
                        <a:rPr lang="en-US" sz="1000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- Baseline: (</a:t>
                      </a:r>
                      <a:r>
                        <a:rPr lang="en-US" sz="1000" kern="0" dirty="0" err="1">
                          <a:solidFill>
                            <a:srgbClr val="0000FF"/>
                          </a:solidFill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dH,dV</a:t>
                      </a:r>
                      <a:r>
                        <a:rPr lang="en-US" sz="1000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) = (0.5, 0.8)</a:t>
                      </a:r>
                      <a:r>
                        <a:rPr lang="zh-CN" sz="1000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Arial Unicode MS"/>
                          <a:cs typeface="Times New Roman" pitchFamily="18" charset="0"/>
                        </a:rPr>
                        <a:t>λ</a:t>
                      </a:r>
                      <a:r>
                        <a:rPr lang="en-US" sz="1000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Arial Unicode MS"/>
                          <a:cs typeface="Times New Roman" pitchFamily="18" charset="0"/>
                        </a:rPr>
                        <a:t>.</a:t>
                      </a:r>
                      <a:br>
                        <a:rPr lang="en-US" sz="1000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Arial Unicode MS"/>
                          <a:cs typeface="Times New Roman" pitchFamily="18" charset="0"/>
                        </a:rPr>
                      </a:br>
                      <a:r>
                        <a:rPr lang="en-US" sz="1000" u="sng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Arial Unicode MS"/>
                          <a:cs typeface="Times New Roman" pitchFamily="18" charset="0"/>
                        </a:rPr>
                        <a:t>Indoor hotspot:</a:t>
                      </a:r>
                      <a:r>
                        <a:rPr lang="en-US" sz="1000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Arial Unicode MS"/>
                          <a:cs typeface="Times New Roman" pitchFamily="18" charset="0"/>
                        </a:rPr>
                        <a:t/>
                      </a:r>
                      <a:br>
                        <a:rPr lang="en-US" sz="1000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Arial Unicode MS"/>
                          <a:cs typeface="Times New Roman" pitchFamily="18" charset="0"/>
                        </a:rPr>
                      </a:br>
                      <a:r>
                        <a:rPr lang="en-US" sz="1000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Arial Unicode MS"/>
                          <a:cs typeface="Times New Roman" pitchFamily="18" charset="0"/>
                        </a:rPr>
                        <a:t>- FFS</a:t>
                      </a:r>
                      <a:br>
                        <a:rPr lang="en-US" sz="1000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Arial Unicode MS"/>
                          <a:cs typeface="Times New Roman" pitchFamily="18" charset="0"/>
                        </a:rPr>
                      </a:br>
                      <a:r>
                        <a:rPr lang="en-US" sz="1000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Arial Unicode MS"/>
                          <a:cs typeface="Times New Roman" pitchFamily="18" charset="0"/>
                        </a:rPr>
                        <a:t/>
                      </a:r>
                      <a:br>
                        <a:rPr lang="en-US" sz="1000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Arial Unicode MS"/>
                          <a:cs typeface="Times New Roman" pitchFamily="18" charset="0"/>
                        </a:rPr>
                      </a:br>
                      <a:r>
                        <a:rPr lang="en-US" sz="1000" b="1" kern="0" dirty="0">
                          <a:solidFill>
                            <a:srgbClr val="FF0000"/>
                          </a:solidFill>
                          <a:latin typeface="Times New Roman" pitchFamily="18" charset="0"/>
                          <a:ea typeface="Arial Unicode MS"/>
                          <a:cs typeface="Times New Roman" pitchFamily="18" charset="0"/>
                        </a:rPr>
                        <a:t>Baselines are at least for MIMO-related calibration (and can also be used for other features unless a different baseline is defined for evaluation of a particular feature). </a:t>
                      </a:r>
                      <a:r>
                        <a:rPr lang="en-US" sz="1000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Arial Unicode MS"/>
                          <a:cs typeface="Times New Roman" pitchFamily="18" charset="0"/>
                        </a:rPr>
                        <a:t>Companies are encouraged to evaluate other configurations as well.</a:t>
                      </a:r>
                      <a:endParaRPr lang="zh-CN" sz="1000" kern="100" dirty="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38047" marR="380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(0.5,FFS, FFS, FFS)</a:t>
                      </a:r>
                      <a:br>
                        <a:rPr lang="en-US" sz="1000" kern="0" dirty="0"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</a:br>
                      <a:r>
                        <a:rPr lang="en-US" sz="1000" u="sng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30GHz:</a:t>
                      </a:r>
                      <a:r>
                        <a:rPr lang="en-US" sz="1000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/>
                      </a:r>
                      <a:br>
                        <a:rPr lang="en-US" sz="1000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</a:br>
                      <a:r>
                        <a:rPr lang="en-US" sz="1000" u="sng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Dense urban and Urban macro:</a:t>
                      </a:r>
                      <a:r>
                        <a:rPr lang="en-US" sz="1000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/>
                      </a:r>
                      <a:br>
                        <a:rPr lang="en-US" sz="1000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</a:br>
                      <a:r>
                        <a:rPr lang="en-US" sz="1000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- Baseline: (</a:t>
                      </a:r>
                      <a:r>
                        <a:rPr lang="en-US" sz="1000" kern="0" dirty="0" err="1">
                          <a:solidFill>
                            <a:srgbClr val="0000FF"/>
                          </a:solidFill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dH,dV</a:t>
                      </a:r>
                      <a:r>
                        <a:rPr lang="en-US" sz="1000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) = (0.5, 0.5)</a:t>
                      </a:r>
                      <a:r>
                        <a:rPr lang="zh-CN" sz="1000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Arial Unicode MS"/>
                          <a:cs typeface="Times New Roman" pitchFamily="18" charset="0"/>
                        </a:rPr>
                        <a:t>λ</a:t>
                      </a:r>
                      <a:r>
                        <a:rPr lang="en-US" sz="1000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Arial Unicode MS"/>
                          <a:cs typeface="Times New Roman" pitchFamily="18" charset="0"/>
                        </a:rPr>
                        <a:t>. (</a:t>
                      </a:r>
                      <a:r>
                        <a:rPr lang="en-US" sz="1000" kern="0" dirty="0" err="1">
                          <a:solidFill>
                            <a:srgbClr val="0000FF"/>
                          </a:solidFill>
                          <a:latin typeface="Times New Roman" pitchFamily="18" charset="0"/>
                          <a:ea typeface="Arial Unicode MS"/>
                          <a:cs typeface="Times New Roman" pitchFamily="18" charset="0"/>
                        </a:rPr>
                        <a:t>dg,H,dg,V</a:t>
                      </a:r>
                      <a:r>
                        <a:rPr lang="en-US" sz="1000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Arial Unicode MS"/>
                          <a:cs typeface="Times New Roman" pitchFamily="18" charset="0"/>
                        </a:rPr>
                        <a:t>) = (4.0, 2.0)</a:t>
                      </a:r>
                      <a:r>
                        <a:rPr lang="zh-CN" sz="1000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Arial Unicode MS"/>
                          <a:cs typeface="Times New Roman" pitchFamily="18" charset="0"/>
                        </a:rPr>
                        <a:t>λ</a:t>
                      </a:r>
                      <a:r>
                        <a:rPr lang="en-US" sz="1000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Arial Unicode MS"/>
                          <a:cs typeface="Times New Roman" pitchFamily="18" charset="0"/>
                        </a:rPr>
                        <a:t>.</a:t>
                      </a:r>
                      <a:br>
                        <a:rPr lang="en-US" sz="1000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Arial Unicode MS"/>
                          <a:cs typeface="Times New Roman" pitchFamily="18" charset="0"/>
                        </a:rPr>
                      </a:br>
                      <a:r>
                        <a:rPr lang="en-US" sz="1000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Arial Unicode MS"/>
                          <a:cs typeface="Times New Roman" pitchFamily="18" charset="0"/>
                        </a:rPr>
                        <a:t>- Note that companies are also encouraged to investigate a larger panel spacing, e.g. (</a:t>
                      </a:r>
                      <a:r>
                        <a:rPr lang="en-US" sz="1000" kern="0" dirty="0" err="1">
                          <a:solidFill>
                            <a:srgbClr val="0000FF"/>
                          </a:solidFill>
                          <a:latin typeface="Times New Roman" pitchFamily="18" charset="0"/>
                          <a:ea typeface="Arial Unicode MS"/>
                          <a:cs typeface="Times New Roman" pitchFamily="18" charset="0"/>
                        </a:rPr>
                        <a:t>dg,H,dg,V</a:t>
                      </a:r>
                      <a:r>
                        <a:rPr lang="en-US" sz="1000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Arial Unicode MS"/>
                          <a:cs typeface="Times New Roman" pitchFamily="18" charset="0"/>
                        </a:rPr>
                        <a:t>) = (8,4)</a:t>
                      </a:r>
                      <a:r>
                        <a:rPr lang="zh-CN" sz="1000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Arial Unicode MS"/>
                          <a:cs typeface="Times New Roman" pitchFamily="18" charset="0"/>
                        </a:rPr>
                        <a:t>λ</a:t>
                      </a:r>
                      <a:r>
                        <a:rPr lang="en-US" sz="1000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Arial Unicode MS"/>
                          <a:cs typeface="Times New Roman" pitchFamily="18" charset="0"/>
                        </a:rPr>
                        <a:t/>
                      </a:r>
                      <a:br>
                        <a:rPr lang="en-US" sz="1000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Arial Unicode MS"/>
                          <a:cs typeface="Times New Roman" pitchFamily="18" charset="0"/>
                        </a:rPr>
                      </a:br>
                      <a:r>
                        <a:rPr lang="en-US" sz="1000" u="sng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Arial Unicode MS"/>
                          <a:cs typeface="Times New Roman" pitchFamily="18" charset="0"/>
                        </a:rPr>
                        <a:t>Indoor hotspot:</a:t>
                      </a:r>
                      <a:r>
                        <a:rPr lang="en-US" sz="1000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Arial Unicode MS"/>
                          <a:cs typeface="Times New Roman" pitchFamily="18" charset="0"/>
                        </a:rPr>
                        <a:t/>
                      </a:r>
                      <a:br>
                        <a:rPr lang="en-US" sz="1000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Arial Unicode MS"/>
                          <a:cs typeface="Times New Roman" pitchFamily="18" charset="0"/>
                        </a:rPr>
                      </a:br>
                      <a:r>
                        <a:rPr lang="en-US" sz="1000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Arial Unicode MS"/>
                          <a:cs typeface="Times New Roman" pitchFamily="18" charset="0"/>
                        </a:rPr>
                        <a:t>- FFS</a:t>
                      </a:r>
                      <a:br>
                        <a:rPr lang="en-US" sz="1000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Arial Unicode MS"/>
                          <a:cs typeface="Times New Roman" pitchFamily="18" charset="0"/>
                        </a:rPr>
                      </a:br>
                      <a:r>
                        <a:rPr lang="en-US" sz="1000" u="sng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Arial Unicode MS"/>
                          <a:cs typeface="Times New Roman" pitchFamily="18" charset="0"/>
                        </a:rPr>
                        <a:t>70GHz:</a:t>
                      </a:r>
                      <a:br>
                        <a:rPr lang="en-US" sz="1000" u="sng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Arial Unicode MS"/>
                          <a:cs typeface="Times New Roman" pitchFamily="18" charset="0"/>
                        </a:rPr>
                      </a:br>
                      <a:r>
                        <a:rPr lang="en-US" sz="1000" u="sng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Arial Unicode MS"/>
                          <a:cs typeface="Times New Roman" pitchFamily="18" charset="0"/>
                        </a:rPr>
                        <a:t>Dense urban:</a:t>
                      </a:r>
                      <a:r>
                        <a:rPr lang="en-US" sz="1000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Arial Unicode MS"/>
                          <a:cs typeface="Times New Roman" pitchFamily="18" charset="0"/>
                        </a:rPr>
                        <a:t/>
                      </a:r>
                      <a:br>
                        <a:rPr lang="en-US" sz="1000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Arial Unicode MS"/>
                          <a:cs typeface="Times New Roman" pitchFamily="18" charset="0"/>
                        </a:rPr>
                      </a:br>
                      <a:r>
                        <a:rPr lang="en-US" sz="1000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Arial Unicode MS"/>
                          <a:cs typeface="Times New Roman" pitchFamily="18" charset="0"/>
                        </a:rPr>
                        <a:t>- Baseline: (</a:t>
                      </a:r>
                      <a:r>
                        <a:rPr lang="en-US" sz="1000" kern="0" dirty="0" err="1">
                          <a:solidFill>
                            <a:srgbClr val="0000FF"/>
                          </a:solidFill>
                          <a:latin typeface="Times New Roman" pitchFamily="18" charset="0"/>
                          <a:ea typeface="Arial Unicode MS"/>
                          <a:cs typeface="Times New Roman" pitchFamily="18" charset="0"/>
                        </a:rPr>
                        <a:t>dH,dV</a:t>
                      </a:r>
                      <a:r>
                        <a:rPr lang="en-US" sz="1000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Arial Unicode MS"/>
                          <a:cs typeface="Times New Roman" pitchFamily="18" charset="0"/>
                        </a:rPr>
                        <a:t>) = (0.5, 0.5)</a:t>
                      </a:r>
                      <a:r>
                        <a:rPr lang="zh-CN" sz="1000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Arial Unicode MS"/>
                          <a:cs typeface="Times New Roman" pitchFamily="18" charset="0"/>
                        </a:rPr>
                        <a:t>λ</a:t>
                      </a:r>
                      <a:r>
                        <a:rPr lang="en-US" sz="1000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Arial Unicode MS"/>
                          <a:cs typeface="Times New Roman" pitchFamily="18" charset="0"/>
                        </a:rPr>
                        <a:t>. (</a:t>
                      </a:r>
                      <a:r>
                        <a:rPr lang="en-US" sz="1000" kern="0" dirty="0" err="1">
                          <a:solidFill>
                            <a:srgbClr val="0000FF"/>
                          </a:solidFill>
                          <a:latin typeface="Times New Roman" pitchFamily="18" charset="0"/>
                          <a:ea typeface="Arial Unicode MS"/>
                          <a:cs typeface="Times New Roman" pitchFamily="18" charset="0"/>
                        </a:rPr>
                        <a:t>dg,H,dg,V</a:t>
                      </a:r>
                      <a:r>
                        <a:rPr lang="en-US" sz="1000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Arial Unicode MS"/>
                          <a:cs typeface="Times New Roman" pitchFamily="18" charset="0"/>
                        </a:rPr>
                        <a:t>) = (8.0, 4.0) </a:t>
                      </a:r>
                      <a:r>
                        <a:rPr lang="zh-CN" sz="1000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Arial Unicode MS"/>
                          <a:cs typeface="Times New Roman" pitchFamily="18" charset="0"/>
                        </a:rPr>
                        <a:t>λ</a:t>
                      </a:r>
                      <a:r>
                        <a:rPr lang="en-US" sz="1000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Arial Unicode MS"/>
                          <a:cs typeface="Times New Roman" pitchFamily="18" charset="0"/>
                        </a:rPr>
                        <a:t>. </a:t>
                      </a:r>
                      <a:br>
                        <a:rPr lang="en-US" sz="1000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Arial Unicode MS"/>
                          <a:cs typeface="Times New Roman" pitchFamily="18" charset="0"/>
                        </a:rPr>
                      </a:br>
                      <a:r>
                        <a:rPr lang="en-US" sz="1000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Arial Unicode MS"/>
                          <a:cs typeface="Times New Roman" pitchFamily="18" charset="0"/>
                        </a:rPr>
                        <a:t>- Note that companies are also encouraged to investigate a larger panel spacing, e.g. (</a:t>
                      </a:r>
                      <a:r>
                        <a:rPr lang="en-US" sz="1000" kern="0" dirty="0" err="1">
                          <a:solidFill>
                            <a:srgbClr val="0000FF"/>
                          </a:solidFill>
                          <a:latin typeface="Times New Roman" pitchFamily="18" charset="0"/>
                          <a:ea typeface="Arial Unicode MS"/>
                          <a:cs typeface="Times New Roman" pitchFamily="18" charset="0"/>
                        </a:rPr>
                        <a:t>dg,H,dg,V</a:t>
                      </a:r>
                      <a:r>
                        <a:rPr lang="en-US" sz="1000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Arial Unicode MS"/>
                          <a:cs typeface="Times New Roman" pitchFamily="18" charset="0"/>
                        </a:rPr>
                        <a:t>) = (16,8) </a:t>
                      </a:r>
                      <a:r>
                        <a:rPr lang="zh-CN" sz="1000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Arial Unicode MS"/>
                          <a:cs typeface="Times New Roman" pitchFamily="18" charset="0"/>
                        </a:rPr>
                        <a:t>λ</a:t>
                      </a:r>
                      <a:r>
                        <a:rPr lang="en-US" sz="1000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Arial Unicode MS"/>
                          <a:cs typeface="Times New Roman" pitchFamily="18" charset="0"/>
                        </a:rPr>
                        <a:t/>
                      </a:r>
                      <a:br>
                        <a:rPr lang="en-US" sz="1000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Arial Unicode MS"/>
                          <a:cs typeface="Times New Roman" pitchFamily="18" charset="0"/>
                        </a:rPr>
                      </a:br>
                      <a:r>
                        <a:rPr lang="en-US" sz="1000" u="sng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Arial Unicode MS"/>
                          <a:cs typeface="Times New Roman" pitchFamily="18" charset="0"/>
                        </a:rPr>
                        <a:t>Indoor hotspot:</a:t>
                      </a:r>
                      <a:r>
                        <a:rPr lang="en-US" sz="1000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Arial Unicode MS"/>
                          <a:cs typeface="Times New Roman" pitchFamily="18" charset="0"/>
                        </a:rPr>
                        <a:t/>
                      </a:r>
                      <a:br>
                        <a:rPr lang="en-US" sz="1000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Arial Unicode MS"/>
                          <a:cs typeface="Times New Roman" pitchFamily="18" charset="0"/>
                        </a:rPr>
                      </a:br>
                      <a:r>
                        <a:rPr lang="en-US" sz="1000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Arial Unicode MS"/>
                          <a:cs typeface="Times New Roman" pitchFamily="18" charset="0"/>
                        </a:rPr>
                        <a:t>- FFS</a:t>
                      </a:r>
                      <a:br>
                        <a:rPr lang="en-US" sz="1000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Arial Unicode MS"/>
                          <a:cs typeface="Times New Roman" pitchFamily="18" charset="0"/>
                        </a:rPr>
                      </a:br>
                      <a:r>
                        <a:rPr lang="en-US" sz="1000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Arial Unicode MS"/>
                          <a:cs typeface="Times New Roman" pitchFamily="18" charset="0"/>
                        </a:rPr>
                        <a:t/>
                      </a:r>
                      <a:br>
                        <a:rPr lang="en-US" sz="1000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Arial Unicode MS"/>
                          <a:cs typeface="Times New Roman" pitchFamily="18" charset="0"/>
                        </a:rPr>
                      </a:br>
                      <a:r>
                        <a:rPr lang="en-US" sz="1000" b="1" kern="0" dirty="0">
                          <a:solidFill>
                            <a:srgbClr val="FF0000"/>
                          </a:solidFill>
                          <a:latin typeface="Times New Roman" pitchFamily="18" charset="0"/>
                          <a:ea typeface="Arial Unicode MS"/>
                          <a:cs typeface="Times New Roman" pitchFamily="18" charset="0"/>
                        </a:rPr>
                        <a:t>Baselines are at least for MIMO-related calibration (and can also be used for other features unless a different baseline is defined for evaluation of a particular feature). </a:t>
                      </a:r>
                      <a:r>
                        <a:rPr lang="en-US" sz="1000" kern="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Arial Unicode MS"/>
                          <a:cs typeface="Times New Roman" pitchFamily="18" charset="0"/>
                        </a:rPr>
                        <a:t>Companies are encouraged to evaluate other configurations as well.</a:t>
                      </a:r>
                      <a:endParaRPr lang="zh-CN" sz="1000" kern="100" dirty="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38047" marR="380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标题 1"/>
          <p:cNvSpPr>
            <a:spLocks noGrp="1"/>
          </p:cNvSpPr>
          <p:nvPr>
            <p:ph type="title"/>
          </p:nvPr>
        </p:nvSpPr>
        <p:spPr>
          <a:xfrm>
            <a:off x="282575" y="190500"/>
            <a:ext cx="8523288" cy="598488"/>
          </a:xfrm>
        </p:spPr>
        <p:txBody>
          <a:bodyPr/>
          <a:lstStyle/>
          <a:p>
            <a:pPr algn="ctr"/>
            <a:r>
              <a:rPr lang="en-US" altLang="zh-CN" dirty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Proposals-1</a:t>
            </a:r>
            <a:endParaRPr lang="zh-CN" altLang="en-US" dirty="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7171" name="Rectangle 4"/>
          <p:cNvSpPr>
            <a:spLocks noChangeArrowheads="1"/>
          </p:cNvSpPr>
          <p:nvPr/>
        </p:nvSpPr>
        <p:spPr bwMode="auto">
          <a:xfrm>
            <a:off x="365125" y="876300"/>
            <a:ext cx="8402638" cy="565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38138" lvl="1" indent="-276225" algn="just" eaLnBrk="1" hangingPunct="1">
              <a:spcBef>
                <a:spcPts val="300"/>
              </a:spcBef>
              <a:buFont typeface="Arial" pitchFamily="34" charset="0"/>
              <a:buChar char="•"/>
              <a:defRPr/>
            </a:pP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RAN1 starts NR MIMO calibration to reach common ground for MIMO related evaluation:</a:t>
            </a:r>
            <a:endParaRPr lang="en-US" altLang="zh-CN" sz="2000" b="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909638" lvl="1" indent="-342900" algn="just" eaLnBrk="1" hangingPunct="1">
              <a:spcBef>
                <a:spcPts val="300"/>
              </a:spcBef>
              <a:buFont typeface="Arial" pitchFamily="34" charset="0"/>
              <a:buChar char="•"/>
              <a:defRPr/>
            </a:pP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Link-level calibration  </a:t>
            </a:r>
          </a:p>
          <a:p>
            <a:pPr marL="1824038" lvl="3" indent="-342900" algn="just" eaLnBrk="1" hangingPunct="1">
              <a:spcBef>
                <a:spcPts val="300"/>
              </a:spcBef>
              <a:buFontTx/>
              <a:buChar char="-"/>
              <a:defRPr/>
            </a:pP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Support the subsequent link-level evaluation for candidate designs/approaches, e.g., reference signals;</a:t>
            </a:r>
          </a:p>
          <a:p>
            <a:pPr marL="1824038" lvl="3" indent="-342900" algn="just" eaLnBrk="1" hangingPunct="1">
              <a:spcBef>
                <a:spcPts val="300"/>
              </a:spcBef>
              <a:buFontTx/>
              <a:buChar char="-"/>
              <a:defRPr/>
            </a:pP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Calibration assumptions and metrics are FFS;</a:t>
            </a:r>
          </a:p>
          <a:p>
            <a:pPr marL="909638" lvl="1" indent="-342900" algn="just" eaLnBrk="1" hangingPunct="1">
              <a:spcBef>
                <a:spcPts val="300"/>
              </a:spcBef>
              <a:buFont typeface="Arial" pitchFamily="34" charset="0"/>
              <a:buChar char="•"/>
              <a:defRPr/>
            </a:pP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System-level calibration</a:t>
            </a:r>
            <a:endParaRPr lang="en-US" altLang="zh-CN" sz="2000" b="0" dirty="0">
              <a:latin typeface="Times New Roman" pitchFamily="18" charset="0"/>
              <a:cs typeface="Times New Roman" pitchFamily="18" charset="0"/>
            </a:endParaRPr>
          </a:p>
          <a:p>
            <a:pPr marL="1824038" lvl="3" indent="-342900" algn="just" eaLnBrk="1" hangingPunct="1">
              <a:spcBef>
                <a:spcPts val="300"/>
              </a:spcBef>
              <a:buFontTx/>
              <a:buChar char="-"/>
              <a:defRPr/>
            </a:pP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Support the subsequent system-level evaluation for candidate designs/approaches, e.g., multi-beam sweeping/ selection/reporting;</a:t>
            </a:r>
          </a:p>
          <a:p>
            <a:pPr marL="1824038" lvl="3" indent="-342900" algn="just" eaLnBrk="1" hangingPunct="1">
              <a:spcBef>
                <a:spcPts val="300"/>
              </a:spcBef>
              <a:buFontTx/>
              <a:buChar char="-"/>
              <a:defRPr/>
            </a:pP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Calibration assumptions and metrics are FFS;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标题 1"/>
          <p:cNvSpPr>
            <a:spLocks noGrp="1"/>
          </p:cNvSpPr>
          <p:nvPr>
            <p:ph type="title"/>
          </p:nvPr>
        </p:nvSpPr>
        <p:spPr>
          <a:xfrm>
            <a:off x="282575" y="190500"/>
            <a:ext cx="8523288" cy="598488"/>
          </a:xfrm>
        </p:spPr>
        <p:txBody>
          <a:bodyPr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Proposals-2</a:t>
            </a:r>
            <a:endParaRPr lang="zh-CN" altLang="en-US" dirty="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7171" name="Rectangle 4"/>
          <p:cNvSpPr>
            <a:spLocks noChangeArrowheads="1"/>
          </p:cNvSpPr>
          <p:nvPr/>
        </p:nvSpPr>
        <p:spPr bwMode="auto">
          <a:xfrm>
            <a:off x="365125" y="876300"/>
            <a:ext cx="8402638" cy="565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38138" lvl="1" indent="-276225" algn="just" eaLnBrk="1" hangingPunct="1">
              <a:spcBef>
                <a:spcPts val="300"/>
              </a:spcBef>
              <a:buFont typeface="Arial" pitchFamily="34" charset="0"/>
              <a:buChar char="•"/>
              <a:defRPr/>
            </a:pP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Approve the following scenario/channel model for link and system levels calibration:</a:t>
            </a:r>
            <a:endParaRPr lang="en-US" altLang="zh-CN" sz="2000" b="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909638" lvl="1" indent="-342900" algn="just" eaLnBrk="1" hangingPunct="1">
              <a:spcBef>
                <a:spcPts val="300"/>
              </a:spcBef>
              <a:buFont typeface="Arial" pitchFamily="34" charset="0"/>
              <a:buChar char="•"/>
              <a:defRPr/>
            </a:pP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Link-level: CDL model with random angular offset, e.g.,</a:t>
            </a:r>
          </a:p>
          <a:p>
            <a:pPr marL="1824038" lvl="3" indent="-342900" algn="just" eaLnBrk="1" hangingPunct="1">
              <a:spcBef>
                <a:spcPts val="300"/>
              </a:spcBef>
              <a:buFontTx/>
              <a:buChar char="-"/>
              <a:defRPr/>
            </a:pP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3GPP TR38.900 CDL-A model (Delay spread = 10 ns )</a:t>
            </a:r>
          </a:p>
          <a:p>
            <a:pPr marL="1824038" lvl="3" indent="-342900" algn="just" eaLnBrk="1" hangingPunct="1">
              <a:spcBef>
                <a:spcPts val="300"/>
              </a:spcBef>
              <a:buFontTx/>
              <a:buChar char="-"/>
              <a:defRPr/>
            </a:pP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3GPP TR38.900 CDL-D model (Delay spread = 10 ns )</a:t>
            </a:r>
          </a:p>
          <a:p>
            <a:pPr marL="1824038" lvl="3" indent="-342900" algn="just" eaLnBrk="1" hangingPunct="1">
              <a:spcBef>
                <a:spcPts val="300"/>
              </a:spcBef>
              <a:buFontTx/>
              <a:buChar char="-"/>
              <a:defRPr/>
            </a:pP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Mobility: 3km/h</a:t>
            </a:r>
          </a:p>
          <a:p>
            <a:pPr marL="1824038" lvl="3" indent="-342900" algn="just" eaLnBrk="1" hangingPunct="1">
              <a:spcBef>
                <a:spcPts val="300"/>
              </a:spcBef>
              <a:buFontTx/>
              <a:buChar char="-"/>
              <a:defRPr/>
            </a:pP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Other details FFS</a:t>
            </a:r>
          </a:p>
          <a:p>
            <a:pPr marL="1824038" lvl="3" indent="-342900" algn="just" eaLnBrk="1" hangingPunct="1">
              <a:spcBef>
                <a:spcPts val="300"/>
              </a:spcBef>
              <a:buFontTx/>
              <a:buChar char="-"/>
              <a:defRPr/>
            </a:pP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Notes: The angles should be wrapped around to be uniformly within 0-360 degrees in azimuth and clipped within 0-180 degrees in zenith angle via applying uniform-distribution translation angle in Section 7.7.5.1 in TR 38.900 accordingly.</a:t>
            </a:r>
            <a:endParaRPr lang="en-US" altLang="zh-CN" b="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909638" lvl="1" indent="-342900" algn="just" eaLnBrk="1" hangingPunct="1">
              <a:spcBef>
                <a:spcPts val="300"/>
              </a:spcBef>
              <a:buFont typeface="Arial" pitchFamily="34" charset="0"/>
              <a:buChar char="•"/>
              <a:defRPr/>
            </a:pP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System-level: </a:t>
            </a:r>
            <a:r>
              <a:rPr lang="en-GB" altLang="zh-CN" sz="2000" b="0" dirty="0" smtClean="0">
                <a:solidFill>
                  <a:srgbClr val="000000"/>
                </a:solidFill>
                <a:latin typeface="Times New Roman"/>
                <a:ea typeface="宋体"/>
              </a:rPr>
              <a:t>Indoor hotspot, urban macro, dense urban</a:t>
            </a:r>
            <a:r>
              <a:rPr lang="en-GB" altLang="zh-CN" sz="2000" dirty="0" smtClean="0">
                <a:solidFill>
                  <a:srgbClr val="000000"/>
                </a:solidFill>
                <a:latin typeface="Times New Roman"/>
                <a:ea typeface="宋体"/>
              </a:rPr>
              <a:t> </a:t>
            </a:r>
          </a:p>
          <a:p>
            <a:pPr marL="1366838" lvl="2" indent="-342900" algn="just" eaLnBrk="1" hangingPunct="1">
              <a:spcBef>
                <a:spcPts val="300"/>
              </a:spcBef>
              <a:buFont typeface="Arial" pitchFamily="34" charset="0"/>
              <a:buChar char="•"/>
              <a:defRPr/>
            </a:pP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Other details FFS</a:t>
            </a:r>
            <a:endParaRPr lang="en-US" altLang="zh-CN" sz="2000" b="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909638" lvl="1" indent="-342900" algn="just" eaLnBrk="1" hangingPunct="1">
              <a:spcBef>
                <a:spcPts val="300"/>
              </a:spcBef>
              <a:buFont typeface="Arial" pitchFamily="34" charset="0"/>
              <a:buChar char="•"/>
              <a:defRPr/>
            </a:pPr>
            <a:endParaRPr lang="en-US" altLang="zh-CN" b="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inalPowerpoint">
  <a:themeElements>
    <a:clrScheme name="FinalPowerpoint 1">
      <a:dk1>
        <a:srgbClr val="000000"/>
      </a:dk1>
      <a:lt1>
        <a:srgbClr val="FFFFFF"/>
      </a:lt1>
      <a:dk2>
        <a:srgbClr val="FF0000"/>
      </a:dk2>
      <a:lt2>
        <a:srgbClr val="808080"/>
      </a:lt2>
      <a:accent1>
        <a:srgbClr val="AAAAAA"/>
      </a:accent1>
      <a:accent2>
        <a:srgbClr val="000000"/>
      </a:accent2>
      <a:accent3>
        <a:srgbClr val="FFFFFF"/>
      </a:accent3>
      <a:accent4>
        <a:srgbClr val="000000"/>
      </a:accent4>
      <a:accent5>
        <a:srgbClr val="D2D2D2"/>
      </a:accent5>
      <a:accent6>
        <a:srgbClr val="000000"/>
      </a:accent6>
      <a:hlink>
        <a:srgbClr val="FF0000"/>
      </a:hlink>
      <a:folHlink>
        <a:srgbClr val="AAAAAA"/>
      </a:folHlink>
    </a:clrScheme>
    <a:fontScheme name="FinalPowerpoint">
      <a:majorFont>
        <a:latin typeface="Arial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FinalPowerpoint 1">
        <a:dk1>
          <a:srgbClr val="000000"/>
        </a:dk1>
        <a:lt1>
          <a:srgbClr val="FFFFFF"/>
        </a:lt1>
        <a:dk2>
          <a:srgbClr val="FF0000"/>
        </a:dk2>
        <a:lt2>
          <a:srgbClr val="808080"/>
        </a:lt2>
        <a:accent1>
          <a:srgbClr val="AAAAAA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D2D2D2"/>
        </a:accent5>
        <a:accent6>
          <a:srgbClr val="000000"/>
        </a:accent6>
        <a:hlink>
          <a:srgbClr val="FF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nalPowerpoint 2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3">
        <a:dk1>
          <a:srgbClr val="808080"/>
        </a:dk1>
        <a:lt1>
          <a:srgbClr val="FFFFFF"/>
        </a:lt1>
        <a:dk2>
          <a:srgbClr val="AAAAAA"/>
        </a:dk2>
        <a:lt2>
          <a:srgbClr val="00000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DADADA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4">
        <a:dk1>
          <a:srgbClr val="000000"/>
        </a:dk1>
        <a:lt1>
          <a:srgbClr val="FF0000"/>
        </a:lt1>
        <a:dk2>
          <a:srgbClr val="FFFFFF"/>
        </a:dk2>
        <a:lt2>
          <a:srgbClr val="000000"/>
        </a:lt2>
        <a:accent1>
          <a:srgbClr val="AAAAAA"/>
        </a:accent1>
        <a:accent2>
          <a:srgbClr val="FFFFFF"/>
        </a:accent2>
        <a:accent3>
          <a:srgbClr val="FFAAAA"/>
        </a:accent3>
        <a:accent4>
          <a:srgbClr val="000000"/>
        </a:accent4>
        <a:accent5>
          <a:srgbClr val="D2D2D2"/>
        </a:accent5>
        <a:accent6>
          <a:srgbClr val="E7E7E7"/>
        </a:accent6>
        <a:hlink>
          <a:srgbClr val="00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Custom Design 1">
      <a:dk1>
        <a:srgbClr val="AAAAAA"/>
      </a:dk1>
      <a:lt1>
        <a:srgbClr val="FFFFFF"/>
      </a:lt1>
      <a:dk2>
        <a:srgbClr val="000000"/>
      </a:dk2>
      <a:lt2>
        <a:srgbClr val="FFFFFF"/>
      </a:lt2>
      <a:accent1>
        <a:srgbClr val="AAAAAA"/>
      </a:accent1>
      <a:accent2>
        <a:srgbClr val="FFFFFF"/>
      </a:accent2>
      <a:accent3>
        <a:srgbClr val="AAAAAA"/>
      </a:accent3>
      <a:accent4>
        <a:srgbClr val="DADADA"/>
      </a:accent4>
      <a:accent5>
        <a:srgbClr val="D2D2D2"/>
      </a:accent5>
      <a:accent6>
        <a:srgbClr val="E7E7E7"/>
      </a:accent6>
      <a:hlink>
        <a:srgbClr val="AAAAAA"/>
      </a:hlink>
      <a:folHlink>
        <a:srgbClr val="FF0000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Custom Design 1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Custom Design">
  <a:themeElements>
    <a:clrScheme name="1_Custom Design 1">
      <a:dk1>
        <a:srgbClr val="000000"/>
      </a:dk1>
      <a:lt1>
        <a:srgbClr val="AAAAAA"/>
      </a:lt1>
      <a:dk2>
        <a:srgbClr val="FFFFFF"/>
      </a:dk2>
      <a:lt2>
        <a:srgbClr val="808080"/>
      </a:lt2>
      <a:accent1>
        <a:srgbClr val="000000"/>
      </a:accent1>
      <a:accent2>
        <a:srgbClr val="AAAAAA"/>
      </a:accent2>
      <a:accent3>
        <a:srgbClr val="D2D2D2"/>
      </a:accent3>
      <a:accent4>
        <a:srgbClr val="000000"/>
      </a:accent4>
      <a:accent5>
        <a:srgbClr val="AAAAAA"/>
      </a:accent5>
      <a:accent6>
        <a:srgbClr val="9A9A9A"/>
      </a:accent6>
      <a:hlink>
        <a:srgbClr val="FF0000"/>
      </a:hlink>
      <a:folHlink>
        <a:srgbClr val="FFFFFF"/>
      </a:folHlink>
    </a:clrScheme>
    <a:fontScheme name="1_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1_Custom Design 1">
        <a:dk1>
          <a:srgbClr val="000000"/>
        </a:dk1>
        <a:lt1>
          <a:srgbClr val="AAAAAA"/>
        </a:lt1>
        <a:dk2>
          <a:srgbClr val="FFFFFF"/>
        </a:dk2>
        <a:lt2>
          <a:srgbClr val="80808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000000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FinalPowerpoint 4">
    <a:dk1>
      <a:srgbClr val="000000"/>
    </a:dk1>
    <a:lt1>
      <a:srgbClr val="FF0000"/>
    </a:lt1>
    <a:dk2>
      <a:srgbClr val="FFFFFF"/>
    </a:dk2>
    <a:lt2>
      <a:srgbClr val="000000"/>
    </a:lt2>
    <a:accent1>
      <a:srgbClr val="AAAAAA"/>
    </a:accent1>
    <a:accent2>
      <a:srgbClr val="FFFFFF"/>
    </a:accent2>
    <a:accent3>
      <a:srgbClr val="FFAAAA"/>
    </a:accent3>
    <a:accent4>
      <a:srgbClr val="000000"/>
    </a:accent4>
    <a:accent5>
      <a:srgbClr val="D2D2D2"/>
    </a:accent5>
    <a:accent6>
      <a:srgbClr val="E7E7E7"/>
    </a:accent6>
    <a:hlink>
      <a:srgbClr val="000000"/>
    </a:hlink>
    <a:folHlink>
      <a:srgbClr val="AAAAAA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FinalPowerpoint</Template>
  <TotalTime>19452</TotalTime>
  <Words>325</Words>
  <Application>Microsoft Office PowerPoint</Application>
  <PresentationFormat>全屏显示(4:3)</PresentationFormat>
  <Paragraphs>45</Paragraphs>
  <Slides>5</Slides>
  <Notes>5</Notes>
  <HiddenSlides>0</HiddenSlides>
  <MMClips>0</MMClips>
  <ScaleCrop>false</ScaleCrop>
  <HeadingPairs>
    <vt:vector size="4" baseType="variant">
      <vt:variant>
        <vt:lpstr>主题</vt:lpstr>
      </vt:variant>
      <vt:variant>
        <vt:i4>3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FinalPowerpoint</vt:lpstr>
      <vt:lpstr>Custom Design</vt:lpstr>
      <vt:lpstr>1_Custom Design</vt:lpstr>
      <vt:lpstr>WF on NR MIMO calibration </vt:lpstr>
      <vt:lpstr>Background-1</vt:lpstr>
      <vt:lpstr>Background-2</vt:lpstr>
      <vt:lpstr>Proposals-1</vt:lpstr>
      <vt:lpstr>Proposals-2</vt:lpstr>
    </vt:vector>
  </TitlesOfParts>
  <Company>Texas Instruments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TTI Shortening</dc:title>
  <dc:creator>Workman</dc:creator>
  <cp:lastModifiedBy>Windows 用户</cp:lastModifiedBy>
  <cp:revision>2205</cp:revision>
  <dcterms:created xsi:type="dcterms:W3CDTF">2007-12-19T20:51:45Z</dcterms:created>
  <dcterms:modified xsi:type="dcterms:W3CDTF">2016-08-22T15:49:33Z</dcterms:modified>
</cp:coreProperties>
</file>