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82" r:id="rId2"/>
    <p:sldId id="284" r:id="rId3"/>
    <p:sldId id="285" r:id="rId4"/>
    <p:sldId id="281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882" autoAdjust="0"/>
    <p:restoredTop sz="90538" autoAdjust="0"/>
  </p:normalViewPr>
  <p:slideViewPr>
    <p:cSldViewPr snapToGrid="0">
      <p:cViewPr>
        <p:scale>
          <a:sx n="66" d="100"/>
          <a:sy n="66" d="100"/>
        </p:scale>
        <p:origin x="-1494" y="-19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B17947-CFE4-4689-B2AE-9DE29059F7A1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5B482A-6232-4D89-9650-E4023AF545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953343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ADE0E1F-ABFF-448A-ABA8-FE30266DAEAF}" type="slidenum">
              <a:rPr lang="zh-CN" altLang="en-US" smtClean="0"/>
              <a:pPr/>
              <a:t>1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dirty="0" smtClean="0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FDE3729-554B-4FB6-841D-07B748805E6B}" type="slidenum">
              <a:rPr lang="zh-CN" altLang="en-US" smtClean="0"/>
              <a:pPr/>
              <a:t>3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dirty="0" smtClean="0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FDE3729-554B-4FB6-841D-07B748805E6B}" type="slidenum">
              <a:rPr lang="zh-CN" altLang="en-US" smtClean="0"/>
              <a:pPr/>
              <a:t>4</a:t>
            </a:fld>
            <a:endParaRPr lang="en-US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438136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54869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432485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298" y="1933396"/>
            <a:ext cx="8574733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277773" y="504825"/>
            <a:ext cx="8588453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12654" y="639668"/>
            <a:ext cx="8574733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12654" y="1426466"/>
            <a:ext cx="8574733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ubtitle 4"/>
          <p:cNvSpPr txBox="1">
            <a:spLocks/>
          </p:cNvSpPr>
          <p:nvPr userDrawn="1"/>
        </p:nvSpPr>
        <p:spPr bwMode="gray">
          <a:xfrm>
            <a:off x="-44017" y="6694753"/>
            <a:ext cx="5179139" cy="21698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400" kern="1200" baseline="0">
                <a:solidFill>
                  <a:schemeClr val="tx1">
                    <a:tint val="75000"/>
                  </a:scheme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0" dirty="0" smtClean="0">
                <a:solidFill>
                  <a:schemeClr val="tx1"/>
                </a:solidFill>
                <a:latin typeface="Calibre Regular"/>
                <a:cs typeface="Times New Roman" panose="02020603050405020304" pitchFamily="18" charset="0"/>
              </a:rPr>
              <a:t>Qualcomm Proprietary and Confidential</a:t>
            </a:r>
            <a:endParaRPr lang="en-US" sz="900" b="0" dirty="0">
              <a:solidFill>
                <a:schemeClr val="tx1"/>
              </a:solidFill>
              <a:latin typeface="Calibre Regular"/>
              <a:cs typeface="Times New Roman" panose="02020603050405020304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12766" y="1"/>
            <a:ext cx="731235" cy="530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783400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298" y="1933396"/>
            <a:ext cx="8574733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277773" y="504825"/>
            <a:ext cx="8588453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12654" y="639668"/>
            <a:ext cx="8574733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12654" y="1426466"/>
            <a:ext cx="8574733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ubtitle 4"/>
          <p:cNvSpPr txBox="1">
            <a:spLocks/>
          </p:cNvSpPr>
          <p:nvPr userDrawn="1"/>
        </p:nvSpPr>
        <p:spPr bwMode="gray">
          <a:xfrm>
            <a:off x="-44017" y="6694753"/>
            <a:ext cx="5179139" cy="21698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400" kern="1200" baseline="0">
                <a:solidFill>
                  <a:schemeClr val="tx1">
                    <a:tint val="75000"/>
                  </a:scheme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0" dirty="0" smtClean="0">
                <a:solidFill>
                  <a:schemeClr val="tx1"/>
                </a:solidFill>
                <a:latin typeface="Calibre Regular"/>
                <a:cs typeface="Times New Roman" panose="02020603050405020304" pitchFamily="18" charset="0"/>
              </a:rPr>
              <a:t>Qualcomm Proprietary and Confidential</a:t>
            </a:r>
            <a:endParaRPr lang="en-US" sz="900" b="0" dirty="0">
              <a:solidFill>
                <a:schemeClr val="tx1"/>
              </a:solidFill>
              <a:latin typeface="Calibre Regular"/>
              <a:cs typeface="Times New Roman" panose="02020603050405020304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12766" y="1"/>
            <a:ext cx="731235" cy="530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0112260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298" y="1933396"/>
            <a:ext cx="8574733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277773" y="504825"/>
            <a:ext cx="8588453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12654" y="639668"/>
            <a:ext cx="8574733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12654" y="1426466"/>
            <a:ext cx="8574733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ubtitle 4"/>
          <p:cNvSpPr txBox="1">
            <a:spLocks/>
          </p:cNvSpPr>
          <p:nvPr userDrawn="1"/>
        </p:nvSpPr>
        <p:spPr bwMode="gray">
          <a:xfrm>
            <a:off x="-44017" y="6694753"/>
            <a:ext cx="5179139" cy="21698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400" kern="1200" baseline="0">
                <a:solidFill>
                  <a:schemeClr val="tx1">
                    <a:tint val="75000"/>
                  </a:scheme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0" dirty="0" smtClean="0">
                <a:solidFill>
                  <a:schemeClr val="tx1"/>
                </a:solidFill>
                <a:latin typeface="Calibre Regular"/>
                <a:cs typeface="Times New Roman" panose="02020603050405020304" pitchFamily="18" charset="0"/>
              </a:rPr>
              <a:t>Qualcomm Proprietary and Confidential</a:t>
            </a:r>
            <a:endParaRPr lang="en-US" sz="900" b="0" dirty="0">
              <a:solidFill>
                <a:schemeClr val="tx1"/>
              </a:solidFill>
              <a:latin typeface="Calibre Regular"/>
              <a:cs typeface="Times New Roman" panose="02020603050405020304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12766" y="1"/>
            <a:ext cx="731235" cy="530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9156307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298" y="1933396"/>
            <a:ext cx="8574733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277773" y="504825"/>
            <a:ext cx="8588453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12654" y="639668"/>
            <a:ext cx="8574733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12654" y="1426466"/>
            <a:ext cx="8574733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ubtitle 4"/>
          <p:cNvSpPr txBox="1">
            <a:spLocks/>
          </p:cNvSpPr>
          <p:nvPr userDrawn="1"/>
        </p:nvSpPr>
        <p:spPr bwMode="gray">
          <a:xfrm>
            <a:off x="-44017" y="6694753"/>
            <a:ext cx="5179139" cy="21698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400" kern="1200" baseline="0">
                <a:solidFill>
                  <a:schemeClr val="tx1">
                    <a:tint val="75000"/>
                  </a:scheme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0" dirty="0" smtClean="0">
                <a:solidFill>
                  <a:schemeClr val="tx1"/>
                </a:solidFill>
                <a:latin typeface="Calibre Regular"/>
                <a:cs typeface="Times New Roman" panose="02020603050405020304" pitchFamily="18" charset="0"/>
              </a:rPr>
              <a:t>Qualcomm Proprietary and Confidential</a:t>
            </a:r>
            <a:endParaRPr lang="en-US" sz="900" b="0" dirty="0">
              <a:solidFill>
                <a:schemeClr val="tx1"/>
              </a:solidFill>
              <a:latin typeface="Calibre Regular"/>
              <a:cs typeface="Times New Roman" panose="02020603050405020304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12766" y="1"/>
            <a:ext cx="731235" cy="530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5749945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298" y="1933396"/>
            <a:ext cx="8574733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277773" y="504825"/>
            <a:ext cx="8588453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12654" y="639668"/>
            <a:ext cx="8574733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12654" y="1426466"/>
            <a:ext cx="8574733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ubtitle 4"/>
          <p:cNvSpPr txBox="1">
            <a:spLocks/>
          </p:cNvSpPr>
          <p:nvPr userDrawn="1"/>
        </p:nvSpPr>
        <p:spPr bwMode="gray">
          <a:xfrm>
            <a:off x="-44017" y="6694753"/>
            <a:ext cx="5179139" cy="21698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400" kern="1200" baseline="0">
                <a:solidFill>
                  <a:schemeClr val="tx1">
                    <a:tint val="75000"/>
                  </a:scheme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0" dirty="0" smtClean="0">
                <a:solidFill>
                  <a:schemeClr val="tx1"/>
                </a:solidFill>
                <a:latin typeface="Calibre Regular"/>
                <a:cs typeface="Times New Roman" panose="02020603050405020304" pitchFamily="18" charset="0"/>
              </a:rPr>
              <a:t>Qualcomm Proprietary and Confidential</a:t>
            </a:r>
            <a:endParaRPr lang="en-US" sz="900" b="0" dirty="0">
              <a:solidFill>
                <a:schemeClr val="tx1"/>
              </a:solidFill>
              <a:latin typeface="Calibre Regular"/>
              <a:cs typeface="Times New Roman" panose="02020603050405020304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12766" y="1"/>
            <a:ext cx="731235" cy="530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4582772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298" y="1933396"/>
            <a:ext cx="8574733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277773" y="504825"/>
            <a:ext cx="8588453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12654" y="639668"/>
            <a:ext cx="8574733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12654" y="1426466"/>
            <a:ext cx="8574733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ubtitle 4"/>
          <p:cNvSpPr txBox="1">
            <a:spLocks/>
          </p:cNvSpPr>
          <p:nvPr userDrawn="1"/>
        </p:nvSpPr>
        <p:spPr bwMode="gray">
          <a:xfrm>
            <a:off x="-44017" y="6694753"/>
            <a:ext cx="5179139" cy="21698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400" kern="1200" baseline="0">
                <a:solidFill>
                  <a:schemeClr val="tx1">
                    <a:tint val="75000"/>
                  </a:scheme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0" dirty="0" smtClean="0">
                <a:solidFill>
                  <a:schemeClr val="tx1"/>
                </a:solidFill>
                <a:latin typeface="Calibre Regular"/>
                <a:cs typeface="Times New Roman" panose="02020603050405020304" pitchFamily="18" charset="0"/>
              </a:rPr>
              <a:t>Qualcomm Proprietary and Confidential</a:t>
            </a:r>
            <a:endParaRPr lang="en-US" sz="900" b="0" dirty="0">
              <a:solidFill>
                <a:schemeClr val="tx1"/>
              </a:solidFill>
              <a:latin typeface="Calibre Regular"/>
              <a:cs typeface="Times New Roman" panose="02020603050405020304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12766" y="1"/>
            <a:ext cx="731235" cy="530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547588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298" y="1933396"/>
            <a:ext cx="8574733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277773" y="504825"/>
            <a:ext cx="8588453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12654" y="639668"/>
            <a:ext cx="8574733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12654" y="1426466"/>
            <a:ext cx="8574733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ubtitle 4"/>
          <p:cNvSpPr txBox="1">
            <a:spLocks/>
          </p:cNvSpPr>
          <p:nvPr userDrawn="1"/>
        </p:nvSpPr>
        <p:spPr bwMode="gray">
          <a:xfrm>
            <a:off x="-44017" y="6694753"/>
            <a:ext cx="5179139" cy="21698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400" kern="1200" baseline="0">
                <a:solidFill>
                  <a:schemeClr val="tx1">
                    <a:tint val="75000"/>
                  </a:scheme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0" dirty="0" smtClean="0">
                <a:solidFill>
                  <a:schemeClr val="tx1"/>
                </a:solidFill>
                <a:latin typeface="Calibre Regular"/>
                <a:cs typeface="Times New Roman" panose="02020603050405020304" pitchFamily="18" charset="0"/>
              </a:rPr>
              <a:t>Qualcomm Proprietary and Confidential</a:t>
            </a:r>
            <a:endParaRPr lang="en-US" sz="900" b="0" dirty="0">
              <a:solidFill>
                <a:schemeClr val="tx1"/>
              </a:solidFill>
              <a:latin typeface="Calibre Regular"/>
              <a:cs typeface="Times New Roman" panose="02020603050405020304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12766" y="1"/>
            <a:ext cx="731235" cy="530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000617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45062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7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7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88998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91445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705552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823855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232080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537791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57631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504431-D9DE-47BF-A724-896E3F15E688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B84BBC-016E-44DA-BA5D-B5EF89B08B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35317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762000" y="2286000"/>
            <a:ext cx="7848600" cy="18288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Way forward on slot alignment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81000" y="4495800"/>
            <a:ext cx="8382000" cy="2057400"/>
          </a:xfrm>
        </p:spPr>
        <p:txBody>
          <a:bodyPr/>
          <a:lstStyle/>
          <a:p>
            <a:pPr eaLnBrk="1" hangingPunct="1"/>
            <a:r>
              <a:rPr lang="en-US" altLang="zh-CN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Huawei, </a:t>
            </a:r>
            <a:r>
              <a:rPr lang="en-US" altLang="zh-CN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HiSilicon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altLang="zh-CN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MediaTek</a:t>
            </a:r>
            <a:endParaRPr lang="en-GB" altLang="zh-CN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76200"/>
            <a:ext cx="91440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b="1" dirty="0">
                <a:cs typeface="Times New Roman" pitchFamily="18" charset="0"/>
              </a:rPr>
              <a:t>3GPP TSG RAN WG1 #86	             			                           </a:t>
            </a:r>
            <a:r>
              <a:rPr lang="en-US" altLang="zh-CN" b="1" dirty="0" smtClean="0">
                <a:ea typeface="Malgun Gothic" pitchFamily="34" charset="-127"/>
                <a:cs typeface="Times New Roman" pitchFamily="18" charset="0"/>
              </a:rPr>
              <a:t>R1-168524</a:t>
            </a:r>
            <a:endParaRPr lang="en-US" altLang="ko-KR" b="1" dirty="0">
              <a:solidFill>
                <a:srgbClr val="FF0000"/>
              </a:solidFill>
              <a:cs typeface="Times New Roman" pitchFamily="18" charset="0"/>
            </a:endParaRPr>
          </a:p>
          <a:p>
            <a:pPr hangingPunct="0"/>
            <a:r>
              <a:rPr lang="en-GB" altLang="zh-CN" b="1" dirty="0">
                <a:cs typeface="Times New Roman" pitchFamily="18" charset="0"/>
              </a:rPr>
              <a:t>Gothenburg, Sweden, August</a:t>
            </a:r>
            <a:r>
              <a:rPr lang="en-US" altLang="zh-CN" b="1" dirty="0">
                <a:cs typeface="Times New Roman" pitchFamily="18" charset="0"/>
              </a:rPr>
              <a:t> 22-26, 2016</a:t>
            </a:r>
            <a:endParaRPr lang="zh-CN" altLang="zh-CN" b="1" dirty="0">
              <a:cs typeface="Times New Roman" pitchFamily="18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76200" y="838200"/>
            <a:ext cx="213109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dirty="0"/>
              <a:t>Agenda item: </a:t>
            </a:r>
            <a:r>
              <a:rPr lang="en-US" altLang="ko-KR" dirty="0" smtClean="0"/>
              <a:t>8.1.3.1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868588"/>
          </a:xfrm>
        </p:spPr>
        <p:txBody>
          <a:bodyPr/>
          <a:lstStyle/>
          <a:p>
            <a:r>
              <a:rPr lang="en-US" dirty="0" smtClean="0"/>
              <a:t>Case of same CP overhead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480459"/>
            <a:ext cx="7886700" cy="4594906"/>
          </a:xfrm>
        </p:spPr>
        <p:txBody>
          <a:bodyPr>
            <a:normAutofit/>
          </a:bodyPr>
          <a:lstStyle/>
          <a:p>
            <a:r>
              <a:rPr lang="en-US" sz="2400" dirty="0" smtClean="0"/>
              <a:t>In case of the same CP overhead with different subcarrier </a:t>
            </a:r>
            <a:r>
              <a:rPr lang="en-US" sz="2400" dirty="0" err="1" smtClean="0"/>
              <a:t>spacings</a:t>
            </a:r>
            <a:r>
              <a:rPr lang="en-US" sz="2400" dirty="0" smtClean="0"/>
              <a:t> and symbol alignment, slot boundaries of 15 kHz and 2^m*15 kHz must be aligned:</a:t>
            </a:r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r>
              <a:rPr lang="en-US" sz="2400" dirty="0" smtClean="0"/>
              <a:t>Without slot alignment there is no symbol alignment *</a:t>
            </a:r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85622" y="2822347"/>
            <a:ext cx="6766606" cy="588509"/>
          </a:xfrm>
          <a:prstGeom prst="rect">
            <a:avLst/>
          </a:prstGeom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317" y="4492399"/>
            <a:ext cx="8047037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3991428" y="6313714"/>
            <a:ext cx="49548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* Independently of defining slot as 7 or 14 symbols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Case of different CP overhead</a:t>
            </a:r>
          </a:p>
        </p:txBody>
      </p:sp>
      <p:grpSp>
        <p:nvGrpSpPr>
          <p:cNvPr id="2" name="Group 46"/>
          <p:cNvGrpSpPr/>
          <p:nvPr/>
        </p:nvGrpSpPr>
        <p:grpSpPr>
          <a:xfrm>
            <a:off x="682171" y="2917372"/>
            <a:ext cx="6516915" cy="2873828"/>
            <a:chOff x="4978031" y="3401348"/>
            <a:chExt cx="3537525" cy="2026557"/>
          </a:xfrm>
        </p:grpSpPr>
        <p:sp>
          <p:nvSpPr>
            <p:cNvPr id="7" name="矩形 6"/>
            <p:cNvSpPr/>
            <p:nvPr/>
          </p:nvSpPr>
          <p:spPr>
            <a:xfrm>
              <a:off x="5946255" y="3671129"/>
              <a:ext cx="1277711" cy="254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7222605" y="3671129"/>
              <a:ext cx="1277711" cy="254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6403851" y="3402192"/>
              <a:ext cx="447429" cy="18448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buNone/>
              </a:pPr>
              <a:r>
                <a:rPr lang="en-US" altLang="zh-CN" sz="1100" dirty="0" smtClean="0"/>
                <a:t>0.5ms/1ms</a:t>
              </a:r>
            </a:p>
          </p:txBody>
        </p:sp>
        <p:sp>
          <p:nvSpPr>
            <p:cNvPr id="33" name="矩形 32"/>
            <p:cNvSpPr/>
            <p:nvPr/>
          </p:nvSpPr>
          <p:spPr>
            <a:xfrm>
              <a:off x="5951970" y="4221674"/>
              <a:ext cx="641441" cy="254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6592050" y="4221674"/>
              <a:ext cx="641441" cy="254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7232130" y="4221674"/>
              <a:ext cx="641441" cy="254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7867447" y="4221674"/>
              <a:ext cx="641441" cy="254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4978031" y="3651022"/>
              <a:ext cx="64312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 smtClean="0"/>
                <a:t>15KHz</a:t>
              </a:r>
              <a:endParaRPr lang="zh-CN" altLang="en-US" sz="1400" dirty="0"/>
            </a:p>
          </p:txBody>
        </p:sp>
        <p:sp>
          <p:nvSpPr>
            <p:cNvPr id="38" name="矩形 37"/>
            <p:cNvSpPr/>
            <p:nvPr/>
          </p:nvSpPr>
          <p:spPr>
            <a:xfrm>
              <a:off x="5000891" y="4184422"/>
              <a:ext cx="64312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 smtClean="0"/>
                <a:t>30KHz</a:t>
              </a:r>
              <a:endParaRPr lang="zh-CN" altLang="en-US" sz="1400" dirty="0"/>
            </a:p>
          </p:txBody>
        </p:sp>
        <p:cxnSp>
          <p:nvCxnSpPr>
            <p:cNvPr id="46" name="直接箭头连接符 45"/>
            <p:cNvCxnSpPr/>
            <p:nvPr/>
          </p:nvCxnSpPr>
          <p:spPr>
            <a:xfrm>
              <a:off x="6921071" y="3538508"/>
              <a:ext cx="30480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箭头连接符 48"/>
            <p:cNvCxnSpPr/>
            <p:nvPr/>
          </p:nvCxnSpPr>
          <p:spPr>
            <a:xfrm rot="10800000">
              <a:off x="5939361" y="3530888"/>
              <a:ext cx="30480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" name="组合 53"/>
            <p:cNvGrpSpPr/>
            <p:nvPr/>
          </p:nvGrpSpPr>
          <p:grpSpPr>
            <a:xfrm>
              <a:off x="5951335" y="4809684"/>
              <a:ext cx="1289141" cy="254000"/>
              <a:chOff x="5172619" y="3723546"/>
              <a:chExt cx="2561681" cy="254000"/>
            </a:xfrm>
          </p:grpSpPr>
          <p:sp>
            <p:nvSpPr>
              <p:cNvPr id="50" name="矩形 49"/>
              <p:cNvSpPr/>
              <p:nvPr/>
            </p:nvSpPr>
            <p:spPr>
              <a:xfrm>
                <a:off x="5172619" y="3723546"/>
                <a:ext cx="641441" cy="2540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矩形 50"/>
              <p:cNvSpPr/>
              <p:nvPr/>
            </p:nvSpPr>
            <p:spPr>
              <a:xfrm>
                <a:off x="5812699" y="3723546"/>
                <a:ext cx="641441" cy="2540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矩形 51"/>
              <p:cNvSpPr/>
              <p:nvPr/>
            </p:nvSpPr>
            <p:spPr>
              <a:xfrm>
                <a:off x="6452779" y="3723546"/>
                <a:ext cx="641441" cy="2540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矩形 52"/>
              <p:cNvSpPr/>
              <p:nvPr/>
            </p:nvSpPr>
            <p:spPr>
              <a:xfrm>
                <a:off x="7092859" y="3723546"/>
                <a:ext cx="641441" cy="2540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" name="组合 58"/>
            <p:cNvGrpSpPr/>
            <p:nvPr/>
          </p:nvGrpSpPr>
          <p:grpSpPr>
            <a:xfrm>
              <a:off x="7226732" y="4809684"/>
              <a:ext cx="1286285" cy="254000"/>
              <a:chOff x="5309779" y="3365406"/>
              <a:chExt cx="2561681" cy="254000"/>
            </a:xfrm>
          </p:grpSpPr>
          <p:sp>
            <p:nvSpPr>
              <p:cNvPr id="55" name="矩形 54"/>
              <p:cNvSpPr/>
              <p:nvPr/>
            </p:nvSpPr>
            <p:spPr>
              <a:xfrm>
                <a:off x="5309779" y="3365406"/>
                <a:ext cx="641441" cy="2540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矩形 55"/>
              <p:cNvSpPr/>
              <p:nvPr/>
            </p:nvSpPr>
            <p:spPr>
              <a:xfrm>
                <a:off x="5949859" y="3365406"/>
                <a:ext cx="641441" cy="2540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矩形 56"/>
              <p:cNvSpPr/>
              <p:nvPr/>
            </p:nvSpPr>
            <p:spPr>
              <a:xfrm>
                <a:off x="6589939" y="3365406"/>
                <a:ext cx="641441" cy="2540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矩形 57"/>
              <p:cNvSpPr/>
              <p:nvPr/>
            </p:nvSpPr>
            <p:spPr>
              <a:xfrm>
                <a:off x="7230019" y="3365406"/>
                <a:ext cx="641441" cy="2540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0" name="矩形 59"/>
            <p:cNvSpPr/>
            <p:nvPr/>
          </p:nvSpPr>
          <p:spPr>
            <a:xfrm>
              <a:off x="5023751" y="4748302"/>
              <a:ext cx="64312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 smtClean="0"/>
                <a:t>60KHz</a:t>
              </a:r>
              <a:endParaRPr lang="zh-CN" altLang="en-US" sz="1400" dirty="0"/>
            </a:p>
          </p:txBody>
        </p:sp>
        <p:cxnSp>
          <p:nvCxnSpPr>
            <p:cNvPr id="64" name="直接连接符 63"/>
            <p:cNvCxnSpPr/>
            <p:nvPr/>
          </p:nvCxnSpPr>
          <p:spPr>
            <a:xfrm>
              <a:off x="6589600" y="3953798"/>
              <a:ext cx="0" cy="1256831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矩形 64"/>
            <p:cNvSpPr/>
            <p:nvPr/>
          </p:nvSpPr>
          <p:spPr>
            <a:xfrm>
              <a:off x="6170571" y="3966563"/>
              <a:ext cx="363895" cy="18448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buNone/>
              </a:pPr>
              <a:r>
                <a:rPr lang="en-US" altLang="zh-CN" sz="1100" dirty="0" smtClean="0"/>
                <a:t>0.25/0.5</a:t>
              </a:r>
            </a:p>
          </p:txBody>
        </p:sp>
        <p:cxnSp>
          <p:nvCxnSpPr>
            <p:cNvPr id="70" name="直接箭头连接符 69"/>
            <p:cNvCxnSpPr/>
            <p:nvPr/>
          </p:nvCxnSpPr>
          <p:spPr>
            <a:xfrm flipH="1" flipV="1">
              <a:off x="6593411" y="4097626"/>
              <a:ext cx="211455" cy="190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箭头连接符 74"/>
            <p:cNvCxnSpPr/>
            <p:nvPr/>
          </p:nvCxnSpPr>
          <p:spPr>
            <a:xfrm rot="10800000" flipH="1" flipV="1">
              <a:off x="5740923" y="4097627"/>
              <a:ext cx="211455" cy="190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>
              <a:off x="6280037" y="4574192"/>
              <a:ext cx="0" cy="280035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矩形 76"/>
            <p:cNvSpPr/>
            <p:nvPr/>
          </p:nvSpPr>
          <p:spPr>
            <a:xfrm>
              <a:off x="5869952" y="4519429"/>
              <a:ext cx="442208" cy="18448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buNone/>
              </a:pPr>
              <a:r>
                <a:rPr lang="en-US" altLang="zh-CN" sz="1100" dirty="0" smtClean="0"/>
                <a:t>0.125/0.25</a:t>
              </a:r>
            </a:p>
          </p:txBody>
        </p:sp>
        <p:cxnSp>
          <p:nvCxnSpPr>
            <p:cNvPr id="78" name="直接箭头连接符 77"/>
            <p:cNvCxnSpPr/>
            <p:nvPr/>
          </p:nvCxnSpPr>
          <p:spPr>
            <a:xfrm rot="10800000" flipH="1" flipV="1">
              <a:off x="5726635" y="4698972"/>
              <a:ext cx="211455" cy="190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箭头连接符 78"/>
            <p:cNvCxnSpPr/>
            <p:nvPr/>
          </p:nvCxnSpPr>
          <p:spPr>
            <a:xfrm flipH="1" flipV="1">
              <a:off x="6279086" y="4698971"/>
              <a:ext cx="211455" cy="190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>
              <a:off x="5941901" y="3414048"/>
              <a:ext cx="0" cy="280035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>
              <a:off x="5948251" y="3941098"/>
              <a:ext cx="0" cy="280035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>
              <a:off x="5948251" y="4539268"/>
              <a:ext cx="0" cy="280035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>
              <a:off x="8515102" y="5007279"/>
              <a:ext cx="0" cy="392051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直接连接符 172"/>
            <p:cNvCxnSpPr/>
            <p:nvPr/>
          </p:nvCxnSpPr>
          <p:spPr>
            <a:xfrm>
              <a:off x="8494601" y="3915698"/>
              <a:ext cx="20955" cy="885825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>
              <a:off x="5952877" y="5035854"/>
              <a:ext cx="0" cy="392051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H="1">
              <a:off x="7234008" y="3401348"/>
              <a:ext cx="1" cy="1780914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2" name="矩形 61"/>
          <p:cNvSpPr/>
          <p:nvPr/>
        </p:nvSpPr>
        <p:spPr>
          <a:xfrm>
            <a:off x="624115" y="2387379"/>
            <a:ext cx="81860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Slot alignment among different 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CP overheads with different subcarrier </a:t>
            </a:r>
            <a:r>
              <a:rPr lang="en-US" altLang="zh-CN" b="1" dirty="0" err="1" smtClean="0">
                <a:latin typeface="Times New Roman" pitchFamily="18" charset="0"/>
                <a:cs typeface="Times New Roman" pitchFamily="18" charset="0"/>
              </a:rPr>
              <a:t>spacings</a:t>
            </a:r>
            <a:endParaRPr lang="zh-CN" altLang="en-US" b="1" dirty="0"/>
          </a:p>
        </p:txBody>
      </p:sp>
      <p:sp>
        <p:nvSpPr>
          <p:cNvPr id="59" name="TextBox 58"/>
          <p:cNvSpPr txBox="1"/>
          <p:nvPr/>
        </p:nvSpPr>
        <p:spPr>
          <a:xfrm>
            <a:off x="638628" y="1117599"/>
            <a:ext cx="78522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Examples:</a:t>
            </a:r>
          </a:p>
          <a:p>
            <a:r>
              <a:rPr lang="en-US" b="1" dirty="0" smtClean="0"/>
              <a:t>-  15/30/60kHz have different CP </a:t>
            </a:r>
            <a:r>
              <a:rPr lang="en-US" b="1" dirty="0" smtClean="0"/>
              <a:t>overheads below </a:t>
            </a:r>
            <a:endParaRPr lang="en-US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Proposal</a:t>
            </a:r>
          </a:p>
        </p:txBody>
      </p:sp>
      <p:sp>
        <p:nvSpPr>
          <p:cNvPr id="44" name="Content Placeholder 2"/>
          <p:cNvSpPr>
            <a:spLocks noGrp="1"/>
          </p:cNvSpPr>
          <p:nvPr>
            <p:ph idx="1"/>
          </p:nvPr>
        </p:nvSpPr>
        <p:spPr>
          <a:xfrm>
            <a:off x="413657" y="1306285"/>
            <a:ext cx="8367486" cy="4122058"/>
          </a:xfrm>
        </p:spPr>
        <p:txBody>
          <a:bodyPr>
            <a:noAutofit/>
          </a:bodyPr>
          <a:lstStyle/>
          <a:p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For CP overheads larger than zero, if a slot is agreed to be 7 and/or a multiple of 7 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symbols for normal CP, 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slot boundaries are aligned at the </a:t>
            </a:r>
            <a:r>
              <a:rPr lang="en-US" altLang="zh-CN" dirty="0" err="1" smtClean="0">
                <a:latin typeface="Times New Roman" pitchFamily="18" charset="0"/>
                <a:cs typeface="Times New Roman" pitchFamily="18" charset="0"/>
              </a:rPr>
              <a:t>subframe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 boundary in case of:</a:t>
            </a:r>
          </a:p>
          <a:p>
            <a:pPr lvl="1"/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different CP overheads with the same subcarrier spacing</a:t>
            </a:r>
          </a:p>
          <a:p>
            <a:pPr lvl="1"/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different CP overheads with different subcarrier </a:t>
            </a:r>
            <a:r>
              <a:rPr lang="en-US" altLang="zh-CN" dirty="0" err="1" smtClean="0">
                <a:latin typeface="Times New Roman" pitchFamily="18" charset="0"/>
                <a:cs typeface="Times New Roman" pitchFamily="18" charset="0"/>
              </a:rPr>
              <a:t>spacings</a:t>
            </a:r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FFS CP overhead equals to zero</a:t>
            </a:r>
          </a:p>
          <a:p>
            <a:pPr lvl="1">
              <a:buNone/>
            </a:pPr>
            <a:endParaRPr lang="en-US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Add to the working assumption on symbol alignment:</a:t>
            </a:r>
          </a:p>
          <a:p>
            <a:pPr lvl="1"/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Slot boundaries of different numerologies with the same CP overhead are aligned at the </a:t>
            </a:r>
            <a:r>
              <a:rPr lang="en-US" altLang="zh-CN" dirty="0" err="1" smtClean="0">
                <a:latin typeface="Times New Roman" pitchFamily="18" charset="0"/>
                <a:cs typeface="Times New Roman" pitchFamily="18" charset="0"/>
              </a:rPr>
              <a:t>subframe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 boundary.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3154</TotalTime>
  <Words>189</Words>
  <Application>Microsoft Office PowerPoint</Application>
  <PresentationFormat>全屏显示(4:3)</PresentationFormat>
  <Paragraphs>33</Paragraphs>
  <Slides>4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Way forward on slot alignment</vt:lpstr>
      <vt:lpstr>Case of same CP overhead</vt:lpstr>
      <vt:lpstr>Case of different CP overhead</vt:lpstr>
      <vt:lpstr>Proposal</vt:lpstr>
    </vt:vector>
  </TitlesOfParts>
  <Company>Qualcomm Incorporated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Jiang, Jing</dc:creator>
  <cp:lastModifiedBy>t00274236</cp:lastModifiedBy>
  <cp:revision>666</cp:revision>
  <dcterms:created xsi:type="dcterms:W3CDTF">2016-04-12T08:45:03Z</dcterms:created>
  <dcterms:modified xsi:type="dcterms:W3CDTF">2016-08-26T09:17:38Z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(2)UCauH4fyzJvJJIxMqR3y6V3X9ybfepPkIzqxokbPUySGMUwK4u8/sEDgF42Lzosun68nG2yF
Fu7h9YjVGKd7YJYR5RhNYHLMRcpmbqcgNkx24pLGCGH79SBLKOECeS+xgqfzVhLcqiWaHSaF
BpShomcZ3XJtjg2iNeR5btKVOiLzt+mE9vMSwYIUAbB/EB07kk3ac/1wnEyijLOdpoldKK1J
Rf8kjM2Am0wjtYEQFv</vt:lpwstr>
  </property>
  <property fmtid="{D5CDD505-2E9C-101B-9397-08002B2CF9AE}" pid="4" name="_2015_ms_pID_7253431">
    <vt:lpwstr>FkpHiNAWc3llcigRutsx6XWSuwpjI1mzfJ4HBWumw+vfhFb9nr3sxv
BYOjwaViEh61grXR9+35/KDmW+B1SDjuRHdkfVS485fRplPtIvsPcNc2G0PGj7t40lIoeGnR
UmR40uTpDho5fIO4/n+reXEXDGa383OJz4Q7r27zgWtHzviofWBDlF44DSpsnP4jOxnA+iOf
DLxofnVgCbCUDYsF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1472052147</vt:lpwstr>
  </property>
</Properties>
</file>