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62" r:id="rId2"/>
    <p:sldId id="263" r:id="rId3"/>
    <p:sldId id="266" r:id="rId4"/>
    <p:sldId id="265" r:id="rId5"/>
    <p:sldId id="267" r:id="rId6"/>
    <p:sldId id="26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Additional Penetration Loss Model for mMTC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R1-16xxxx</a:t>
            </a: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zh-CN" sz="3600" dirty="0" smtClean="0"/>
              <a:t>In RAN1 #85 the following simulation SLS assumption is agreed for mMTC</a:t>
            </a:r>
            <a:endParaRPr lang="en-US" altLang="zh-CN" sz="1600" i="1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410780"/>
              </p:ext>
            </p:extLst>
          </p:nvPr>
        </p:nvGraphicFramePr>
        <p:xfrm>
          <a:off x="1778731" y="2132856"/>
          <a:ext cx="5586538" cy="4525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7411"/>
                <a:gridCol w="3449127"/>
              </a:tblGrid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Attributes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Values or assumptions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</a:tr>
              <a:tr h="4065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Layout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Single layer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 - Macro layer: Hex. Grid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Inter-BS distance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1732m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Carrier frequency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700MHz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Simulation bandwidth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Companies report simulation bandwidth used in evaluation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4065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Channel model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3D UMa 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Take 5GCM output into account if applicable.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Tx power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UE: Max 23dBm or optional 10dBm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configuration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Rx: 2 and 4 ports (8 as optional)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pattern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Follow the modelling of TR36.873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height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25m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tilt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Companies report tilt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298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antenna element gain + connector loss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 dBi, including 3dB cable loss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receiver noise figure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5 dB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elements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1Tx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height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1.5m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antenna gain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-4dBi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Traffic model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Non-full buffer small packet. Consider future trend of mMTC traffic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80401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UE distribution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20% of users are outdoor in cars (100km/h) or 20% of users are outdoors (3km/h)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80% of users are indoor (3km/h)</a:t>
                      </a:r>
                      <a:r>
                        <a:rPr lang="en-US" sz="900">
                          <a:effectLst/>
                        </a:rPr>
                        <a:t> 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Users dropped uniformly in entire cell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BS receiver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MMSE-IRC as baseline, Advanced receiver is not precluded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UL power control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Companies report power control scheme 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  <a:tr h="1535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Channel estimation</a:t>
                      </a:r>
                      <a:endParaRPr lang="en-US" sz="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Realistic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817" marR="57817" marT="9034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sz="3600" dirty="0" smtClean="0"/>
              <a:t>The agreed path loss model 3D UMa is not enough to address the requirement for mMTC, MCL 164dB</a:t>
            </a:r>
          </a:p>
        </p:txBody>
      </p:sp>
      <p:pic>
        <p:nvPicPr>
          <p:cNvPr id="2050" name="Picture 11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64904"/>
            <a:ext cx="43719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3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dirty="0" smtClean="0"/>
              <a:t>Follow </a:t>
            </a:r>
            <a:r>
              <a:rPr lang="en-US" altLang="zh-CN" sz="3600" dirty="0" err="1" smtClean="0"/>
              <a:t>NBIoT</a:t>
            </a:r>
            <a:r>
              <a:rPr lang="en-US" altLang="zh-CN" sz="3600" dirty="0" smtClean="0"/>
              <a:t> to introduce additional penetration loss </a:t>
            </a:r>
            <a:r>
              <a:rPr lang="en-US" altLang="zh-CN" sz="3600" smtClean="0"/>
              <a:t>to meet RAN </a:t>
            </a:r>
            <a:r>
              <a:rPr lang="en-US" altLang="zh-CN" sz="3600" dirty="0" smtClean="0"/>
              <a:t>requirement: </a:t>
            </a:r>
          </a:p>
          <a:p>
            <a:r>
              <a:rPr lang="en-US" altLang="zh-CN" sz="3600" dirty="0"/>
              <a:t>Path loss indoor = path loss computed in 3D UMa  + additional Penetration Loss</a:t>
            </a:r>
          </a:p>
          <a:p>
            <a:r>
              <a:rPr lang="en-US" altLang="zh-CN" sz="3600" dirty="0" smtClean="0"/>
              <a:t>Calibration between companies to ensure path loss tail is 164dB</a:t>
            </a:r>
          </a:p>
        </p:txBody>
      </p:sp>
    </p:spTree>
    <p:extLst>
      <p:ext uri="{BB962C8B-B14F-4D97-AF65-F5344CB8AC3E}">
        <p14:creationId xmlns:p14="http://schemas.microsoft.com/office/powerpoint/2010/main" val="10218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Building Penetration Loss = </a:t>
            </a:r>
            <a:r>
              <a:rPr lang="en-US" b="1" dirty="0">
                <a:solidFill>
                  <a:srgbClr val="FF0000"/>
                </a:solidFill>
              </a:rPr>
              <a:t>Scaling</a:t>
            </a:r>
            <a:r>
              <a:rPr lang="en-US" dirty="0"/>
              <a:t> * (External wall penetration loss + max (Tor1, Tor3) – GFH)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Scaling = 0.42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Tor1 = Wi*p, where Wi is the loss in internal walls and p is the number of penetrated internal walls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Wi = 4-10 dB (uniformly distributed)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 =0, 1, 2 or 3 (with p =3 also accounting for devices in deep penetration loss e.g. basement)</a:t>
            </a:r>
          </a:p>
          <a:p>
            <a:pPr marL="0" indent="0">
              <a:buNone/>
            </a:pPr>
            <a:r>
              <a:rPr lang="en-US" dirty="0"/>
              <a:t>Tor3 = alpha*d, where alpha is the penetration distance coefficient and d is the penetration distance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Penetration distance coefficient (alpha) = 0.6 dB/m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 = uniformly distributed in the range 0-15m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GFH = n*</a:t>
            </a:r>
            <a:r>
              <a:rPr lang="en-US" dirty="0" err="1"/>
              <a:t>Gn</a:t>
            </a:r>
            <a:r>
              <a:rPr lang="en-US" dirty="0"/>
              <a:t>, where </a:t>
            </a:r>
            <a:r>
              <a:rPr lang="en-US" dirty="0" err="1"/>
              <a:t>Gn</a:t>
            </a:r>
            <a:r>
              <a:rPr lang="en-US" dirty="0"/>
              <a:t> is the floor height gain per floor, n is the floor number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 = 0,1,2,3 or 4 (uniform distribution)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Gn</a:t>
            </a:r>
            <a:r>
              <a:rPr lang="en-US" dirty="0"/>
              <a:t> = 1.5 dB/floor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External wall loss is modelled as uniformly distributed either in range 4-11 dB, 11-19 dB or 19-23 </a:t>
            </a:r>
            <a:r>
              <a:rPr lang="en-US" dirty="0" err="1"/>
              <a:t>dB</a:t>
            </a:r>
            <a:r>
              <a:rPr lang="en-US" dirty="0" err="1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5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738308"/>
              </p:ext>
            </p:extLst>
          </p:nvPr>
        </p:nvGraphicFramePr>
        <p:xfrm>
          <a:off x="1691640" y="1844824"/>
          <a:ext cx="576072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0575"/>
                <a:gridCol w="809625"/>
                <a:gridCol w="810260"/>
                <a:gridCol w="810260"/>
              </a:tblGrid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Distribution of external wall penetration loss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External wall  penetration loss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4-11 dB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11-19 dB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19-23 dB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Percentage of devices uniformly distributed in  range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50%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Assumptions related to additional penetration loss due to internal walls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Percentage of devices mapped to case p=3 ( with remaining devices equally distributed among cases p=0,1,2)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20%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Assumption for dependency of penetration loss of internal walls of a building. 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Dependent i.e. one value of Wi is randomly generated and applies to all internal walls.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538</Words>
  <Application>Microsoft Office PowerPoint</Application>
  <PresentationFormat>On-screen Show (4:3)</PresentationFormat>
  <Paragraphs>96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Malgun Gothic</vt:lpstr>
      <vt:lpstr>Malgun Gothic</vt:lpstr>
      <vt:lpstr>宋体</vt:lpstr>
      <vt:lpstr>Arial</vt:lpstr>
      <vt:lpstr>Calibri</vt:lpstr>
      <vt:lpstr>Times New Roman</vt:lpstr>
      <vt:lpstr>Office 主题</vt:lpstr>
      <vt:lpstr>WF on Additional Penetration Loss Model for mMTC</vt:lpstr>
      <vt:lpstr>Background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Sun, Haitong</cp:lastModifiedBy>
  <cp:revision>165</cp:revision>
  <dcterms:created xsi:type="dcterms:W3CDTF">2016-04-08T01:45:47Z</dcterms:created>
  <dcterms:modified xsi:type="dcterms:W3CDTF">2016-08-26T06:10:30Z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